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7" r:id="rId2"/>
    <p:sldMasterId id="2147483682" r:id="rId3"/>
  </p:sldMasterIdLst>
  <p:notesMasterIdLst>
    <p:notesMasterId r:id="rId83"/>
  </p:notesMasterIdLst>
  <p:sldIdLst>
    <p:sldId id="777" r:id="rId4"/>
    <p:sldId id="1153" r:id="rId5"/>
    <p:sldId id="779" r:id="rId6"/>
    <p:sldId id="782" r:id="rId7"/>
    <p:sldId id="1144" r:id="rId8"/>
    <p:sldId id="793" r:id="rId9"/>
    <p:sldId id="791" r:id="rId10"/>
    <p:sldId id="1143" r:id="rId11"/>
    <p:sldId id="1145" r:id="rId12"/>
    <p:sldId id="2147471133" r:id="rId13"/>
    <p:sldId id="806" r:id="rId14"/>
    <p:sldId id="2147471132" r:id="rId15"/>
    <p:sldId id="857" r:id="rId16"/>
    <p:sldId id="1134" r:id="rId17"/>
    <p:sldId id="1137" r:id="rId18"/>
    <p:sldId id="1157" r:id="rId19"/>
    <p:sldId id="2147471135" r:id="rId20"/>
    <p:sldId id="925" r:id="rId21"/>
    <p:sldId id="1161" r:id="rId22"/>
    <p:sldId id="1164" r:id="rId23"/>
    <p:sldId id="1163" r:id="rId24"/>
    <p:sldId id="2147471118" r:id="rId25"/>
    <p:sldId id="1160" r:id="rId26"/>
    <p:sldId id="2147471119" r:id="rId27"/>
    <p:sldId id="2147471131" r:id="rId28"/>
    <p:sldId id="2147471120" r:id="rId29"/>
    <p:sldId id="2147471136" r:id="rId30"/>
    <p:sldId id="2147471137" r:id="rId31"/>
    <p:sldId id="2147471138" r:id="rId32"/>
    <p:sldId id="2147471139" r:id="rId33"/>
    <p:sldId id="929" r:id="rId34"/>
    <p:sldId id="1168" r:id="rId35"/>
    <p:sldId id="2147471166" r:id="rId36"/>
    <p:sldId id="2147471168" r:id="rId37"/>
    <p:sldId id="2147471141" r:id="rId38"/>
    <p:sldId id="2147471142" r:id="rId39"/>
    <p:sldId id="2147471143" r:id="rId40"/>
    <p:sldId id="298" r:id="rId41"/>
    <p:sldId id="2147471169" r:id="rId42"/>
    <p:sldId id="2147471170" r:id="rId43"/>
    <p:sldId id="1165" r:id="rId44"/>
    <p:sldId id="2147471172" r:id="rId45"/>
    <p:sldId id="2147471171" r:id="rId46"/>
    <p:sldId id="2147471173" r:id="rId47"/>
    <p:sldId id="2147471174" r:id="rId48"/>
    <p:sldId id="2147471175" r:id="rId49"/>
    <p:sldId id="2147471176" r:id="rId50"/>
    <p:sldId id="2147471177" r:id="rId51"/>
    <p:sldId id="2147471178" r:id="rId52"/>
    <p:sldId id="2147471179" r:id="rId53"/>
    <p:sldId id="2147471180" r:id="rId54"/>
    <p:sldId id="2147471181" r:id="rId55"/>
    <p:sldId id="2147471182" r:id="rId56"/>
    <p:sldId id="2147471183" r:id="rId57"/>
    <p:sldId id="2147471184" r:id="rId58"/>
    <p:sldId id="2147471185" r:id="rId59"/>
    <p:sldId id="2147471186" r:id="rId60"/>
    <p:sldId id="2147471187" r:id="rId61"/>
    <p:sldId id="2147471188" r:id="rId62"/>
    <p:sldId id="2147471189" r:id="rId63"/>
    <p:sldId id="2147471190" r:id="rId64"/>
    <p:sldId id="2147471191" r:id="rId65"/>
    <p:sldId id="2147471192" r:id="rId66"/>
    <p:sldId id="2147471193" r:id="rId67"/>
    <p:sldId id="2147471194" r:id="rId68"/>
    <p:sldId id="2147471195" r:id="rId69"/>
    <p:sldId id="2147471196" r:id="rId70"/>
    <p:sldId id="2147471197" r:id="rId71"/>
    <p:sldId id="2147471198" r:id="rId72"/>
    <p:sldId id="2147471199" r:id="rId73"/>
    <p:sldId id="2147471200" r:id="rId74"/>
    <p:sldId id="2147471201" r:id="rId75"/>
    <p:sldId id="2147471204" r:id="rId76"/>
    <p:sldId id="2147471205" r:id="rId77"/>
    <p:sldId id="2147471202" r:id="rId78"/>
    <p:sldId id="2147471203" r:id="rId79"/>
    <p:sldId id="923" r:id="rId80"/>
    <p:sldId id="924" r:id="rId81"/>
    <p:sldId id="778" r:id="rId8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jan Fefim" initials="D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6600"/>
    <a:srgbClr val="009900"/>
    <a:srgbClr val="003300"/>
    <a:srgbClr val="33CC33"/>
    <a:srgbClr val="93FF93"/>
    <a:srgbClr val="29FF70"/>
    <a:srgbClr val="339933"/>
    <a:srgbClr val="4B91D1"/>
    <a:srgbClr val="09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7" autoAdjust="0"/>
    <p:restoredTop sz="94249" autoAdjust="0"/>
  </p:normalViewPr>
  <p:slideViewPr>
    <p:cSldViewPr snapToGrid="0">
      <p:cViewPr varScale="1">
        <p:scale>
          <a:sx n="114" d="100"/>
          <a:sy n="114" d="100"/>
        </p:scale>
        <p:origin x="616"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82EDC-661C-442D-98AC-2CC402DEA8FF}" type="datetimeFigureOut">
              <a:rPr lang="pt-BR" smtClean="0"/>
              <a:t>27/05/2024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3986E7-819E-471C-A4F7-E53F8E08E439}" type="slidenum">
              <a:rPr lang="pt-BR" smtClean="0"/>
              <a:t>‹nº›</a:t>
            </a:fld>
            <a:endParaRPr lang="pt-BR"/>
          </a:p>
        </p:txBody>
      </p:sp>
    </p:spTree>
    <p:extLst>
      <p:ext uri="{BB962C8B-B14F-4D97-AF65-F5344CB8AC3E}">
        <p14:creationId xmlns:p14="http://schemas.microsoft.com/office/powerpoint/2010/main" val="188674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E3986E7-819E-471C-A4F7-E53F8E08E439}" type="slidenum">
              <a:rPr lang="pt-BR" smtClean="0"/>
              <a:t>1</a:t>
            </a:fld>
            <a:endParaRPr lang="pt-BR"/>
          </a:p>
        </p:txBody>
      </p:sp>
    </p:spTree>
    <p:extLst>
      <p:ext uri="{BB962C8B-B14F-4D97-AF65-F5344CB8AC3E}">
        <p14:creationId xmlns:p14="http://schemas.microsoft.com/office/powerpoint/2010/main" val="172857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15</a:t>
            </a:fld>
            <a:endParaRPr lang="pt-BR"/>
          </a:p>
        </p:txBody>
      </p:sp>
    </p:spTree>
    <p:extLst>
      <p:ext uri="{BB962C8B-B14F-4D97-AF65-F5344CB8AC3E}">
        <p14:creationId xmlns:p14="http://schemas.microsoft.com/office/powerpoint/2010/main" val="354566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16</a:t>
            </a:fld>
            <a:endParaRPr lang="pt-BR"/>
          </a:p>
        </p:txBody>
      </p:sp>
    </p:spTree>
    <p:extLst>
      <p:ext uri="{BB962C8B-B14F-4D97-AF65-F5344CB8AC3E}">
        <p14:creationId xmlns:p14="http://schemas.microsoft.com/office/powerpoint/2010/main" val="15849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17</a:t>
            </a:fld>
            <a:endParaRPr lang="pt-BR"/>
          </a:p>
        </p:txBody>
      </p:sp>
    </p:spTree>
    <p:extLst>
      <p:ext uri="{BB962C8B-B14F-4D97-AF65-F5344CB8AC3E}">
        <p14:creationId xmlns:p14="http://schemas.microsoft.com/office/powerpoint/2010/main" val="357396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19</a:t>
            </a:fld>
            <a:endParaRPr lang="pt-BR"/>
          </a:p>
        </p:txBody>
      </p:sp>
    </p:spTree>
    <p:extLst>
      <p:ext uri="{BB962C8B-B14F-4D97-AF65-F5344CB8AC3E}">
        <p14:creationId xmlns:p14="http://schemas.microsoft.com/office/powerpoint/2010/main" val="149821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20</a:t>
            </a:fld>
            <a:endParaRPr lang="pt-BR"/>
          </a:p>
        </p:txBody>
      </p:sp>
    </p:spTree>
    <p:extLst>
      <p:ext uri="{BB962C8B-B14F-4D97-AF65-F5344CB8AC3E}">
        <p14:creationId xmlns:p14="http://schemas.microsoft.com/office/powerpoint/2010/main" val="184280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21</a:t>
            </a:fld>
            <a:endParaRPr lang="pt-BR"/>
          </a:p>
        </p:txBody>
      </p:sp>
    </p:spTree>
    <p:extLst>
      <p:ext uri="{BB962C8B-B14F-4D97-AF65-F5344CB8AC3E}">
        <p14:creationId xmlns:p14="http://schemas.microsoft.com/office/powerpoint/2010/main" val="3625080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23</a:t>
            </a:fld>
            <a:endParaRPr lang="pt-BR"/>
          </a:p>
        </p:txBody>
      </p:sp>
    </p:spTree>
    <p:extLst>
      <p:ext uri="{BB962C8B-B14F-4D97-AF65-F5344CB8AC3E}">
        <p14:creationId xmlns:p14="http://schemas.microsoft.com/office/powerpoint/2010/main" val="429234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31</a:t>
            </a:fld>
            <a:endParaRPr lang="pt-BR"/>
          </a:p>
        </p:txBody>
      </p:sp>
    </p:spTree>
    <p:extLst>
      <p:ext uri="{BB962C8B-B14F-4D97-AF65-F5344CB8AC3E}">
        <p14:creationId xmlns:p14="http://schemas.microsoft.com/office/powerpoint/2010/main" val="76531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32</a:t>
            </a:fld>
            <a:endParaRPr lang="pt-BR"/>
          </a:p>
        </p:txBody>
      </p:sp>
    </p:spTree>
    <p:extLst>
      <p:ext uri="{BB962C8B-B14F-4D97-AF65-F5344CB8AC3E}">
        <p14:creationId xmlns:p14="http://schemas.microsoft.com/office/powerpoint/2010/main" val="361544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33</a:t>
            </a:fld>
            <a:endParaRPr lang="pt-BR"/>
          </a:p>
        </p:txBody>
      </p:sp>
    </p:spTree>
    <p:extLst>
      <p:ext uri="{BB962C8B-B14F-4D97-AF65-F5344CB8AC3E}">
        <p14:creationId xmlns:p14="http://schemas.microsoft.com/office/powerpoint/2010/main" val="300666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human epidermal growth factor receptor 2 (HER2) is a well-known negative prognostic factor in breast cancer and a target of the monoclonal antibody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as well as of other anti-HER2 compounds. Pioneering works on HER2-positive breast cancer in the 90s’ launched a new era in clinical research and oncology practice that has reshaped the natural history of this disease. In diagnostic pathology the HER2 status is routinely assessed by using a combination of immunohistochemistry (IHC, to evaluate HER2 protein expression levels) and </a:t>
            </a:r>
            <a:r>
              <a:rPr lang="en-US" sz="1200" b="0" i="1" u="none" strike="noStrike" kern="1200" baseline="0" dirty="0">
                <a:solidFill>
                  <a:schemeClr val="tx1"/>
                </a:solidFill>
                <a:latin typeface="+mn-lt"/>
                <a:ea typeface="+mn-ea"/>
                <a:cs typeface="+mn-cs"/>
              </a:rPr>
              <a:t>in situ </a:t>
            </a:r>
            <a:r>
              <a:rPr lang="en-US" sz="1200" b="0" i="0" u="none" strike="noStrike" kern="1200" baseline="0" dirty="0">
                <a:solidFill>
                  <a:schemeClr val="tx1"/>
                </a:solidFill>
                <a:latin typeface="+mn-lt"/>
                <a:ea typeface="+mn-ea"/>
                <a:cs typeface="+mn-cs"/>
              </a:rPr>
              <a:t>hybridization (ISH, to assess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gene status). For this purpose, international recommendations have been developed by a consensus of experts in the field, which have changed over the years according to new experimental and clinical data. In this review article we will document the changes that have contributed to a better evaluation of the HER2 status in clinical practice, furthermore we will discuss HER2 heterogeneity defined by IHC and ISH as well as by </a:t>
            </a:r>
            <a:r>
              <a:rPr lang="en-US" sz="1200" b="0" i="0" u="none" strike="noStrike" kern="1200" baseline="0" dirty="0" err="1">
                <a:solidFill>
                  <a:schemeClr val="tx1"/>
                </a:solidFill>
                <a:latin typeface="+mn-lt"/>
                <a:ea typeface="+mn-ea"/>
                <a:cs typeface="+mn-cs"/>
              </a:rPr>
              <a:t>transcriptomic</a:t>
            </a:r>
            <a:r>
              <a:rPr lang="en-US" sz="1200" b="0" i="0" u="none" strike="noStrike" kern="1200" baseline="0" dirty="0">
                <a:solidFill>
                  <a:schemeClr val="tx1"/>
                </a:solidFill>
                <a:latin typeface="+mn-lt"/>
                <a:ea typeface="+mn-ea"/>
                <a:cs typeface="+mn-cs"/>
              </a:rPr>
              <a:t> analysis and we will critically describe the complexity of HER2 equivocal results. Finally, we will introduce the clinical impact of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mutations and we will define the upcoming category of HER2-low breast cancer with respect to emerging clinical data on the efficacy of specific anti- HER2 agents in subgroups of breast carcinomas lacking the classical oncogene addition dictated by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amplification. </a:t>
            </a:r>
          </a:p>
          <a:p>
            <a:r>
              <a:rPr lang="en-US" sz="1200" b="0" i="0" u="none" strike="noStrike" kern="1200" baseline="0" dirty="0">
                <a:solidFill>
                  <a:schemeClr val="tx1"/>
                </a:solidFill>
                <a:latin typeface="+mn-lt"/>
                <a:ea typeface="+mn-ea"/>
                <a:cs typeface="+mn-cs"/>
              </a:rPr>
              <a:t>HER2 downstream pathway activation, anti-HER2 targeted agents. HER2 is a ligand-orphan transmembrane tyrosine kinase receptor belonging to the Human Epidermal Receptor (HER) family. HER2 homo- or hetero-dimerization with one of the other three receptors (HER1 or EGFR, HER3 and HER4), triggers the activation of different signaling pathways that are associated with cell proliferation, invasion and survival of cancer cells [1,106]. Therapeutic approaches, based on the modulation of HER2 activation, include different targets of the protein. Monoclonal antibodies bind the extracellular domain of HER2, with a selective antigen preference for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or </a:t>
            </a:r>
            <a:r>
              <a:rPr lang="en-US" sz="1200" b="0" i="0" u="none" strike="noStrike" kern="1200" baseline="0" dirty="0" err="1">
                <a:solidFill>
                  <a:schemeClr val="tx1"/>
                </a:solidFill>
                <a:latin typeface="+mn-lt"/>
                <a:ea typeface="+mn-ea"/>
                <a:cs typeface="+mn-cs"/>
              </a:rPr>
              <a:t>pertuzumab</a:t>
            </a:r>
            <a:r>
              <a:rPr lang="en-US" sz="1200" b="0" i="0" u="none" strike="noStrike" kern="1200" baseline="0" dirty="0">
                <a:solidFill>
                  <a:schemeClr val="tx1"/>
                </a:solidFill>
                <a:latin typeface="+mn-lt"/>
                <a:ea typeface="+mn-ea"/>
                <a:cs typeface="+mn-cs"/>
              </a:rPr>
              <a:t>, leading to a reduction of the signaling cascade [107]. Antibody-drug conjugates are designed to release the drug after internalization by the tumor cell, with the decrease of systemic side effects. The small molecules tyrosine kinase inhibitors (TKIs),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neratinib</a:t>
            </a:r>
            <a:r>
              <a:rPr lang="en-US" sz="1200" b="0" i="0" u="none" strike="noStrike" kern="1200" baseline="0" dirty="0">
                <a:solidFill>
                  <a:schemeClr val="tx1"/>
                </a:solidFill>
                <a:latin typeface="+mn-lt"/>
                <a:ea typeface="+mn-ea"/>
                <a:cs typeface="+mn-cs"/>
              </a:rPr>
              <a:t>, inhibit the catalytic activity of the HER2 receptor in a reversible or irreversible way, respectively, through the specificity for the ATP binding site of the kinase domain [108]. ADC: Antibody-Drug Conjugate. This image has been created with </a:t>
            </a:r>
            <a:r>
              <a:rPr lang="en-US" sz="1200" b="0" i="0" u="none" strike="noStrike" kern="1200" baseline="0" dirty="0" err="1">
                <a:solidFill>
                  <a:schemeClr val="tx1"/>
                </a:solidFill>
                <a:latin typeface="+mn-lt"/>
                <a:ea typeface="+mn-ea"/>
                <a:cs typeface="+mn-cs"/>
              </a:rPr>
              <a:t>BioRender</a:t>
            </a:r>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a:t>
            </a:fld>
            <a:endParaRPr lang="pt-BR"/>
          </a:p>
        </p:txBody>
      </p:sp>
    </p:spTree>
    <p:extLst>
      <p:ext uri="{BB962C8B-B14F-4D97-AF65-F5344CB8AC3E}">
        <p14:creationId xmlns:p14="http://schemas.microsoft.com/office/powerpoint/2010/main" val="2399484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34</a:t>
            </a:fld>
            <a:endParaRPr lang="pt-BR"/>
          </a:p>
        </p:txBody>
      </p:sp>
    </p:spTree>
    <p:extLst>
      <p:ext uri="{BB962C8B-B14F-4D97-AF65-F5344CB8AC3E}">
        <p14:creationId xmlns:p14="http://schemas.microsoft.com/office/powerpoint/2010/main" val="2959562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36</a:t>
            </a:fld>
            <a:endParaRPr lang="pt-BR"/>
          </a:p>
        </p:txBody>
      </p:sp>
    </p:spTree>
    <p:extLst>
      <p:ext uri="{BB962C8B-B14F-4D97-AF65-F5344CB8AC3E}">
        <p14:creationId xmlns:p14="http://schemas.microsoft.com/office/powerpoint/2010/main" val="358486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37</a:t>
            </a:fld>
            <a:endParaRPr lang="pt-BR"/>
          </a:p>
        </p:txBody>
      </p:sp>
    </p:spTree>
    <p:extLst>
      <p:ext uri="{BB962C8B-B14F-4D97-AF65-F5344CB8AC3E}">
        <p14:creationId xmlns:p14="http://schemas.microsoft.com/office/powerpoint/2010/main" val="2212454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de1185f82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de1185f82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07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39</a:t>
            </a:fld>
            <a:endParaRPr lang="pt-BR"/>
          </a:p>
        </p:txBody>
      </p:sp>
    </p:spTree>
    <p:extLst>
      <p:ext uri="{BB962C8B-B14F-4D97-AF65-F5344CB8AC3E}">
        <p14:creationId xmlns:p14="http://schemas.microsoft.com/office/powerpoint/2010/main" val="105203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40</a:t>
            </a:fld>
            <a:endParaRPr lang="pt-BR"/>
          </a:p>
        </p:txBody>
      </p:sp>
    </p:spTree>
    <p:extLst>
      <p:ext uri="{BB962C8B-B14F-4D97-AF65-F5344CB8AC3E}">
        <p14:creationId xmlns:p14="http://schemas.microsoft.com/office/powerpoint/2010/main" val="378303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41</a:t>
            </a:fld>
            <a:endParaRPr lang="pt-BR"/>
          </a:p>
        </p:txBody>
      </p:sp>
    </p:spTree>
    <p:extLst>
      <p:ext uri="{BB962C8B-B14F-4D97-AF65-F5344CB8AC3E}">
        <p14:creationId xmlns:p14="http://schemas.microsoft.com/office/powerpoint/2010/main" val="137653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introduction of novel anti-HER2 compounds, however, is</a:t>
            </a:r>
          </a:p>
          <a:p>
            <a:r>
              <a:rPr lang="en-US" sz="1200" b="0" i="0" u="none" strike="noStrike" kern="1200" baseline="0" dirty="0">
                <a:solidFill>
                  <a:schemeClr val="tx1"/>
                </a:solidFill>
                <a:latin typeface="+mn-lt"/>
                <a:ea typeface="+mn-ea"/>
                <a:cs typeface="+mn-cs"/>
              </a:rPr>
              <a:t>changing this paradigm because some breast cancers with lower levels of protein</a:t>
            </a:r>
          </a:p>
          <a:p>
            <a:r>
              <a:rPr lang="en-US" sz="1200" b="0" i="0" u="none" strike="noStrike" kern="1200" baseline="0" dirty="0">
                <a:solidFill>
                  <a:schemeClr val="tx1"/>
                </a:solidFill>
                <a:latin typeface="+mn-lt"/>
                <a:ea typeface="+mn-ea"/>
                <a:cs typeface="+mn-cs"/>
              </a:rPr>
              <a:t>expression (i.e. score 1+/2+ with no gene amplification) benefited from</a:t>
            </a:r>
          </a:p>
          <a:p>
            <a:r>
              <a:rPr lang="pt-BR" sz="1200" b="0" i="0" u="none" strike="noStrike" kern="1200" baseline="0" dirty="0">
                <a:solidFill>
                  <a:schemeClr val="tx1"/>
                </a:solidFill>
                <a:latin typeface="+mn-lt"/>
                <a:ea typeface="+mn-ea"/>
                <a:cs typeface="+mn-cs"/>
              </a:rPr>
              <a:t>HER2 </a:t>
            </a:r>
            <a:r>
              <a:rPr lang="pt-BR" sz="1200" b="0" i="0" u="none" strike="noStrike" kern="1200" baseline="0" dirty="0" err="1">
                <a:solidFill>
                  <a:schemeClr val="tx1"/>
                </a:solidFill>
                <a:latin typeface="+mn-lt"/>
                <a:ea typeface="+mn-ea"/>
                <a:cs typeface="+mn-cs"/>
              </a:rPr>
              <a:t>antibody-drug</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conjugates</a:t>
            </a:r>
            <a:r>
              <a:rPr lang="pt-BR" sz="1200" b="0" i="0" u="none" strike="noStrike" kern="1200" baseline="0" dirty="0">
                <a:solidFill>
                  <a:schemeClr val="tx1"/>
                </a:solidFill>
                <a:latin typeface="+mn-lt"/>
                <a:ea typeface="+mn-ea"/>
                <a:cs typeface="+mn-cs"/>
              </a:rPr>
              <a:t> (ADC).</a:t>
            </a:r>
          </a:p>
          <a:p>
            <a:r>
              <a:rPr lang="en-US" sz="1200" b="0" i="0" u="none" strike="noStrike" kern="1200" baseline="0" dirty="0">
                <a:solidFill>
                  <a:schemeClr val="tx1"/>
                </a:solidFill>
                <a:latin typeface="+mn-lt"/>
                <a:ea typeface="+mn-ea"/>
                <a:cs typeface="+mn-cs"/>
              </a:rPr>
              <a:t>Pathologists and oncologists are currently putting efforts into</a:t>
            </a:r>
          </a:p>
          <a:p>
            <a:r>
              <a:rPr lang="en-US" sz="1200" b="0" i="0" u="none" strike="noStrike" kern="1200" baseline="0" dirty="0">
                <a:solidFill>
                  <a:schemeClr val="tx1"/>
                </a:solidFill>
                <a:latin typeface="+mn-lt"/>
                <a:ea typeface="+mn-ea"/>
                <a:cs typeface="+mn-cs"/>
              </a:rPr>
              <a:t>defining all possible HER2 entities for achieving the most</a:t>
            </a:r>
          </a:p>
          <a:p>
            <a:r>
              <a:rPr lang="en-US" sz="1200" b="0" i="0" u="none" strike="noStrike" kern="1200" baseline="0" dirty="0">
                <a:solidFill>
                  <a:schemeClr val="tx1"/>
                </a:solidFill>
                <a:latin typeface="+mn-lt"/>
                <a:ea typeface="+mn-ea"/>
                <a:cs typeface="+mn-cs"/>
              </a:rPr>
              <a:t>accurate stratification of the patients and the selection of an</a:t>
            </a:r>
          </a:p>
          <a:p>
            <a:r>
              <a:rPr lang="en-US" sz="1200" b="0" i="0" u="none" strike="noStrike" kern="1200" baseline="0" dirty="0">
                <a:solidFill>
                  <a:schemeClr val="tx1"/>
                </a:solidFill>
                <a:latin typeface="+mn-lt"/>
                <a:ea typeface="+mn-ea"/>
                <a:cs typeface="+mn-cs"/>
              </a:rPr>
              <a:t>appropriate therapeutic approach. In this regard, remarkable</a:t>
            </a:r>
          </a:p>
          <a:p>
            <a:r>
              <a:rPr lang="en-US" sz="1200" b="0" i="0" u="none" strike="noStrike" kern="1200" baseline="0" dirty="0">
                <a:solidFill>
                  <a:schemeClr val="tx1"/>
                </a:solidFill>
                <a:latin typeface="+mn-lt"/>
                <a:ea typeface="+mn-ea"/>
                <a:cs typeface="+mn-cs"/>
              </a:rPr>
              <a:t>endeavors aimed to deepen into the clinical and molecular</a:t>
            </a:r>
          </a:p>
          <a:p>
            <a:r>
              <a:rPr lang="en-US" sz="1200" b="0" i="0" u="none" strike="noStrike" kern="1200" baseline="0" dirty="0">
                <a:solidFill>
                  <a:schemeClr val="tx1"/>
                </a:solidFill>
                <a:latin typeface="+mn-lt"/>
                <a:ea typeface="+mn-ea"/>
                <a:cs typeface="+mn-cs"/>
              </a:rPr>
              <a:t>landscape of HER2-low breast cancer</a:t>
            </a:r>
          </a:p>
          <a:p>
            <a:r>
              <a:rPr lang="pt-BR" dirty="0"/>
              <a:t>A </a:t>
            </a:r>
            <a:r>
              <a:rPr lang="pt-BR" dirty="0" err="1"/>
              <a:t>further</a:t>
            </a:r>
            <a:r>
              <a:rPr lang="pt-BR" dirty="0"/>
              <a:t> </a:t>
            </a:r>
            <a:r>
              <a:rPr lang="pt-BR" dirty="0" err="1"/>
              <a:t>step</a:t>
            </a:r>
            <a:r>
              <a:rPr lang="pt-BR" dirty="0"/>
              <a:t> in </a:t>
            </a:r>
            <a:r>
              <a:rPr lang="pt-BR" dirty="0" err="1"/>
              <a:t>the</a:t>
            </a:r>
            <a:r>
              <a:rPr lang="pt-BR" dirty="0"/>
              <a:t> </a:t>
            </a:r>
            <a:r>
              <a:rPr lang="pt-BR" b="1" dirty="0" err="1"/>
              <a:t>development</a:t>
            </a:r>
            <a:r>
              <a:rPr lang="pt-BR" b="1" dirty="0"/>
              <a:t> </a:t>
            </a:r>
            <a:r>
              <a:rPr lang="pt-BR" b="1" dirty="0" err="1"/>
              <a:t>of</a:t>
            </a:r>
            <a:r>
              <a:rPr lang="pt-BR" b="1" dirty="0"/>
              <a:t> HER2-low BC </a:t>
            </a:r>
            <a:r>
              <a:rPr lang="pt-BR" b="1" dirty="0" err="1"/>
              <a:t>treatment</a:t>
            </a:r>
            <a:r>
              <a:rPr lang="pt-BR" b="1" dirty="0"/>
              <a:t> </a:t>
            </a:r>
            <a:r>
              <a:rPr lang="pt-BR" dirty="0" err="1"/>
              <a:t>is</a:t>
            </a:r>
            <a:r>
              <a:rPr lang="pt-BR" dirty="0"/>
              <a:t> </a:t>
            </a:r>
            <a:r>
              <a:rPr lang="pt-BR" dirty="0" err="1"/>
              <a:t>coming</a:t>
            </a:r>
            <a:r>
              <a:rPr lang="pt-BR" dirty="0"/>
              <a:t> </a:t>
            </a:r>
            <a:r>
              <a:rPr lang="pt-BR" dirty="0" err="1"/>
              <a:t>from</a:t>
            </a:r>
            <a:r>
              <a:rPr lang="pt-BR" dirty="0"/>
              <a:t> </a:t>
            </a:r>
            <a:r>
              <a:rPr lang="pt-BR" dirty="0" err="1"/>
              <a:t>the</a:t>
            </a:r>
            <a:r>
              <a:rPr lang="pt-BR" dirty="0"/>
              <a:t> </a:t>
            </a:r>
            <a:r>
              <a:rPr lang="pt-BR" dirty="0" err="1"/>
              <a:t>evaluation</a:t>
            </a:r>
            <a:r>
              <a:rPr lang="pt-BR" dirty="0"/>
              <a:t> </a:t>
            </a:r>
            <a:r>
              <a:rPr lang="pt-BR" dirty="0" err="1"/>
              <a:t>of</a:t>
            </a:r>
            <a:r>
              <a:rPr lang="pt-BR" dirty="0"/>
              <a:t> </a:t>
            </a:r>
            <a:r>
              <a:rPr lang="pt-BR" b="1" dirty="0"/>
              <a:t>new </a:t>
            </a:r>
            <a:r>
              <a:rPr lang="pt-BR" b="1" dirty="0" err="1"/>
              <a:t>treatment</a:t>
            </a:r>
            <a:r>
              <a:rPr lang="pt-BR" b="1" dirty="0"/>
              <a:t> </a:t>
            </a:r>
            <a:r>
              <a:rPr lang="pt-BR" b="1" dirty="0" err="1"/>
              <a:t>combination</a:t>
            </a:r>
            <a:r>
              <a:rPr lang="pt-BR" b="1" dirty="0"/>
              <a:t> </a:t>
            </a:r>
            <a:r>
              <a:rPr lang="pt-BR" b="1" dirty="0" err="1"/>
              <a:t>strategies</a:t>
            </a:r>
            <a:r>
              <a:rPr lang="pt-BR" dirty="0"/>
              <a:t>. </a:t>
            </a:r>
            <a:r>
              <a:rPr lang="pt-BR" dirty="0" err="1"/>
              <a:t>Considering</a:t>
            </a:r>
            <a:r>
              <a:rPr lang="pt-BR" dirty="0"/>
              <a:t> </a:t>
            </a:r>
            <a:r>
              <a:rPr lang="pt-BR" dirty="0" err="1"/>
              <a:t>ADC’s</a:t>
            </a:r>
            <a:r>
              <a:rPr lang="pt-BR" dirty="0"/>
              <a:t> </a:t>
            </a:r>
            <a:r>
              <a:rPr lang="pt-BR" dirty="0" err="1"/>
              <a:t>ability</a:t>
            </a:r>
            <a:r>
              <a:rPr lang="pt-BR" dirty="0"/>
              <a:t> </a:t>
            </a:r>
            <a:r>
              <a:rPr lang="pt-BR" dirty="0" err="1"/>
              <a:t>to</a:t>
            </a:r>
            <a:r>
              <a:rPr lang="pt-BR" dirty="0"/>
              <a:t> </a:t>
            </a:r>
            <a:r>
              <a:rPr lang="pt-BR" dirty="0" err="1"/>
              <a:t>induce</a:t>
            </a:r>
            <a:r>
              <a:rPr lang="pt-BR" dirty="0"/>
              <a:t> </a:t>
            </a:r>
            <a:r>
              <a:rPr lang="pt-BR" dirty="0" err="1"/>
              <a:t>immunogenic</a:t>
            </a:r>
            <a:r>
              <a:rPr lang="pt-BR" dirty="0"/>
              <a:t> </a:t>
            </a:r>
            <a:r>
              <a:rPr lang="pt-BR" dirty="0" err="1"/>
              <a:t>cell</a:t>
            </a:r>
            <a:r>
              <a:rPr lang="pt-BR" dirty="0"/>
              <a:t> </a:t>
            </a:r>
            <a:r>
              <a:rPr lang="pt-BR" dirty="0" err="1"/>
              <a:t>death</a:t>
            </a:r>
            <a:r>
              <a:rPr lang="pt-BR" dirty="0"/>
              <a:t> </a:t>
            </a:r>
            <a:r>
              <a:rPr lang="pt-BR" dirty="0" err="1"/>
              <a:t>and</a:t>
            </a:r>
            <a:r>
              <a:rPr lang="pt-BR" dirty="0"/>
              <a:t> </a:t>
            </a:r>
            <a:r>
              <a:rPr lang="pt-BR" dirty="0" err="1"/>
              <a:t>thereby</a:t>
            </a:r>
            <a:r>
              <a:rPr lang="pt-BR" dirty="0"/>
              <a:t> </a:t>
            </a:r>
            <a:r>
              <a:rPr lang="pt-BR" dirty="0" err="1"/>
              <a:t>an</a:t>
            </a:r>
            <a:r>
              <a:rPr lang="pt-BR" dirty="0"/>
              <a:t> </a:t>
            </a:r>
            <a:r>
              <a:rPr lang="pt-BR" dirty="0" err="1"/>
              <a:t>immune</a:t>
            </a:r>
            <a:r>
              <a:rPr lang="pt-BR" dirty="0"/>
              <a:t>-hot tumor </a:t>
            </a:r>
            <a:r>
              <a:rPr lang="pt-BR" dirty="0" err="1"/>
              <a:t>microenvironment</a:t>
            </a:r>
            <a:r>
              <a:rPr lang="pt-BR" dirty="0"/>
              <a:t>, </a:t>
            </a:r>
            <a:r>
              <a:rPr lang="pt-BR" dirty="0" err="1"/>
              <a:t>further</a:t>
            </a:r>
            <a:r>
              <a:rPr lang="pt-BR" dirty="0"/>
              <a:t> </a:t>
            </a:r>
            <a:r>
              <a:rPr lang="pt-BR" dirty="0" err="1"/>
              <a:t>results</a:t>
            </a:r>
            <a:r>
              <a:rPr lang="pt-BR" dirty="0"/>
              <a:t> </a:t>
            </a:r>
            <a:r>
              <a:rPr lang="pt-BR" dirty="0" err="1"/>
              <a:t>from</a:t>
            </a:r>
            <a:r>
              <a:rPr lang="pt-BR" dirty="0"/>
              <a:t> </a:t>
            </a:r>
            <a:r>
              <a:rPr lang="pt-BR" dirty="0" err="1"/>
              <a:t>studies</a:t>
            </a:r>
            <a:r>
              <a:rPr lang="pt-BR" dirty="0"/>
              <a:t> </a:t>
            </a:r>
            <a:r>
              <a:rPr lang="pt-BR" dirty="0" err="1"/>
              <a:t>evaluating</a:t>
            </a:r>
            <a:r>
              <a:rPr lang="pt-BR" dirty="0"/>
              <a:t> </a:t>
            </a:r>
            <a:r>
              <a:rPr lang="pt-BR" b="1" dirty="0" err="1"/>
              <a:t>ADCs</a:t>
            </a:r>
            <a:r>
              <a:rPr lang="pt-BR" b="1" dirty="0"/>
              <a:t> in </a:t>
            </a:r>
            <a:r>
              <a:rPr lang="pt-BR" b="1" dirty="0" err="1"/>
              <a:t>combination</a:t>
            </a:r>
            <a:r>
              <a:rPr lang="pt-BR" b="1" dirty="0"/>
              <a:t> </a:t>
            </a:r>
            <a:r>
              <a:rPr lang="pt-BR" b="1" dirty="0" err="1"/>
              <a:t>with</a:t>
            </a:r>
            <a:r>
              <a:rPr lang="pt-BR" b="1" dirty="0"/>
              <a:t> </a:t>
            </a:r>
            <a:r>
              <a:rPr lang="pt-BR" b="1" dirty="0" err="1"/>
              <a:t>ICIs</a:t>
            </a:r>
            <a:r>
              <a:rPr lang="pt-BR" dirty="0"/>
              <a:t> are </a:t>
            </a:r>
            <a:r>
              <a:rPr lang="pt-BR" dirty="0" err="1"/>
              <a:t>eagerly</a:t>
            </a:r>
            <a:r>
              <a:rPr lang="pt-BR" dirty="0"/>
              <a:t> </a:t>
            </a:r>
            <a:r>
              <a:rPr lang="pt-BR" dirty="0" err="1"/>
              <a:t>expected</a:t>
            </a:r>
            <a:r>
              <a:rPr lang="pt-BR" dirty="0"/>
              <a:t>. </a:t>
            </a:r>
          </a:p>
          <a:p>
            <a:pPr algn="just"/>
            <a:r>
              <a:rPr lang="pt-BR" dirty="0" err="1"/>
              <a:t>Combined</a:t>
            </a:r>
            <a:r>
              <a:rPr lang="pt-BR" dirty="0"/>
              <a:t> </a:t>
            </a:r>
            <a:r>
              <a:rPr lang="pt-BR" dirty="0" err="1"/>
              <a:t>with</a:t>
            </a:r>
            <a:r>
              <a:rPr lang="pt-BR" dirty="0"/>
              <a:t> ET, new anti-HER2 </a:t>
            </a:r>
            <a:r>
              <a:rPr lang="pt-BR" dirty="0" err="1"/>
              <a:t>agents</a:t>
            </a:r>
            <a:r>
              <a:rPr lang="pt-BR" dirty="0"/>
              <a:t>, </a:t>
            </a:r>
            <a:r>
              <a:rPr lang="pt-BR" dirty="0" err="1"/>
              <a:t>like</a:t>
            </a:r>
            <a:r>
              <a:rPr lang="pt-BR" dirty="0"/>
              <a:t> </a:t>
            </a:r>
            <a:r>
              <a:rPr lang="pt-BR" dirty="0" err="1"/>
              <a:t>zenocutuzumab</a:t>
            </a:r>
            <a:r>
              <a:rPr lang="pt-BR" dirty="0"/>
              <a:t>, </a:t>
            </a:r>
            <a:r>
              <a:rPr lang="pt-BR" dirty="0" err="1"/>
              <a:t>could</a:t>
            </a:r>
            <a:r>
              <a:rPr lang="pt-BR" dirty="0"/>
              <a:t> </a:t>
            </a:r>
            <a:r>
              <a:rPr lang="pt-BR" dirty="0" err="1"/>
              <a:t>provide</a:t>
            </a:r>
            <a:r>
              <a:rPr lang="pt-BR" dirty="0"/>
              <a:t> a new, </a:t>
            </a:r>
            <a:r>
              <a:rPr lang="pt-BR" b="1" dirty="0" err="1"/>
              <a:t>chemotherapy-free</a:t>
            </a:r>
            <a:r>
              <a:rPr lang="pt-BR" b="1" dirty="0"/>
              <a:t> approach </a:t>
            </a:r>
            <a:r>
              <a:rPr lang="pt-BR" dirty="0"/>
              <a:t>for </a:t>
            </a:r>
            <a:r>
              <a:rPr lang="pt-BR" dirty="0" err="1"/>
              <a:t>patients</a:t>
            </a:r>
            <a:r>
              <a:rPr lang="pt-BR" dirty="0"/>
              <a:t> </a:t>
            </a:r>
            <a:r>
              <a:rPr lang="pt-BR" dirty="0" err="1"/>
              <a:t>with</a:t>
            </a:r>
            <a:r>
              <a:rPr lang="pt-BR" dirty="0"/>
              <a:t> </a:t>
            </a:r>
            <a:r>
              <a:rPr lang="pt-BR" dirty="0" err="1"/>
              <a:t>endocrine-resistant</a:t>
            </a:r>
            <a:r>
              <a:rPr lang="pt-BR" dirty="0"/>
              <a:t> HER2-low BC. </a:t>
            </a:r>
          </a:p>
          <a:p>
            <a:pPr algn="just"/>
            <a:r>
              <a:rPr lang="pt-BR" dirty="0" err="1"/>
              <a:t>Collectively</a:t>
            </a:r>
            <a:r>
              <a:rPr lang="pt-BR" dirty="0"/>
              <a:t>, </a:t>
            </a:r>
            <a:r>
              <a:rPr lang="pt-BR" dirty="0" err="1"/>
              <a:t>these</a:t>
            </a:r>
            <a:r>
              <a:rPr lang="pt-BR" dirty="0"/>
              <a:t> new </a:t>
            </a:r>
            <a:r>
              <a:rPr lang="pt-BR" dirty="0" err="1"/>
              <a:t>agents</a:t>
            </a:r>
            <a:r>
              <a:rPr lang="pt-BR" dirty="0"/>
              <a:t> are </a:t>
            </a:r>
            <a:r>
              <a:rPr lang="pt-BR" dirty="0" err="1"/>
              <a:t>building</a:t>
            </a:r>
            <a:r>
              <a:rPr lang="pt-BR" dirty="0"/>
              <a:t> </a:t>
            </a:r>
            <a:r>
              <a:rPr lang="pt-BR" dirty="0" err="1"/>
              <a:t>the</a:t>
            </a:r>
            <a:r>
              <a:rPr lang="pt-BR" dirty="0"/>
              <a:t> </a:t>
            </a:r>
            <a:r>
              <a:rPr lang="pt-BR" dirty="0" err="1"/>
              <a:t>foundations</a:t>
            </a:r>
            <a:r>
              <a:rPr lang="pt-BR" dirty="0"/>
              <a:t> for </a:t>
            </a:r>
            <a:r>
              <a:rPr lang="pt-BR" dirty="0" err="1"/>
              <a:t>the</a:t>
            </a:r>
            <a:r>
              <a:rPr lang="pt-BR" dirty="0"/>
              <a:t> </a:t>
            </a:r>
            <a:r>
              <a:rPr lang="pt-BR" dirty="0" err="1"/>
              <a:t>exciting</a:t>
            </a:r>
            <a:r>
              <a:rPr lang="pt-BR" dirty="0"/>
              <a:t> new </a:t>
            </a:r>
            <a:r>
              <a:rPr lang="pt-BR" dirty="0" err="1"/>
              <a:t>field</a:t>
            </a:r>
            <a:r>
              <a:rPr lang="pt-BR" dirty="0"/>
              <a:t> </a:t>
            </a:r>
            <a:r>
              <a:rPr lang="pt-BR" dirty="0" err="1"/>
              <a:t>of</a:t>
            </a:r>
            <a:r>
              <a:rPr lang="pt-BR" dirty="0"/>
              <a:t> HER2-low BC </a:t>
            </a:r>
            <a:r>
              <a:rPr lang="pt-BR" dirty="0" err="1"/>
              <a:t>treatment</a:t>
            </a:r>
            <a:r>
              <a:rPr lang="pt-BR" dirty="0"/>
              <a:t>. </a:t>
            </a:r>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77</a:t>
            </a:fld>
            <a:endParaRPr lang="pt-BR"/>
          </a:p>
        </p:txBody>
      </p:sp>
    </p:spTree>
    <p:extLst>
      <p:ext uri="{BB962C8B-B14F-4D97-AF65-F5344CB8AC3E}">
        <p14:creationId xmlns:p14="http://schemas.microsoft.com/office/powerpoint/2010/main" val="110861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introduction of novel anti-HER2 compounds, however, is</a:t>
            </a:r>
          </a:p>
          <a:p>
            <a:r>
              <a:rPr lang="en-US" sz="1200" b="0" i="0" u="none" strike="noStrike" kern="1200" baseline="0" dirty="0">
                <a:solidFill>
                  <a:schemeClr val="tx1"/>
                </a:solidFill>
                <a:latin typeface="+mn-lt"/>
                <a:ea typeface="+mn-ea"/>
                <a:cs typeface="+mn-cs"/>
              </a:rPr>
              <a:t>changing this paradigm because some breast cancers with lower levels of protein</a:t>
            </a:r>
          </a:p>
          <a:p>
            <a:r>
              <a:rPr lang="en-US" sz="1200" b="0" i="0" u="none" strike="noStrike" kern="1200" baseline="0" dirty="0">
                <a:solidFill>
                  <a:schemeClr val="tx1"/>
                </a:solidFill>
                <a:latin typeface="+mn-lt"/>
                <a:ea typeface="+mn-ea"/>
                <a:cs typeface="+mn-cs"/>
              </a:rPr>
              <a:t>expression (i.e. score 1+/2+ with no gene amplification) benefited from</a:t>
            </a:r>
          </a:p>
          <a:p>
            <a:r>
              <a:rPr lang="pt-BR" sz="1200" b="0" i="0" u="none" strike="noStrike" kern="1200" baseline="0" dirty="0">
                <a:solidFill>
                  <a:schemeClr val="tx1"/>
                </a:solidFill>
                <a:latin typeface="+mn-lt"/>
                <a:ea typeface="+mn-ea"/>
                <a:cs typeface="+mn-cs"/>
              </a:rPr>
              <a:t>HER2 </a:t>
            </a:r>
            <a:r>
              <a:rPr lang="pt-BR" sz="1200" b="0" i="0" u="none" strike="noStrike" kern="1200" baseline="0" dirty="0" err="1">
                <a:solidFill>
                  <a:schemeClr val="tx1"/>
                </a:solidFill>
                <a:latin typeface="+mn-lt"/>
                <a:ea typeface="+mn-ea"/>
                <a:cs typeface="+mn-cs"/>
              </a:rPr>
              <a:t>antibody-drug</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conjugates</a:t>
            </a:r>
            <a:r>
              <a:rPr lang="pt-BR" sz="1200" b="0" i="0" u="none" strike="noStrike" kern="1200" baseline="0" dirty="0">
                <a:solidFill>
                  <a:schemeClr val="tx1"/>
                </a:solidFill>
                <a:latin typeface="+mn-lt"/>
                <a:ea typeface="+mn-ea"/>
                <a:cs typeface="+mn-cs"/>
              </a:rPr>
              <a:t> (ADC).</a:t>
            </a:r>
          </a:p>
          <a:p>
            <a:r>
              <a:rPr lang="en-US" sz="1200" b="0" i="0" u="none" strike="noStrike" kern="1200" baseline="0" dirty="0">
                <a:solidFill>
                  <a:schemeClr val="tx1"/>
                </a:solidFill>
                <a:latin typeface="+mn-lt"/>
                <a:ea typeface="+mn-ea"/>
                <a:cs typeface="+mn-cs"/>
              </a:rPr>
              <a:t>Pathologists and oncologists are currently putting efforts into</a:t>
            </a:r>
          </a:p>
          <a:p>
            <a:r>
              <a:rPr lang="en-US" sz="1200" b="0" i="0" u="none" strike="noStrike" kern="1200" baseline="0" dirty="0">
                <a:solidFill>
                  <a:schemeClr val="tx1"/>
                </a:solidFill>
                <a:latin typeface="+mn-lt"/>
                <a:ea typeface="+mn-ea"/>
                <a:cs typeface="+mn-cs"/>
              </a:rPr>
              <a:t>defining all possible HER2 entities for achieving the most</a:t>
            </a:r>
          </a:p>
          <a:p>
            <a:r>
              <a:rPr lang="en-US" sz="1200" b="0" i="0" u="none" strike="noStrike" kern="1200" baseline="0" dirty="0">
                <a:solidFill>
                  <a:schemeClr val="tx1"/>
                </a:solidFill>
                <a:latin typeface="+mn-lt"/>
                <a:ea typeface="+mn-ea"/>
                <a:cs typeface="+mn-cs"/>
              </a:rPr>
              <a:t>accurate stratification of the patients and the selection of an</a:t>
            </a:r>
          </a:p>
          <a:p>
            <a:r>
              <a:rPr lang="en-US" sz="1200" b="0" i="0" u="none" strike="noStrike" kern="1200" baseline="0" dirty="0">
                <a:solidFill>
                  <a:schemeClr val="tx1"/>
                </a:solidFill>
                <a:latin typeface="+mn-lt"/>
                <a:ea typeface="+mn-ea"/>
                <a:cs typeface="+mn-cs"/>
              </a:rPr>
              <a:t>appropriate therapeutic approach. In this regard, remarkable</a:t>
            </a:r>
          </a:p>
          <a:p>
            <a:r>
              <a:rPr lang="en-US" sz="1200" b="0" i="0" u="none" strike="noStrike" kern="1200" baseline="0" dirty="0">
                <a:solidFill>
                  <a:schemeClr val="tx1"/>
                </a:solidFill>
                <a:latin typeface="+mn-lt"/>
                <a:ea typeface="+mn-ea"/>
                <a:cs typeface="+mn-cs"/>
              </a:rPr>
              <a:t>endeavors aimed to deepen into the clinical and molecular</a:t>
            </a:r>
          </a:p>
          <a:p>
            <a:r>
              <a:rPr lang="en-US" sz="1200" b="0" i="0" u="none" strike="noStrike" kern="1200" baseline="0" dirty="0">
                <a:solidFill>
                  <a:schemeClr val="tx1"/>
                </a:solidFill>
                <a:latin typeface="+mn-lt"/>
                <a:ea typeface="+mn-ea"/>
                <a:cs typeface="+mn-cs"/>
              </a:rPr>
              <a:t>landscape of HER2-low breast cancer</a:t>
            </a:r>
          </a:p>
          <a:p>
            <a:r>
              <a:rPr lang="pt-BR" dirty="0"/>
              <a:t>A </a:t>
            </a:r>
            <a:r>
              <a:rPr lang="pt-BR" dirty="0" err="1"/>
              <a:t>further</a:t>
            </a:r>
            <a:r>
              <a:rPr lang="pt-BR" dirty="0"/>
              <a:t> </a:t>
            </a:r>
            <a:r>
              <a:rPr lang="pt-BR" dirty="0" err="1"/>
              <a:t>step</a:t>
            </a:r>
            <a:r>
              <a:rPr lang="pt-BR" dirty="0"/>
              <a:t> in </a:t>
            </a:r>
            <a:r>
              <a:rPr lang="pt-BR" dirty="0" err="1"/>
              <a:t>the</a:t>
            </a:r>
            <a:r>
              <a:rPr lang="pt-BR" dirty="0"/>
              <a:t> </a:t>
            </a:r>
            <a:r>
              <a:rPr lang="pt-BR" b="1" dirty="0" err="1"/>
              <a:t>development</a:t>
            </a:r>
            <a:r>
              <a:rPr lang="pt-BR" b="1" dirty="0"/>
              <a:t> </a:t>
            </a:r>
            <a:r>
              <a:rPr lang="pt-BR" b="1" dirty="0" err="1"/>
              <a:t>of</a:t>
            </a:r>
            <a:r>
              <a:rPr lang="pt-BR" b="1" dirty="0"/>
              <a:t> HER2-low BC </a:t>
            </a:r>
            <a:r>
              <a:rPr lang="pt-BR" b="1" dirty="0" err="1"/>
              <a:t>treatment</a:t>
            </a:r>
            <a:r>
              <a:rPr lang="pt-BR" b="1" dirty="0"/>
              <a:t> </a:t>
            </a:r>
            <a:r>
              <a:rPr lang="pt-BR" dirty="0" err="1"/>
              <a:t>is</a:t>
            </a:r>
            <a:r>
              <a:rPr lang="pt-BR" dirty="0"/>
              <a:t> </a:t>
            </a:r>
            <a:r>
              <a:rPr lang="pt-BR" dirty="0" err="1"/>
              <a:t>coming</a:t>
            </a:r>
            <a:r>
              <a:rPr lang="pt-BR" dirty="0"/>
              <a:t> </a:t>
            </a:r>
            <a:r>
              <a:rPr lang="pt-BR" dirty="0" err="1"/>
              <a:t>from</a:t>
            </a:r>
            <a:r>
              <a:rPr lang="pt-BR" dirty="0"/>
              <a:t> </a:t>
            </a:r>
            <a:r>
              <a:rPr lang="pt-BR" dirty="0" err="1"/>
              <a:t>the</a:t>
            </a:r>
            <a:r>
              <a:rPr lang="pt-BR" dirty="0"/>
              <a:t> </a:t>
            </a:r>
            <a:r>
              <a:rPr lang="pt-BR" dirty="0" err="1"/>
              <a:t>evaluation</a:t>
            </a:r>
            <a:r>
              <a:rPr lang="pt-BR" dirty="0"/>
              <a:t> </a:t>
            </a:r>
            <a:r>
              <a:rPr lang="pt-BR" dirty="0" err="1"/>
              <a:t>of</a:t>
            </a:r>
            <a:r>
              <a:rPr lang="pt-BR" dirty="0"/>
              <a:t> </a:t>
            </a:r>
            <a:r>
              <a:rPr lang="pt-BR" b="1" dirty="0"/>
              <a:t>new </a:t>
            </a:r>
            <a:r>
              <a:rPr lang="pt-BR" b="1" dirty="0" err="1"/>
              <a:t>treatment</a:t>
            </a:r>
            <a:r>
              <a:rPr lang="pt-BR" b="1" dirty="0"/>
              <a:t> </a:t>
            </a:r>
            <a:r>
              <a:rPr lang="pt-BR" b="1" dirty="0" err="1"/>
              <a:t>combination</a:t>
            </a:r>
            <a:r>
              <a:rPr lang="pt-BR" b="1" dirty="0"/>
              <a:t> </a:t>
            </a:r>
            <a:r>
              <a:rPr lang="pt-BR" b="1" dirty="0" err="1"/>
              <a:t>strategies</a:t>
            </a:r>
            <a:r>
              <a:rPr lang="pt-BR" dirty="0"/>
              <a:t>. </a:t>
            </a:r>
            <a:r>
              <a:rPr lang="pt-BR" dirty="0" err="1"/>
              <a:t>Considering</a:t>
            </a:r>
            <a:r>
              <a:rPr lang="pt-BR" dirty="0"/>
              <a:t> </a:t>
            </a:r>
            <a:r>
              <a:rPr lang="pt-BR" dirty="0" err="1"/>
              <a:t>ADC’s</a:t>
            </a:r>
            <a:r>
              <a:rPr lang="pt-BR" dirty="0"/>
              <a:t> </a:t>
            </a:r>
            <a:r>
              <a:rPr lang="pt-BR" dirty="0" err="1"/>
              <a:t>ability</a:t>
            </a:r>
            <a:r>
              <a:rPr lang="pt-BR" dirty="0"/>
              <a:t> </a:t>
            </a:r>
            <a:r>
              <a:rPr lang="pt-BR" dirty="0" err="1"/>
              <a:t>to</a:t>
            </a:r>
            <a:r>
              <a:rPr lang="pt-BR" dirty="0"/>
              <a:t> </a:t>
            </a:r>
            <a:r>
              <a:rPr lang="pt-BR" dirty="0" err="1"/>
              <a:t>induce</a:t>
            </a:r>
            <a:r>
              <a:rPr lang="pt-BR" dirty="0"/>
              <a:t> </a:t>
            </a:r>
            <a:r>
              <a:rPr lang="pt-BR" dirty="0" err="1"/>
              <a:t>immunogenic</a:t>
            </a:r>
            <a:r>
              <a:rPr lang="pt-BR" dirty="0"/>
              <a:t> </a:t>
            </a:r>
            <a:r>
              <a:rPr lang="pt-BR" dirty="0" err="1"/>
              <a:t>cell</a:t>
            </a:r>
            <a:r>
              <a:rPr lang="pt-BR" dirty="0"/>
              <a:t> </a:t>
            </a:r>
            <a:r>
              <a:rPr lang="pt-BR" dirty="0" err="1"/>
              <a:t>death</a:t>
            </a:r>
            <a:r>
              <a:rPr lang="pt-BR" dirty="0"/>
              <a:t> </a:t>
            </a:r>
            <a:r>
              <a:rPr lang="pt-BR" dirty="0" err="1"/>
              <a:t>and</a:t>
            </a:r>
            <a:r>
              <a:rPr lang="pt-BR" dirty="0"/>
              <a:t> </a:t>
            </a:r>
            <a:r>
              <a:rPr lang="pt-BR" dirty="0" err="1"/>
              <a:t>thereby</a:t>
            </a:r>
            <a:r>
              <a:rPr lang="pt-BR" dirty="0"/>
              <a:t> </a:t>
            </a:r>
            <a:r>
              <a:rPr lang="pt-BR" dirty="0" err="1"/>
              <a:t>an</a:t>
            </a:r>
            <a:r>
              <a:rPr lang="pt-BR" dirty="0"/>
              <a:t> </a:t>
            </a:r>
            <a:r>
              <a:rPr lang="pt-BR" dirty="0" err="1"/>
              <a:t>immune</a:t>
            </a:r>
            <a:r>
              <a:rPr lang="pt-BR" dirty="0"/>
              <a:t>-hot tumor </a:t>
            </a:r>
            <a:r>
              <a:rPr lang="pt-BR" dirty="0" err="1"/>
              <a:t>microenvironment</a:t>
            </a:r>
            <a:r>
              <a:rPr lang="pt-BR" dirty="0"/>
              <a:t>, </a:t>
            </a:r>
            <a:r>
              <a:rPr lang="pt-BR" dirty="0" err="1"/>
              <a:t>further</a:t>
            </a:r>
            <a:r>
              <a:rPr lang="pt-BR" dirty="0"/>
              <a:t> </a:t>
            </a:r>
            <a:r>
              <a:rPr lang="pt-BR" dirty="0" err="1"/>
              <a:t>results</a:t>
            </a:r>
            <a:r>
              <a:rPr lang="pt-BR" dirty="0"/>
              <a:t> </a:t>
            </a:r>
            <a:r>
              <a:rPr lang="pt-BR" dirty="0" err="1"/>
              <a:t>from</a:t>
            </a:r>
            <a:r>
              <a:rPr lang="pt-BR" dirty="0"/>
              <a:t> </a:t>
            </a:r>
            <a:r>
              <a:rPr lang="pt-BR" dirty="0" err="1"/>
              <a:t>studies</a:t>
            </a:r>
            <a:r>
              <a:rPr lang="pt-BR" dirty="0"/>
              <a:t> </a:t>
            </a:r>
            <a:r>
              <a:rPr lang="pt-BR" dirty="0" err="1"/>
              <a:t>evaluating</a:t>
            </a:r>
            <a:r>
              <a:rPr lang="pt-BR" dirty="0"/>
              <a:t> </a:t>
            </a:r>
            <a:r>
              <a:rPr lang="pt-BR" b="1" dirty="0" err="1"/>
              <a:t>ADCs</a:t>
            </a:r>
            <a:r>
              <a:rPr lang="pt-BR" b="1" dirty="0"/>
              <a:t> in </a:t>
            </a:r>
            <a:r>
              <a:rPr lang="pt-BR" b="1" dirty="0" err="1"/>
              <a:t>combination</a:t>
            </a:r>
            <a:r>
              <a:rPr lang="pt-BR" b="1" dirty="0"/>
              <a:t> </a:t>
            </a:r>
            <a:r>
              <a:rPr lang="pt-BR" b="1" dirty="0" err="1"/>
              <a:t>with</a:t>
            </a:r>
            <a:r>
              <a:rPr lang="pt-BR" b="1" dirty="0"/>
              <a:t> </a:t>
            </a:r>
            <a:r>
              <a:rPr lang="pt-BR" b="1" dirty="0" err="1"/>
              <a:t>ICIs</a:t>
            </a:r>
            <a:r>
              <a:rPr lang="pt-BR" dirty="0"/>
              <a:t> are </a:t>
            </a:r>
            <a:r>
              <a:rPr lang="pt-BR" dirty="0" err="1"/>
              <a:t>eagerly</a:t>
            </a:r>
            <a:r>
              <a:rPr lang="pt-BR" dirty="0"/>
              <a:t> </a:t>
            </a:r>
            <a:r>
              <a:rPr lang="pt-BR" dirty="0" err="1"/>
              <a:t>expected</a:t>
            </a:r>
            <a:r>
              <a:rPr lang="pt-BR" dirty="0"/>
              <a:t>. </a:t>
            </a:r>
          </a:p>
          <a:p>
            <a:pPr algn="just"/>
            <a:r>
              <a:rPr lang="pt-BR" dirty="0" err="1"/>
              <a:t>Combined</a:t>
            </a:r>
            <a:r>
              <a:rPr lang="pt-BR" dirty="0"/>
              <a:t> </a:t>
            </a:r>
            <a:r>
              <a:rPr lang="pt-BR" dirty="0" err="1"/>
              <a:t>with</a:t>
            </a:r>
            <a:r>
              <a:rPr lang="pt-BR" dirty="0"/>
              <a:t> ET, new anti-HER2 </a:t>
            </a:r>
            <a:r>
              <a:rPr lang="pt-BR" dirty="0" err="1"/>
              <a:t>agents</a:t>
            </a:r>
            <a:r>
              <a:rPr lang="pt-BR" dirty="0"/>
              <a:t>, </a:t>
            </a:r>
            <a:r>
              <a:rPr lang="pt-BR" dirty="0" err="1"/>
              <a:t>like</a:t>
            </a:r>
            <a:r>
              <a:rPr lang="pt-BR" dirty="0"/>
              <a:t> </a:t>
            </a:r>
            <a:r>
              <a:rPr lang="pt-BR" dirty="0" err="1"/>
              <a:t>zenocutuzumab</a:t>
            </a:r>
            <a:r>
              <a:rPr lang="pt-BR" dirty="0"/>
              <a:t>, </a:t>
            </a:r>
            <a:r>
              <a:rPr lang="pt-BR" dirty="0" err="1"/>
              <a:t>could</a:t>
            </a:r>
            <a:r>
              <a:rPr lang="pt-BR" dirty="0"/>
              <a:t> </a:t>
            </a:r>
            <a:r>
              <a:rPr lang="pt-BR" dirty="0" err="1"/>
              <a:t>provide</a:t>
            </a:r>
            <a:r>
              <a:rPr lang="pt-BR" dirty="0"/>
              <a:t> a new, </a:t>
            </a:r>
            <a:r>
              <a:rPr lang="pt-BR" b="1" dirty="0" err="1"/>
              <a:t>chemotherapy-free</a:t>
            </a:r>
            <a:r>
              <a:rPr lang="pt-BR" b="1" dirty="0"/>
              <a:t> approach </a:t>
            </a:r>
            <a:r>
              <a:rPr lang="pt-BR" dirty="0"/>
              <a:t>for </a:t>
            </a:r>
            <a:r>
              <a:rPr lang="pt-BR" dirty="0" err="1"/>
              <a:t>patients</a:t>
            </a:r>
            <a:r>
              <a:rPr lang="pt-BR" dirty="0"/>
              <a:t> </a:t>
            </a:r>
            <a:r>
              <a:rPr lang="pt-BR" dirty="0" err="1"/>
              <a:t>with</a:t>
            </a:r>
            <a:r>
              <a:rPr lang="pt-BR" dirty="0"/>
              <a:t> </a:t>
            </a:r>
            <a:r>
              <a:rPr lang="pt-BR" dirty="0" err="1"/>
              <a:t>endocrine-resistant</a:t>
            </a:r>
            <a:r>
              <a:rPr lang="pt-BR" dirty="0"/>
              <a:t> HER2-low BC. </a:t>
            </a:r>
          </a:p>
          <a:p>
            <a:pPr algn="just"/>
            <a:r>
              <a:rPr lang="pt-BR" dirty="0" err="1"/>
              <a:t>Collectively</a:t>
            </a:r>
            <a:r>
              <a:rPr lang="pt-BR" dirty="0"/>
              <a:t>, </a:t>
            </a:r>
            <a:r>
              <a:rPr lang="pt-BR" dirty="0" err="1"/>
              <a:t>these</a:t>
            </a:r>
            <a:r>
              <a:rPr lang="pt-BR" dirty="0"/>
              <a:t> new </a:t>
            </a:r>
            <a:r>
              <a:rPr lang="pt-BR" dirty="0" err="1"/>
              <a:t>agents</a:t>
            </a:r>
            <a:r>
              <a:rPr lang="pt-BR" dirty="0"/>
              <a:t> are </a:t>
            </a:r>
            <a:r>
              <a:rPr lang="pt-BR" dirty="0" err="1"/>
              <a:t>building</a:t>
            </a:r>
            <a:r>
              <a:rPr lang="pt-BR" dirty="0"/>
              <a:t> </a:t>
            </a:r>
            <a:r>
              <a:rPr lang="pt-BR" dirty="0" err="1"/>
              <a:t>the</a:t>
            </a:r>
            <a:r>
              <a:rPr lang="pt-BR" dirty="0"/>
              <a:t> </a:t>
            </a:r>
            <a:r>
              <a:rPr lang="pt-BR" dirty="0" err="1"/>
              <a:t>foundations</a:t>
            </a:r>
            <a:r>
              <a:rPr lang="pt-BR" dirty="0"/>
              <a:t> for </a:t>
            </a:r>
            <a:r>
              <a:rPr lang="pt-BR" dirty="0" err="1"/>
              <a:t>the</a:t>
            </a:r>
            <a:r>
              <a:rPr lang="pt-BR" dirty="0"/>
              <a:t> </a:t>
            </a:r>
            <a:r>
              <a:rPr lang="pt-BR" dirty="0" err="1"/>
              <a:t>exciting</a:t>
            </a:r>
            <a:r>
              <a:rPr lang="pt-BR" dirty="0"/>
              <a:t> new </a:t>
            </a:r>
            <a:r>
              <a:rPr lang="pt-BR" dirty="0" err="1"/>
              <a:t>field</a:t>
            </a:r>
            <a:r>
              <a:rPr lang="pt-BR" dirty="0"/>
              <a:t> </a:t>
            </a:r>
            <a:r>
              <a:rPr lang="pt-BR" dirty="0" err="1"/>
              <a:t>of</a:t>
            </a:r>
            <a:r>
              <a:rPr lang="pt-BR" dirty="0"/>
              <a:t> HER2-low BC </a:t>
            </a:r>
            <a:r>
              <a:rPr lang="pt-BR" dirty="0" err="1"/>
              <a:t>treatment</a:t>
            </a:r>
            <a:r>
              <a:rPr lang="pt-BR" dirty="0"/>
              <a:t>. </a:t>
            </a:r>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78</a:t>
            </a:fld>
            <a:endParaRPr lang="pt-BR"/>
          </a:p>
        </p:txBody>
      </p:sp>
    </p:spTree>
    <p:extLst>
      <p:ext uri="{BB962C8B-B14F-4D97-AF65-F5344CB8AC3E}">
        <p14:creationId xmlns:p14="http://schemas.microsoft.com/office/powerpoint/2010/main" val="1491311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3E3986E7-819E-471C-A4F7-E53F8E08E439}" type="slidenum">
              <a:rPr lang="pt-BR" smtClean="0"/>
              <a:t>79</a:t>
            </a:fld>
            <a:endParaRPr lang="pt-BR"/>
          </a:p>
        </p:txBody>
      </p:sp>
    </p:spTree>
    <p:extLst>
      <p:ext uri="{BB962C8B-B14F-4D97-AF65-F5344CB8AC3E}">
        <p14:creationId xmlns:p14="http://schemas.microsoft.com/office/powerpoint/2010/main" val="327299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human epidermal growth factor receptor 2 (HER2) is a well-known negative prognostic factor in breast cancer and a target of the monoclonal antibody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as well as of other anti-HER2 compounds. Pioneering works on HER2-positive breast cancer in the 90s’ launched a new era in clinical research and oncology practice that has reshaped the natural history of this disease. In diagnostic pathology the HER2 status is routinely assessed by using a combination of immunohistochemistry (IHC, to evaluate HER2 protein expression levels) and </a:t>
            </a:r>
            <a:r>
              <a:rPr lang="en-US" sz="1200" b="0" i="1" u="none" strike="noStrike" kern="1200" baseline="0" dirty="0">
                <a:solidFill>
                  <a:schemeClr val="tx1"/>
                </a:solidFill>
                <a:latin typeface="+mn-lt"/>
                <a:ea typeface="+mn-ea"/>
                <a:cs typeface="+mn-cs"/>
              </a:rPr>
              <a:t>in situ </a:t>
            </a:r>
            <a:r>
              <a:rPr lang="en-US" sz="1200" b="0" i="0" u="none" strike="noStrike" kern="1200" baseline="0" dirty="0">
                <a:solidFill>
                  <a:schemeClr val="tx1"/>
                </a:solidFill>
                <a:latin typeface="+mn-lt"/>
                <a:ea typeface="+mn-ea"/>
                <a:cs typeface="+mn-cs"/>
              </a:rPr>
              <a:t>hybridization (ISH, to assess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gene status). For this purpose, international recommendations have been developed by a consensus of experts in the field, which have changed over the years according to new experimental and clinical data. In this review article we will document the changes that have contributed to a better evaluation of the HER2 status in clinical practice, furthermore we will discuss HER2 heterogeneity defined by IHC and ISH as well as by </a:t>
            </a:r>
            <a:r>
              <a:rPr lang="en-US" sz="1200" b="0" i="0" u="none" strike="noStrike" kern="1200" baseline="0" dirty="0" err="1">
                <a:solidFill>
                  <a:schemeClr val="tx1"/>
                </a:solidFill>
                <a:latin typeface="+mn-lt"/>
                <a:ea typeface="+mn-ea"/>
                <a:cs typeface="+mn-cs"/>
              </a:rPr>
              <a:t>transcriptomic</a:t>
            </a:r>
            <a:r>
              <a:rPr lang="en-US" sz="1200" b="0" i="0" u="none" strike="noStrike" kern="1200" baseline="0" dirty="0">
                <a:solidFill>
                  <a:schemeClr val="tx1"/>
                </a:solidFill>
                <a:latin typeface="+mn-lt"/>
                <a:ea typeface="+mn-ea"/>
                <a:cs typeface="+mn-cs"/>
              </a:rPr>
              <a:t> analysis and we will critically describe the complexity of HER2 equivocal results. Finally, we will introduce the clinical impact of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mutations and we will define the upcoming category of HER2-low breast cancer with respect to emerging clinical data on the efficacy of specific anti- HER2 agents in subgroups of breast carcinomas lacking the classical oncogene addition dictated by </a:t>
            </a:r>
            <a:r>
              <a:rPr lang="en-US" sz="1200" b="0" i="1" u="none" strike="noStrike" kern="1200" baseline="0" dirty="0">
                <a:solidFill>
                  <a:schemeClr val="tx1"/>
                </a:solidFill>
                <a:latin typeface="+mn-lt"/>
                <a:ea typeface="+mn-ea"/>
                <a:cs typeface="+mn-cs"/>
              </a:rPr>
              <a:t>HER2 </a:t>
            </a:r>
            <a:r>
              <a:rPr lang="en-US" sz="1200" b="0" i="0" u="none" strike="noStrike" kern="1200" baseline="0" dirty="0">
                <a:solidFill>
                  <a:schemeClr val="tx1"/>
                </a:solidFill>
                <a:latin typeface="+mn-lt"/>
                <a:ea typeface="+mn-ea"/>
                <a:cs typeface="+mn-cs"/>
              </a:rPr>
              <a:t>amplification. </a:t>
            </a:r>
          </a:p>
          <a:p>
            <a:r>
              <a:rPr lang="en-US" sz="1200" b="0" i="0" u="none" strike="noStrike" kern="1200" baseline="0" dirty="0">
                <a:solidFill>
                  <a:schemeClr val="tx1"/>
                </a:solidFill>
                <a:latin typeface="+mn-lt"/>
                <a:ea typeface="+mn-ea"/>
                <a:cs typeface="+mn-cs"/>
              </a:rPr>
              <a:t>HER2 downstream pathway activation, anti-HER2 targeted agents. HER2 is a ligand-orphan transmembrane tyrosine kinase receptor belonging to the Human Epidermal Receptor (HER) family. HER2 homo- or hetero-dimerization with one of the other three receptors (HER1 or EGFR, HER3 and HER4), triggers the activation of different signaling pathways that are associated with cell proliferation, invasion and survival of cancer cells [1,106]. Therapeutic approaches, based on the modulation of HER2 activation, include different targets of the protein. Monoclonal antibodies bind the extracellular domain of HER2, with a selective antigen preference for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or </a:t>
            </a:r>
            <a:r>
              <a:rPr lang="en-US" sz="1200" b="0" i="0" u="none" strike="noStrike" kern="1200" baseline="0" dirty="0" err="1">
                <a:solidFill>
                  <a:schemeClr val="tx1"/>
                </a:solidFill>
                <a:latin typeface="+mn-lt"/>
                <a:ea typeface="+mn-ea"/>
                <a:cs typeface="+mn-cs"/>
              </a:rPr>
              <a:t>pertuzumab</a:t>
            </a:r>
            <a:r>
              <a:rPr lang="en-US" sz="1200" b="0" i="0" u="none" strike="noStrike" kern="1200" baseline="0" dirty="0">
                <a:solidFill>
                  <a:schemeClr val="tx1"/>
                </a:solidFill>
                <a:latin typeface="+mn-lt"/>
                <a:ea typeface="+mn-ea"/>
                <a:cs typeface="+mn-cs"/>
              </a:rPr>
              <a:t>, leading to a reduction of the signaling cascade [107]. Antibody-drug conjugates are designed to release the drug after internalization by the tumor cell, with the decrease of systemic side effects. The small molecules tyrosine kinase inhibitors (TKIs),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neratinib</a:t>
            </a:r>
            <a:r>
              <a:rPr lang="en-US" sz="1200" b="0" i="0" u="none" strike="noStrike" kern="1200" baseline="0" dirty="0">
                <a:solidFill>
                  <a:schemeClr val="tx1"/>
                </a:solidFill>
                <a:latin typeface="+mn-lt"/>
                <a:ea typeface="+mn-ea"/>
                <a:cs typeface="+mn-cs"/>
              </a:rPr>
              <a:t>, inhibit the catalytic activity of the HER2 receptor in a reversible or irreversible way, respectively, through the specificity for the ATP binding site of the kinase domain [108]. ADC: Antibody-Drug Conjugate. This image has been created with </a:t>
            </a:r>
            <a:r>
              <a:rPr lang="en-US" sz="1200" b="0" i="0" u="none" strike="noStrike" kern="1200" baseline="0" dirty="0" err="1">
                <a:solidFill>
                  <a:schemeClr val="tx1"/>
                </a:solidFill>
                <a:latin typeface="+mn-lt"/>
                <a:ea typeface="+mn-ea"/>
                <a:cs typeface="+mn-cs"/>
              </a:rPr>
              <a:t>BioRender</a:t>
            </a:r>
            <a:r>
              <a:rPr lang="en-US" sz="1200" b="0" i="0" u="none" strike="noStrike" kern="1200" baseline="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4</a:t>
            </a:fld>
            <a:endParaRPr lang="pt-BR"/>
          </a:p>
        </p:txBody>
      </p:sp>
    </p:spTree>
    <p:extLst>
      <p:ext uri="{BB962C8B-B14F-4D97-AF65-F5344CB8AC3E}">
        <p14:creationId xmlns:p14="http://schemas.microsoft.com/office/powerpoint/2010/main" val="407221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trastuzumab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trastuzumab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p>
          <a:p>
            <a:pPr marL="457200" indent="-457200">
              <a:lnSpc>
                <a:spcPct val="120000"/>
              </a:lnSpc>
              <a:buClr>
                <a:schemeClr val="tx1"/>
              </a:buClr>
              <a:buFont typeface="Arial" panose="020B0604020202020204" pitchFamily="34" charset="0"/>
              <a:buChar char="•"/>
            </a:pPr>
            <a:r>
              <a:rPr lang="en-US" altLang="ja-JP" sz="3200" dirty="0" err="1"/>
              <a:t>Desenvolvimento</a:t>
            </a:r>
            <a:r>
              <a:rPr lang="en-US" altLang="ja-JP" sz="3200" dirty="0"/>
              <a:t> de outros </a:t>
            </a:r>
            <a:r>
              <a:rPr lang="en-US" altLang="ja-JP" sz="3200" dirty="0" err="1"/>
              <a:t>compostos</a:t>
            </a:r>
            <a:r>
              <a:rPr lang="en-US" altLang="ja-JP" sz="3200" dirty="0"/>
              <a:t> anti-HER2: T-DM1</a:t>
            </a:r>
          </a:p>
          <a:p>
            <a:pPr marL="457200" indent="-457200">
              <a:lnSpc>
                <a:spcPct val="120000"/>
              </a:lnSpc>
              <a:buClr>
                <a:schemeClr val="tx1"/>
              </a:buClr>
              <a:buFont typeface="Arial" panose="020B0604020202020204" pitchFamily="34" charset="0"/>
              <a:buChar char="•"/>
            </a:pPr>
            <a:r>
              <a:rPr lang="pt-BR" altLang="ja-JP" dirty="0"/>
              <a:t>Associação do </a:t>
            </a:r>
            <a:r>
              <a:rPr lang="pt-BR" altLang="ja-JP" dirty="0" err="1"/>
              <a:t>trastuzumabe</a:t>
            </a:r>
            <a:r>
              <a:rPr lang="pt-BR" altLang="ja-JP" dirty="0"/>
              <a:t> com a </a:t>
            </a:r>
            <a:r>
              <a:rPr lang="pt-BR" altLang="ja-JP" dirty="0" err="1"/>
              <a:t>emtansina</a:t>
            </a:r>
            <a:r>
              <a:rPr lang="pt-BR" altLang="ja-JP" dirty="0"/>
              <a:t> (DM1): o conjugado limita a liberação da DM1 (agente citotóxico), aumentando e direcionando a ação para as células-alvo</a:t>
            </a:r>
          </a:p>
          <a:p>
            <a:pPr marL="1143000" lvl="1" indent="-457200">
              <a:lnSpc>
                <a:spcPct val="120000"/>
              </a:lnSpc>
              <a:buClr>
                <a:schemeClr val="tx1"/>
              </a:buClr>
              <a:buFont typeface="Wingdings" panose="05000000000000000000" pitchFamily="2" charset="2"/>
              <a:buChar char="ü"/>
            </a:pPr>
            <a:r>
              <a:rPr lang="pt-BR" altLang="ja-JP" dirty="0"/>
              <a:t>Essa seletividade é um grande diferencial do mecanismo de ação desse medicamento: permite que ele seja mais eficaz e muito menos tóxico do que a QT tradicional</a:t>
            </a:r>
          </a:p>
          <a:p>
            <a:pPr marL="1143000" lvl="1" indent="-457200">
              <a:lnSpc>
                <a:spcPct val="120000"/>
              </a:lnSpc>
              <a:buClr>
                <a:schemeClr val="tx1"/>
              </a:buClr>
              <a:buFont typeface="Wingdings" panose="05000000000000000000" pitchFamily="2" charset="2"/>
              <a:buChar char="ü"/>
            </a:pPr>
            <a:r>
              <a:rPr lang="pt-BR" altLang="ja-JP" dirty="0"/>
              <a:t>Empregado na doença HER2+ avançada, metastática e, mais recentemente, no TTO adjuvante: câncer de mama HER2+ inicial com doença invasiva residual pós-terapia neoadjuvante baseada em </a:t>
            </a:r>
            <a:r>
              <a:rPr lang="pt-BR" altLang="ja-JP" dirty="0" err="1"/>
              <a:t>taxano</a:t>
            </a:r>
            <a:r>
              <a:rPr lang="pt-BR" altLang="ja-JP" dirty="0"/>
              <a:t> e </a:t>
            </a:r>
            <a:r>
              <a:rPr lang="pt-BR" altLang="ja-JP" dirty="0" err="1"/>
              <a:t>trastuzumabe</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6</a:t>
            </a:fld>
            <a:endParaRPr lang="pt-BR"/>
          </a:p>
        </p:txBody>
      </p:sp>
    </p:spTree>
    <p:extLst>
      <p:ext uri="{BB962C8B-B14F-4D97-AF65-F5344CB8AC3E}">
        <p14:creationId xmlns:p14="http://schemas.microsoft.com/office/powerpoint/2010/main" val="264577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Other anti-HER2 compounds (tyrosine kinase inhibitors,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antibody-drug conjugates such as T-DM1) are used mainly in the metastatic setting or within the context of clinical studies </a:t>
            </a:r>
          </a:p>
          <a:p>
            <a:r>
              <a:rPr lang="en-US" sz="1200" b="0" i="0" u="none" strike="noStrike" kern="1200" baseline="0" dirty="0">
                <a:solidFill>
                  <a:schemeClr val="tx1"/>
                </a:solidFill>
                <a:latin typeface="+mn-lt"/>
                <a:ea typeface="+mn-ea"/>
                <a:cs typeface="+mn-cs"/>
              </a:rPr>
              <a:t>In recent years new therapeutic compounds have been developed, in particular antibody drug conjugates (ADCs) that are designed to target and deliver chemotherapy inside cancer cells thus reducing systemic exposure to the cytotoxic agent (Fig. 4). The first in class ADC targeting HER2 is composed of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the cytotoxic agent </a:t>
            </a:r>
            <a:r>
              <a:rPr lang="en-US" sz="1200" b="0" i="0" u="none" strike="noStrike" kern="1200" baseline="0" dirty="0" err="1">
                <a:solidFill>
                  <a:schemeClr val="tx1"/>
                </a:solidFill>
                <a:latin typeface="+mn-lt"/>
                <a:ea typeface="+mn-ea"/>
                <a:cs typeface="+mn-cs"/>
              </a:rPr>
              <a:t>emtansine</a:t>
            </a:r>
            <a:r>
              <a:rPr lang="en-US" sz="1200" b="0" i="0" u="none" strike="noStrike" kern="1200" baseline="0" dirty="0">
                <a:solidFill>
                  <a:schemeClr val="tx1"/>
                </a:solidFill>
                <a:latin typeface="+mn-lt"/>
                <a:ea typeface="+mn-ea"/>
                <a:cs typeface="+mn-cs"/>
              </a:rPr>
              <a:t> (T-DM1) at a drug antibody ratio of 3.5. T-DM1 has showed superior efficacy and a favorable risk-benefit profile as compared with </a:t>
            </a:r>
            <a:r>
              <a:rPr lang="en-US" sz="1200" b="0" i="0" u="none" strike="noStrike" kern="1200" baseline="0" dirty="0" err="1">
                <a:solidFill>
                  <a:schemeClr val="tx1"/>
                </a:solidFill>
                <a:latin typeface="+mn-lt"/>
                <a:ea typeface="+mn-ea"/>
                <a:cs typeface="+mn-cs"/>
              </a:rPr>
              <a:t>capecitabine</a:t>
            </a:r>
            <a:r>
              <a:rPr lang="en-US" sz="1200" b="0" i="0" u="none" strike="noStrike" kern="1200" baseline="0" dirty="0">
                <a:solidFill>
                  <a:schemeClr val="tx1"/>
                </a:solidFill>
                <a:latin typeface="+mn-lt"/>
                <a:ea typeface="+mn-ea"/>
                <a:cs typeface="+mn-cs"/>
              </a:rPr>
              <a:t> plus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treatment of the physician’s choice in two phase 3 trials involving patients with HER2-positive advanced breast cancer who had previously received HER2-targeted therapy including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chemotherapy [69–71]. T-DM1 is currently approved for use in patients with HER2-positive metastatic breast cancer who previously received treatment with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a </a:t>
            </a:r>
            <a:r>
              <a:rPr lang="en-US" sz="1200" b="0" i="0" u="none" strike="noStrike" kern="1200" baseline="0" dirty="0" err="1">
                <a:solidFill>
                  <a:schemeClr val="tx1"/>
                </a:solidFill>
                <a:latin typeface="+mn-lt"/>
                <a:ea typeface="+mn-ea"/>
                <a:cs typeface="+mn-cs"/>
              </a:rPr>
              <a:t>taxane</a:t>
            </a:r>
            <a:r>
              <a:rPr lang="en-US" sz="1200" b="0" i="0" u="none" strike="noStrike" kern="1200" baseline="0" dirty="0">
                <a:solidFill>
                  <a:schemeClr val="tx1"/>
                </a:solidFill>
                <a:latin typeface="+mn-lt"/>
                <a:ea typeface="+mn-ea"/>
                <a:cs typeface="+mn-cs"/>
              </a:rPr>
              <a:t> [72]. More recently, results from the Katherine study has shown a significant advantage for T-DM1 in patients with a residual disease following </a:t>
            </a:r>
            <a:r>
              <a:rPr lang="en-US" sz="1200" b="0" i="0" u="none" strike="noStrike" kern="1200" baseline="0" dirty="0" err="1">
                <a:solidFill>
                  <a:schemeClr val="tx1"/>
                </a:solidFill>
                <a:latin typeface="+mn-lt"/>
                <a:ea typeface="+mn-ea"/>
                <a:cs typeface="+mn-cs"/>
              </a:rPr>
              <a:t>neoadjuvant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-containing chemotherapy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7</a:t>
            </a:fld>
            <a:endParaRPr lang="pt-BR"/>
          </a:p>
        </p:txBody>
      </p:sp>
    </p:spTree>
    <p:extLst>
      <p:ext uri="{BB962C8B-B14F-4D97-AF65-F5344CB8AC3E}">
        <p14:creationId xmlns:p14="http://schemas.microsoft.com/office/powerpoint/2010/main" val="365610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Other anti-HER2 compounds (tyrosine kinase inhibitors, such as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antibody-drug conjugates such as T-DM1) are used mainly in the metastatic setting or within the context of clinical studies </a:t>
            </a:r>
          </a:p>
          <a:p>
            <a:r>
              <a:rPr lang="en-US" sz="1200" b="0" i="0" u="none" strike="noStrike" kern="1200" baseline="0" dirty="0">
                <a:solidFill>
                  <a:schemeClr val="tx1"/>
                </a:solidFill>
                <a:latin typeface="+mn-lt"/>
                <a:ea typeface="+mn-ea"/>
                <a:cs typeface="+mn-cs"/>
              </a:rPr>
              <a:t>In recent years new therapeutic compounds have been developed, in particular antibody drug conjugates (ADCs) that are designed to target and deliver chemotherapy inside cancer cells thus reducing systemic exposure to the cytotoxic agent (Fig. 4). The first in class ADC targeting HER2 is composed of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the cytotoxic agent </a:t>
            </a:r>
            <a:r>
              <a:rPr lang="en-US" sz="1200" b="0" i="0" u="none" strike="noStrike" kern="1200" baseline="0" dirty="0" err="1">
                <a:solidFill>
                  <a:schemeClr val="tx1"/>
                </a:solidFill>
                <a:latin typeface="+mn-lt"/>
                <a:ea typeface="+mn-ea"/>
                <a:cs typeface="+mn-cs"/>
              </a:rPr>
              <a:t>emtansine</a:t>
            </a:r>
            <a:r>
              <a:rPr lang="en-US" sz="1200" b="0" i="0" u="none" strike="noStrike" kern="1200" baseline="0" dirty="0">
                <a:solidFill>
                  <a:schemeClr val="tx1"/>
                </a:solidFill>
                <a:latin typeface="+mn-lt"/>
                <a:ea typeface="+mn-ea"/>
                <a:cs typeface="+mn-cs"/>
              </a:rPr>
              <a:t> (T-DM1) at a drug antibody ratio of 3.5. T-DM1 has showed superior efficacy and a favorable risk-benefit profile as compared with </a:t>
            </a:r>
            <a:r>
              <a:rPr lang="en-US" sz="1200" b="0" i="0" u="none" strike="noStrike" kern="1200" baseline="0" dirty="0" err="1">
                <a:solidFill>
                  <a:schemeClr val="tx1"/>
                </a:solidFill>
                <a:latin typeface="+mn-lt"/>
                <a:ea typeface="+mn-ea"/>
                <a:cs typeface="+mn-cs"/>
              </a:rPr>
              <a:t>capecitabine</a:t>
            </a:r>
            <a:r>
              <a:rPr lang="en-US" sz="1200" b="0" i="0" u="none" strike="noStrike" kern="1200" baseline="0" dirty="0">
                <a:solidFill>
                  <a:schemeClr val="tx1"/>
                </a:solidFill>
                <a:latin typeface="+mn-lt"/>
                <a:ea typeface="+mn-ea"/>
                <a:cs typeface="+mn-cs"/>
              </a:rPr>
              <a:t> plus </a:t>
            </a:r>
            <a:r>
              <a:rPr lang="en-US" sz="1200" b="0" i="0" u="none" strike="noStrike" kern="1200" baseline="0" dirty="0" err="1">
                <a:solidFill>
                  <a:schemeClr val="tx1"/>
                </a:solidFill>
                <a:latin typeface="+mn-lt"/>
                <a:ea typeface="+mn-ea"/>
                <a:cs typeface="+mn-cs"/>
              </a:rPr>
              <a:t>lapatinib</a:t>
            </a:r>
            <a:r>
              <a:rPr lang="en-US" sz="1200" b="0" i="0" u="none" strike="noStrike" kern="1200" baseline="0" dirty="0">
                <a:solidFill>
                  <a:schemeClr val="tx1"/>
                </a:solidFill>
                <a:latin typeface="+mn-lt"/>
                <a:ea typeface="+mn-ea"/>
                <a:cs typeface="+mn-cs"/>
              </a:rPr>
              <a:t> or treatment of the physician’s choice in two phase 3 trials involving patients with HER2-positive advanced breast cancer who had previously received HER2-targeted therapy including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chemotherapy [69–71]. T-DM1 is currently approved for use in patients with HER2-positive metastatic breast cancer who previously received treatment with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and a </a:t>
            </a:r>
            <a:r>
              <a:rPr lang="en-US" sz="1200" b="0" i="0" u="none" strike="noStrike" kern="1200" baseline="0" dirty="0" err="1">
                <a:solidFill>
                  <a:schemeClr val="tx1"/>
                </a:solidFill>
                <a:latin typeface="+mn-lt"/>
                <a:ea typeface="+mn-ea"/>
                <a:cs typeface="+mn-cs"/>
              </a:rPr>
              <a:t>taxane</a:t>
            </a:r>
            <a:r>
              <a:rPr lang="en-US" sz="1200" b="0" i="0" u="none" strike="noStrike" kern="1200" baseline="0" dirty="0">
                <a:solidFill>
                  <a:schemeClr val="tx1"/>
                </a:solidFill>
                <a:latin typeface="+mn-lt"/>
                <a:ea typeface="+mn-ea"/>
                <a:cs typeface="+mn-cs"/>
              </a:rPr>
              <a:t> [72]. More recently, results from the Katherine study has shown a significant advantage for T-DM1 in patients with a residual disease following </a:t>
            </a:r>
            <a:r>
              <a:rPr lang="en-US" sz="1200" b="0" i="0" u="none" strike="noStrike" kern="1200" baseline="0" dirty="0" err="1">
                <a:solidFill>
                  <a:schemeClr val="tx1"/>
                </a:solidFill>
                <a:latin typeface="+mn-lt"/>
                <a:ea typeface="+mn-ea"/>
                <a:cs typeface="+mn-cs"/>
              </a:rPr>
              <a:t>neoadjuvant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-containing chemotherapy </a:t>
            </a:r>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8</a:t>
            </a:fld>
            <a:endParaRPr lang="pt-BR"/>
          </a:p>
        </p:txBody>
      </p:sp>
    </p:spTree>
    <p:extLst>
      <p:ext uri="{BB962C8B-B14F-4D97-AF65-F5344CB8AC3E}">
        <p14:creationId xmlns:p14="http://schemas.microsoft.com/office/powerpoint/2010/main" val="400986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spcBef>
                <a:spcPts val="0"/>
              </a:spcBef>
              <a:spcAft>
                <a:spcPts val="0"/>
              </a:spcAft>
              <a:buNone/>
            </a:pPr>
            <a:r>
              <a:rPr lang="pt-BR" dirty="0" err="1"/>
              <a:t>Relaçao</a:t>
            </a:r>
            <a:r>
              <a:rPr lang="pt-BR" dirty="0"/>
              <a:t> direta entre </a:t>
            </a:r>
            <a:r>
              <a:rPr lang="pt-BR" dirty="0" err="1"/>
              <a:t>amplificaçào</a:t>
            </a:r>
            <a:r>
              <a:rPr lang="pt-BR" dirty="0"/>
              <a:t> de HEr2 e expressão proteica</a:t>
            </a:r>
          </a:p>
          <a:p>
            <a:pPr marL="0" lvl="0" indent="0" algn="l" rtl="0">
              <a:spcBef>
                <a:spcPts val="0"/>
              </a:spcBef>
              <a:spcAft>
                <a:spcPts val="0"/>
              </a:spcAft>
              <a:buNone/>
            </a:pPr>
            <a:r>
              <a:rPr lang="pt-BR" dirty="0"/>
              <a:t>Alguns </a:t>
            </a:r>
            <a:r>
              <a:rPr lang="pt-BR" dirty="0" err="1"/>
              <a:t>ADCs</a:t>
            </a:r>
            <a:r>
              <a:rPr lang="pt-BR" dirty="0"/>
              <a:t> </a:t>
            </a:r>
          </a:p>
          <a:p>
            <a:r>
              <a:rPr lang="en-US" sz="1200" b="0" i="0" u="none" strike="noStrike" kern="1200" baseline="0" dirty="0">
                <a:solidFill>
                  <a:schemeClr val="tx1"/>
                </a:solidFill>
                <a:latin typeface="+mn-lt"/>
                <a:ea typeface="+mn-ea"/>
                <a:cs typeface="+mn-cs"/>
              </a:rPr>
              <a:t>The clinical definition of HER2 low is intrinsically</a:t>
            </a:r>
          </a:p>
          <a:p>
            <a:r>
              <a:rPr lang="en-US" sz="1200" b="0" i="0" u="none" strike="noStrike" kern="1200" baseline="0" dirty="0">
                <a:solidFill>
                  <a:schemeClr val="tx1"/>
                </a:solidFill>
                <a:latin typeface="+mn-lt"/>
                <a:ea typeface="+mn-ea"/>
                <a:cs typeface="+mn-cs"/>
              </a:rPr>
              <a:t>dependent on the testing technique and</a:t>
            </a:r>
          </a:p>
          <a:p>
            <a:r>
              <a:rPr lang="en-US" sz="1200" b="0" i="0" u="none" strike="noStrike" kern="1200" baseline="0" dirty="0">
                <a:solidFill>
                  <a:schemeClr val="tx1"/>
                </a:solidFill>
                <a:latin typeface="+mn-lt"/>
                <a:ea typeface="+mn-ea"/>
                <a:cs typeface="+mn-cs"/>
              </a:rPr>
              <a:t>currently can only be applied with the standard IHC/</a:t>
            </a:r>
          </a:p>
          <a:p>
            <a:r>
              <a:rPr lang="en-US" sz="1200" b="0" i="0" u="none" strike="noStrike" kern="1200" baseline="0" dirty="0">
                <a:solidFill>
                  <a:schemeClr val="tx1"/>
                </a:solidFill>
                <a:latin typeface="+mn-lt"/>
                <a:ea typeface="+mn-ea"/>
                <a:cs typeface="+mn-cs"/>
              </a:rPr>
              <a:t>ISH approach, because clear parameters that would</a:t>
            </a:r>
          </a:p>
          <a:p>
            <a:r>
              <a:rPr lang="en-US" sz="1200" b="0" i="0" u="none" strike="noStrike" kern="1200" baseline="0" dirty="0">
                <a:solidFill>
                  <a:schemeClr val="tx1"/>
                </a:solidFill>
                <a:latin typeface="+mn-lt"/>
                <a:ea typeface="+mn-ea"/>
                <a:cs typeface="+mn-cs"/>
              </a:rPr>
              <a:t>define a tumor as HER2 low using other assays have</a:t>
            </a:r>
          </a:p>
          <a:p>
            <a:r>
              <a:rPr lang="pt-BR" sz="1200" b="0" i="0" u="none" strike="noStrike" kern="1200" baseline="0" dirty="0" err="1">
                <a:solidFill>
                  <a:schemeClr val="tx1"/>
                </a:solidFill>
                <a:latin typeface="+mn-lt"/>
                <a:ea typeface="+mn-ea"/>
                <a:cs typeface="+mn-cs"/>
              </a:rPr>
              <a:t>not</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been</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formally</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established</a:t>
            </a:r>
            <a:r>
              <a:rPr lang="pt-BR" sz="1200" b="0" i="0" u="none" strike="noStrike" kern="1200" baseline="0" dirty="0">
                <a:solidFill>
                  <a:schemeClr val="tx1"/>
                </a:solidFill>
                <a:latin typeface="+mn-lt"/>
                <a:ea typeface="+mn-ea"/>
                <a:cs typeface="+mn-cs"/>
              </a:rPr>
              <a:t>.</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10</a:t>
            </a:fld>
            <a:endParaRPr lang="pt-BR"/>
          </a:p>
        </p:txBody>
      </p:sp>
    </p:spTree>
    <p:extLst>
      <p:ext uri="{BB962C8B-B14F-4D97-AF65-F5344CB8AC3E}">
        <p14:creationId xmlns:p14="http://schemas.microsoft.com/office/powerpoint/2010/main" val="266523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spcBef>
                <a:spcPts val="0"/>
              </a:spcBef>
              <a:spcAft>
                <a:spcPts val="0"/>
              </a:spcAft>
              <a:buNone/>
            </a:pPr>
            <a:r>
              <a:rPr lang="pt-BR" dirty="0" err="1"/>
              <a:t>Relaçao</a:t>
            </a:r>
            <a:r>
              <a:rPr lang="pt-BR" dirty="0"/>
              <a:t> direta entre </a:t>
            </a:r>
            <a:r>
              <a:rPr lang="pt-BR" dirty="0" err="1"/>
              <a:t>amplificaçào</a:t>
            </a:r>
            <a:r>
              <a:rPr lang="pt-BR" dirty="0"/>
              <a:t> de HEr2 e expressão proteica</a:t>
            </a:r>
          </a:p>
          <a:p>
            <a:pPr marL="0" lvl="0" indent="0" algn="l" rtl="0">
              <a:spcBef>
                <a:spcPts val="0"/>
              </a:spcBef>
              <a:spcAft>
                <a:spcPts val="0"/>
              </a:spcAft>
              <a:buNone/>
            </a:pPr>
            <a:r>
              <a:rPr lang="pt-BR" dirty="0"/>
              <a:t>Alguns </a:t>
            </a:r>
            <a:r>
              <a:rPr lang="pt-BR" dirty="0" err="1"/>
              <a:t>ADCs</a:t>
            </a:r>
            <a:r>
              <a:rPr lang="pt-BR" dirty="0"/>
              <a:t> </a:t>
            </a:r>
          </a:p>
          <a:p>
            <a:r>
              <a:rPr lang="en-US" sz="1200" b="0" i="0" u="none" strike="noStrike" kern="1200" baseline="0" dirty="0">
                <a:solidFill>
                  <a:schemeClr val="tx1"/>
                </a:solidFill>
                <a:latin typeface="+mn-lt"/>
                <a:ea typeface="+mn-ea"/>
                <a:cs typeface="+mn-cs"/>
              </a:rPr>
              <a:t>The clinical definition of HER2 low is intrinsically</a:t>
            </a:r>
          </a:p>
          <a:p>
            <a:r>
              <a:rPr lang="en-US" sz="1200" b="0" i="0" u="none" strike="noStrike" kern="1200" baseline="0" dirty="0">
                <a:solidFill>
                  <a:schemeClr val="tx1"/>
                </a:solidFill>
                <a:latin typeface="+mn-lt"/>
                <a:ea typeface="+mn-ea"/>
                <a:cs typeface="+mn-cs"/>
              </a:rPr>
              <a:t>dependent on the testing technique and</a:t>
            </a:r>
          </a:p>
          <a:p>
            <a:r>
              <a:rPr lang="en-US" sz="1200" b="0" i="0" u="none" strike="noStrike" kern="1200" baseline="0" dirty="0">
                <a:solidFill>
                  <a:schemeClr val="tx1"/>
                </a:solidFill>
                <a:latin typeface="+mn-lt"/>
                <a:ea typeface="+mn-ea"/>
                <a:cs typeface="+mn-cs"/>
              </a:rPr>
              <a:t>currently can only be applied with the standard IHC/</a:t>
            </a:r>
          </a:p>
          <a:p>
            <a:r>
              <a:rPr lang="en-US" sz="1200" b="0" i="0" u="none" strike="noStrike" kern="1200" baseline="0" dirty="0">
                <a:solidFill>
                  <a:schemeClr val="tx1"/>
                </a:solidFill>
                <a:latin typeface="+mn-lt"/>
                <a:ea typeface="+mn-ea"/>
                <a:cs typeface="+mn-cs"/>
              </a:rPr>
              <a:t>ISH approach, because clear parameters that would</a:t>
            </a:r>
          </a:p>
          <a:p>
            <a:r>
              <a:rPr lang="en-US" sz="1200" b="0" i="0" u="none" strike="noStrike" kern="1200" baseline="0" dirty="0">
                <a:solidFill>
                  <a:schemeClr val="tx1"/>
                </a:solidFill>
                <a:latin typeface="+mn-lt"/>
                <a:ea typeface="+mn-ea"/>
                <a:cs typeface="+mn-cs"/>
              </a:rPr>
              <a:t>define a tumor as HER2 low using other assays have</a:t>
            </a:r>
          </a:p>
          <a:p>
            <a:r>
              <a:rPr lang="pt-BR" sz="1200" b="0" i="0" u="none" strike="noStrike" kern="1200" baseline="0" dirty="0" err="1">
                <a:solidFill>
                  <a:schemeClr val="tx1"/>
                </a:solidFill>
                <a:latin typeface="+mn-lt"/>
                <a:ea typeface="+mn-ea"/>
                <a:cs typeface="+mn-cs"/>
              </a:rPr>
              <a:t>not</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been</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formally</a:t>
            </a:r>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established</a:t>
            </a:r>
            <a:r>
              <a:rPr lang="pt-BR" sz="1200" b="0" i="0" u="none" strike="noStrike" kern="1200" baseline="0" dirty="0">
                <a:solidFill>
                  <a:schemeClr val="tx1"/>
                </a:solidFill>
                <a:latin typeface="+mn-lt"/>
                <a:ea typeface="+mn-ea"/>
                <a:cs typeface="+mn-cs"/>
              </a:rPr>
              <a:t>.</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11</a:t>
            </a:fld>
            <a:endParaRPr lang="pt-BR"/>
          </a:p>
        </p:txBody>
      </p:sp>
    </p:spTree>
    <p:extLst>
      <p:ext uri="{BB962C8B-B14F-4D97-AF65-F5344CB8AC3E}">
        <p14:creationId xmlns:p14="http://schemas.microsoft.com/office/powerpoint/2010/main" val="228572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Other ADCs have been introduced, such as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duocarmazine</a:t>
            </a:r>
            <a:r>
              <a:rPr lang="en-US" sz="1200" b="0" i="0" u="none" strike="noStrike" kern="1200" baseline="0" dirty="0">
                <a:solidFill>
                  <a:schemeClr val="tx1"/>
                </a:solidFill>
                <a:latin typeface="+mn-lt"/>
                <a:ea typeface="+mn-ea"/>
                <a:cs typeface="+mn-cs"/>
              </a:rPr>
              <a:t> (SYD-985) and </a:t>
            </a:r>
            <a:r>
              <a:rPr lang="en-US" sz="1200" b="0" i="0" u="none" strike="noStrike" kern="1200" baseline="0" dirty="0" err="1">
                <a:solidFill>
                  <a:schemeClr val="tx1"/>
                </a:solidFill>
                <a:latin typeface="+mn-lt"/>
                <a:ea typeface="+mn-ea"/>
                <a:cs typeface="+mn-cs"/>
              </a:rPr>
              <a:t>trastuzumab</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deruxtecan</a:t>
            </a:r>
            <a:r>
              <a:rPr lang="en-US" sz="1200" b="0" i="0" u="none" strike="noStrike" kern="1200" baseline="0" dirty="0">
                <a:solidFill>
                  <a:schemeClr val="tx1"/>
                </a:solidFill>
                <a:latin typeface="+mn-lt"/>
                <a:ea typeface="+mn-ea"/>
                <a:cs typeface="+mn-cs"/>
              </a:rPr>
              <a:t> (DS-8201), which have demonstrated encouraging response rates not only in HER2-positive but also in the so called “HER2-low” breast cancer patients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3E3986E7-819E-471C-A4F7-E53F8E08E439}" type="slidenum">
              <a:rPr lang="pt-BR" smtClean="0"/>
              <a:t>14</a:t>
            </a:fld>
            <a:endParaRPr lang="pt-BR"/>
          </a:p>
        </p:txBody>
      </p:sp>
    </p:spTree>
    <p:extLst>
      <p:ext uri="{BB962C8B-B14F-4D97-AF65-F5344CB8AC3E}">
        <p14:creationId xmlns:p14="http://schemas.microsoft.com/office/powerpoint/2010/main" val="2789680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83DBA36-11FD-40B1-B34C-E716772B3A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27">
            <a:extLst>
              <a:ext uri="{FF2B5EF4-FFF2-40B4-BE49-F238E27FC236}">
                <a16:creationId xmlns:a16="http://schemas.microsoft.com/office/drawing/2014/main" id="{073EC95A-2711-4220-B245-A2F4B31CAC8C}"/>
              </a:ext>
            </a:extLst>
          </p:cNvPr>
          <p:cNvSpPr/>
          <p:nvPr userDrawn="1"/>
        </p:nvSpPr>
        <p:spPr>
          <a:xfrm>
            <a:off x="3229121" y="333921"/>
            <a:ext cx="5733757" cy="57337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27BCA5BB-79CF-4995-8EE4-559AEE3C2B16}"/>
              </a:ext>
            </a:extLst>
          </p:cNvPr>
          <p:cNvSpPr/>
          <p:nvPr userDrawn="1"/>
        </p:nvSpPr>
        <p:spPr>
          <a:xfrm>
            <a:off x="4656667" y="1761466"/>
            <a:ext cx="2878666" cy="2878666"/>
          </a:xfrm>
          <a:prstGeom prst="ellipse">
            <a:avLst/>
          </a:prstGeom>
          <a:solidFill>
            <a:srgbClr val="017E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Elipse 5">
            <a:extLst>
              <a:ext uri="{FF2B5EF4-FFF2-40B4-BE49-F238E27FC236}">
                <a16:creationId xmlns:a16="http://schemas.microsoft.com/office/drawing/2014/main" id="{23912D23-6F50-45E4-A09D-63FC95D13D90}"/>
              </a:ext>
            </a:extLst>
          </p:cNvPr>
          <p:cNvSpPr/>
          <p:nvPr userDrawn="1"/>
        </p:nvSpPr>
        <p:spPr>
          <a:xfrm>
            <a:off x="4656667" y="1761466"/>
            <a:ext cx="2878666" cy="2878666"/>
          </a:xfrm>
          <a:prstGeom prst="ellipse">
            <a:avLst/>
          </a:prstGeom>
          <a:noFill/>
          <a:ln w="60325">
            <a:solidFill>
              <a:srgbClr val="017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7" name="Imagem 6">
            <a:extLst>
              <a:ext uri="{FF2B5EF4-FFF2-40B4-BE49-F238E27FC236}">
                <a16:creationId xmlns:a16="http://schemas.microsoft.com/office/drawing/2014/main" id="{02870E1A-CC4B-4788-B11B-5DA0EB643D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emicírculo 7">
            <a:extLst>
              <a:ext uri="{FF2B5EF4-FFF2-40B4-BE49-F238E27FC236}">
                <a16:creationId xmlns:a16="http://schemas.microsoft.com/office/drawing/2014/main" id="{B3536C28-0D0C-445E-A18C-95F8D749F1D0}"/>
              </a:ext>
            </a:extLst>
          </p:cNvPr>
          <p:cNvSpPr/>
          <p:nvPr userDrawn="1"/>
        </p:nvSpPr>
        <p:spPr>
          <a:xfrm rot="10800000">
            <a:off x="5029201" y="2156300"/>
            <a:ext cx="2133600" cy="2133600"/>
          </a:xfrm>
          <a:prstGeom prst="blockArc">
            <a:avLst>
              <a:gd name="adj1" fmla="val 11391324"/>
              <a:gd name="adj2" fmla="val 21006657"/>
              <a:gd name="adj3" fmla="val 135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Elipse 8">
            <a:extLst>
              <a:ext uri="{FF2B5EF4-FFF2-40B4-BE49-F238E27FC236}">
                <a16:creationId xmlns:a16="http://schemas.microsoft.com/office/drawing/2014/main" id="{53D0BEA2-2D7C-406F-8DBA-59BD35962EB9}"/>
              </a:ext>
            </a:extLst>
          </p:cNvPr>
          <p:cNvSpPr/>
          <p:nvPr userDrawn="1"/>
        </p:nvSpPr>
        <p:spPr>
          <a:xfrm>
            <a:off x="4656667" y="1768728"/>
            <a:ext cx="2878666" cy="287866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Uma imagem contendo flor&#10;&#10;Descrição gerada automaticamente">
            <a:extLst>
              <a:ext uri="{FF2B5EF4-FFF2-40B4-BE49-F238E27FC236}">
                <a16:creationId xmlns:a16="http://schemas.microsoft.com/office/drawing/2014/main" id="{4481B11A-39DB-4C94-9CBC-B2FAC9ADF6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8889" b="33109"/>
          <a:stretch/>
        </p:blipFill>
        <p:spPr>
          <a:xfrm>
            <a:off x="0" y="4038600"/>
            <a:ext cx="12192000" cy="548800"/>
          </a:xfrm>
          <a:prstGeom prst="rect">
            <a:avLst/>
          </a:prstGeom>
        </p:spPr>
      </p:pic>
      <p:pic>
        <p:nvPicPr>
          <p:cNvPr id="11" name="Imagem 10" descr="Uma imagem contendo flor&#10;&#10;Descrição gerada automaticamente">
            <a:extLst>
              <a:ext uri="{FF2B5EF4-FFF2-40B4-BE49-F238E27FC236}">
                <a16:creationId xmlns:a16="http://schemas.microsoft.com/office/drawing/2014/main" id="{BA4B2ECE-7A21-4FC2-9BA3-8E236EBFD29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9912" b="41111"/>
          <a:stretch/>
        </p:blipFill>
        <p:spPr>
          <a:xfrm>
            <a:off x="0" y="3422930"/>
            <a:ext cx="12192000" cy="615669"/>
          </a:xfrm>
          <a:prstGeom prst="rect">
            <a:avLst/>
          </a:prstGeom>
        </p:spPr>
      </p:pic>
      <p:pic>
        <p:nvPicPr>
          <p:cNvPr id="12" name="Imagem 11" descr="Uma imagem contendo flor&#10;&#10;Descrição gerada automaticamente">
            <a:extLst>
              <a:ext uri="{FF2B5EF4-FFF2-40B4-BE49-F238E27FC236}">
                <a16:creationId xmlns:a16="http://schemas.microsoft.com/office/drawing/2014/main" id="{8037447C-0EEF-4BEC-8C73-3F393E843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50" t="36111" r="46406" b="50804"/>
          <a:stretch/>
        </p:blipFill>
        <p:spPr>
          <a:xfrm>
            <a:off x="5638800" y="2476500"/>
            <a:ext cx="895350" cy="897416"/>
          </a:xfrm>
          <a:prstGeom prst="rect">
            <a:avLst/>
          </a:prstGeom>
        </p:spPr>
      </p:pic>
      <p:pic>
        <p:nvPicPr>
          <p:cNvPr id="13" name="Imagem 12" descr="Uma imagem contendo comida&#10;&#10;Descrição gerada automaticamente">
            <a:extLst>
              <a:ext uri="{FF2B5EF4-FFF2-40B4-BE49-F238E27FC236}">
                <a16:creationId xmlns:a16="http://schemas.microsoft.com/office/drawing/2014/main" id="{A960DAB4-0D55-40D6-B5F9-067F57AA79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5" name="Espaço Reservado para Conteúdo 14">
            <a:extLst>
              <a:ext uri="{FF2B5EF4-FFF2-40B4-BE49-F238E27FC236}">
                <a16:creationId xmlns:a16="http://schemas.microsoft.com/office/drawing/2014/main" id="{1CD3B79E-D19F-405D-BC53-B4FB4CB58CE6}"/>
              </a:ext>
            </a:extLst>
          </p:cNvPr>
          <p:cNvSpPr>
            <a:spLocks noGrp="1"/>
          </p:cNvSpPr>
          <p:nvPr>
            <p:ph sz="quarter" idx="10" hasCustomPrompt="1"/>
          </p:nvPr>
        </p:nvSpPr>
        <p:spPr>
          <a:xfrm>
            <a:off x="3010422" y="5435378"/>
            <a:ext cx="6171156" cy="389619"/>
          </a:xfrm>
          <a:prstGeom prst="rect">
            <a:avLst/>
          </a:prstGeom>
        </p:spPr>
        <p:txBody>
          <a:bodyPr/>
          <a:lstStyle>
            <a:lvl1pPr marL="0" indent="0" algn="ctr">
              <a:buFontTx/>
              <a:buNone/>
              <a:defRPr lang="pt-BR" sz="2400" b="0" kern="1200" dirty="0" smtClean="0">
                <a:solidFill>
                  <a:srgbClr val="CCD400"/>
                </a:solidFill>
                <a:latin typeface="Segoe UI" panose="020B0502040204020203" pitchFamily="34" charset="0"/>
                <a:ea typeface="+mn-ea"/>
                <a:cs typeface="Segoe UI" panose="020B0502040204020203" pitchFamily="34" charset="0"/>
              </a:defRPr>
            </a:lvl1pPr>
            <a:lvl2pPr>
              <a:defRPr lang="pt-BR" sz="2800" b="0" kern="1200" dirty="0" smtClean="0">
                <a:solidFill>
                  <a:srgbClr val="CCD400"/>
                </a:solidFill>
                <a:latin typeface="Segoe UI" panose="020B0502040204020203" pitchFamily="34" charset="0"/>
                <a:ea typeface="+mn-ea"/>
                <a:cs typeface="Segoe UI" panose="020B0502040204020203" pitchFamily="34" charset="0"/>
              </a:defRPr>
            </a:lvl2pPr>
            <a:lvl3pPr>
              <a:defRPr lang="pt-BR" sz="2800" b="0" kern="1200" dirty="0" smtClean="0">
                <a:solidFill>
                  <a:srgbClr val="CCD400"/>
                </a:solidFill>
                <a:latin typeface="Segoe UI" panose="020B0502040204020203" pitchFamily="34" charset="0"/>
                <a:ea typeface="+mn-ea"/>
                <a:cs typeface="Segoe UI" panose="020B0502040204020203" pitchFamily="34" charset="0"/>
              </a:defRPr>
            </a:lvl3pPr>
            <a:lvl4pPr>
              <a:defRPr lang="pt-BR" sz="2800" b="0" kern="1200" dirty="0" smtClean="0">
                <a:solidFill>
                  <a:srgbClr val="CCD400"/>
                </a:solidFill>
                <a:latin typeface="Segoe UI" panose="020B0502040204020203" pitchFamily="34" charset="0"/>
                <a:ea typeface="+mn-ea"/>
                <a:cs typeface="Segoe UI" panose="020B0502040204020203" pitchFamily="34" charset="0"/>
              </a:defRPr>
            </a:lvl4pPr>
            <a:lvl5pPr>
              <a:defRPr lang="pt-BR" sz="2800" b="0" kern="1200" dirty="0">
                <a:solidFill>
                  <a:srgbClr val="CCD400"/>
                </a:solidFill>
                <a:latin typeface="Segoe UI" panose="020B0502040204020203" pitchFamily="34" charset="0"/>
                <a:ea typeface="+mn-ea"/>
                <a:cs typeface="Segoe UI" panose="020B0502040204020203" pitchFamily="34" charset="0"/>
              </a:defRPr>
            </a:lvl5pPr>
          </a:lstStyle>
          <a:p>
            <a:pPr lvl="0"/>
            <a:r>
              <a:rPr lang="pt-BR" dirty="0"/>
              <a:t>Clique aqui para adicionar um título</a:t>
            </a:r>
          </a:p>
        </p:txBody>
      </p:sp>
      <p:sp>
        <p:nvSpPr>
          <p:cNvPr id="16" name="Espaço Reservado para Conteúdo 14">
            <a:extLst>
              <a:ext uri="{FF2B5EF4-FFF2-40B4-BE49-F238E27FC236}">
                <a16:creationId xmlns:a16="http://schemas.microsoft.com/office/drawing/2014/main" id="{2BACFE52-8743-4EEF-9D4F-3B56195039EC}"/>
              </a:ext>
            </a:extLst>
          </p:cNvPr>
          <p:cNvSpPr>
            <a:spLocks noGrp="1"/>
          </p:cNvSpPr>
          <p:nvPr>
            <p:ph sz="quarter" idx="11" hasCustomPrompt="1"/>
          </p:nvPr>
        </p:nvSpPr>
        <p:spPr>
          <a:xfrm>
            <a:off x="2452687" y="5792872"/>
            <a:ext cx="7286626" cy="389619"/>
          </a:xfrm>
          <a:prstGeom prst="rect">
            <a:avLst/>
          </a:prstGeom>
        </p:spPr>
        <p:txBody>
          <a:bodyPr/>
          <a:lstStyle>
            <a:lvl1pPr marL="0" indent="0" algn="ctr">
              <a:buFontTx/>
              <a:buNone/>
              <a:defRPr lang="pt-BR" sz="2400" b="0" kern="1200" dirty="0" smtClean="0">
                <a:solidFill>
                  <a:srgbClr val="CCD400"/>
                </a:solidFill>
                <a:latin typeface="Segoe UI" panose="020B0502040204020203" pitchFamily="34" charset="0"/>
                <a:ea typeface="+mn-ea"/>
                <a:cs typeface="Segoe UI" panose="020B0502040204020203" pitchFamily="34" charset="0"/>
              </a:defRPr>
            </a:lvl1pPr>
            <a:lvl2pPr>
              <a:defRPr lang="pt-BR" sz="2800" b="0" kern="1200" dirty="0" smtClean="0">
                <a:solidFill>
                  <a:srgbClr val="CCD400"/>
                </a:solidFill>
                <a:latin typeface="Segoe UI" panose="020B0502040204020203" pitchFamily="34" charset="0"/>
                <a:ea typeface="+mn-ea"/>
                <a:cs typeface="Segoe UI" panose="020B0502040204020203" pitchFamily="34" charset="0"/>
              </a:defRPr>
            </a:lvl2pPr>
            <a:lvl3pPr>
              <a:defRPr lang="pt-BR" sz="2800" b="0" kern="1200" dirty="0" smtClean="0">
                <a:solidFill>
                  <a:srgbClr val="CCD400"/>
                </a:solidFill>
                <a:latin typeface="Segoe UI" panose="020B0502040204020203" pitchFamily="34" charset="0"/>
                <a:ea typeface="+mn-ea"/>
                <a:cs typeface="Segoe UI" panose="020B0502040204020203" pitchFamily="34" charset="0"/>
              </a:defRPr>
            </a:lvl3pPr>
            <a:lvl4pPr>
              <a:defRPr lang="pt-BR" sz="2800" b="0" kern="1200" dirty="0" smtClean="0">
                <a:solidFill>
                  <a:srgbClr val="CCD400"/>
                </a:solidFill>
                <a:latin typeface="Segoe UI" panose="020B0502040204020203" pitchFamily="34" charset="0"/>
                <a:ea typeface="+mn-ea"/>
                <a:cs typeface="Segoe UI" panose="020B0502040204020203" pitchFamily="34" charset="0"/>
              </a:defRPr>
            </a:lvl4pPr>
            <a:lvl5pPr>
              <a:defRPr lang="pt-BR" sz="2800" b="0" kern="1200" dirty="0">
                <a:solidFill>
                  <a:srgbClr val="CCD400"/>
                </a:solidFill>
                <a:latin typeface="Segoe UI" panose="020B0502040204020203" pitchFamily="34" charset="0"/>
                <a:ea typeface="+mn-ea"/>
                <a:cs typeface="Segoe UI" panose="020B0502040204020203" pitchFamily="34" charset="0"/>
              </a:defRPr>
            </a:lvl5pPr>
          </a:lstStyle>
          <a:p>
            <a:pPr lvl="0"/>
            <a:r>
              <a:rPr lang="pt-BR" dirty="0"/>
              <a:t>Clique aqui para adicionar um subtítulo</a:t>
            </a:r>
          </a:p>
        </p:txBody>
      </p:sp>
    </p:spTree>
    <p:extLst>
      <p:ext uri="{BB962C8B-B14F-4D97-AF65-F5344CB8AC3E}">
        <p14:creationId xmlns:p14="http://schemas.microsoft.com/office/powerpoint/2010/main" val="25719786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4*#ppt_w"/>
                                              </p:val>
                                            </p:tav>
                                            <p:tav tm="100000">
                                              <p:val>
                                                <p:strVal val="#ppt_w"/>
                                              </p:val>
                                            </p:tav>
                                          </p:tavLst>
                                        </p:anim>
                                        <p:anim calcmode="lin" valueType="num">
                                          <p:cBhvr>
                                            <p:cTn id="8" dur="750" fill="hold"/>
                                            <p:tgtEl>
                                              <p:spTgt spid="4"/>
                                            </p:tgtEl>
                                            <p:attrNameLst>
                                              <p:attrName>ppt_h</p:attrName>
                                            </p:attrNameLst>
                                          </p:cBhvr>
                                          <p:tavLst>
                                            <p:tav tm="0">
                                              <p:val>
                                                <p:strVal val="4*#ppt_h"/>
                                              </p:val>
                                            </p:tav>
                                            <p:tav tm="100000">
                                              <p:val>
                                                <p:strVal val="#ppt_h"/>
                                              </p:val>
                                            </p:tav>
                                          </p:tavLst>
                                        </p:anim>
                                      </p:childTnLst>
                                    </p:cTn>
                                  </p:par>
                                  <p:par>
                                    <p:cTn id="9" presetID="6" presetClass="emph" presetSubtype="0" fill="hold" grpId="1" nodeType="withEffect">
                                      <p:stCondLst>
                                        <p:cond delay="250"/>
                                      </p:stCondLst>
                                      <p:childTnLst>
                                        <p:animScale>
                                          <p:cBhvr>
                                            <p:cTn id="10" dur="250" fill="hold"/>
                                            <p:tgtEl>
                                              <p:spTgt spid="4"/>
                                            </p:tgtEl>
                                          </p:cBhvr>
                                          <p:by x="20000" y="20000"/>
                                        </p:animScale>
                                      </p:childTnLst>
                                    </p:cTn>
                                  </p:par>
                                  <p:par>
                                    <p:cTn id="11" presetID="49" presetClass="exit" presetSubtype="0" accel="100000" fill="hold" grpId="2" nodeType="withEffect">
                                      <p:stCondLst>
                                        <p:cond delay="55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 calcmode="lin" valueType="num">
                                          <p:cBhvr>
                                            <p:cTn id="14" dur="500"/>
                                            <p:tgtEl>
                                              <p:spTgt spid="4"/>
                                            </p:tgtEl>
                                            <p:attrNameLst>
                                              <p:attrName>style.rotation</p:attrName>
                                            </p:attrNameLst>
                                          </p:cBhvr>
                                          <p:tavLst>
                                            <p:tav tm="0">
                                              <p:val>
                                                <p:fltVal val="0"/>
                                              </p:val>
                                            </p:tav>
                                            <p:tav tm="100000">
                                              <p:val>
                                                <p:fltVal val="36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6" presetClass="emph" presetSubtype="0" decel="100000" fill="hold" nodeType="withEffect">
                                      <p:stCondLst>
                                        <p:cond delay="0"/>
                                      </p:stCondLst>
                                      <p:childTnLst>
                                        <p:animScale>
                                          <p:cBhvr>
                                            <p:cTn id="21" dur="3000" fill="hold"/>
                                            <p:tgtEl>
                                              <p:spTgt spid="3"/>
                                            </p:tgtEl>
                                          </p:cBhvr>
                                          <p:by x="106000" y="106000"/>
                                        </p:animScale>
                                      </p:childTnLst>
                                    </p:cTn>
                                  </p:par>
                                  <p:par>
                                    <p:cTn id="22" presetID="10" presetClass="entr" presetSubtype="0"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par>
                                    <p:cTn id="25" presetID="6" presetClass="emph" presetSubtype="0" decel="100000" fill="hold" nodeType="withEffect">
                                      <p:stCondLst>
                                        <p:cond delay="0"/>
                                      </p:stCondLst>
                                      <p:childTnLst>
                                        <p:animScale>
                                          <p:cBhvr>
                                            <p:cTn id="26" dur="3000" fill="hold"/>
                                            <p:tgtEl>
                                              <p:spTgt spid="7"/>
                                            </p:tgtEl>
                                          </p:cBhvr>
                                          <p:by x="106000" y="106000"/>
                                        </p:animScale>
                                      </p:childTnLst>
                                    </p:cTn>
                                  </p:par>
                                  <p:par>
                                    <p:cTn id="27" presetID="10" presetClass="entr" presetSubtype="0" fill="hold" grpId="0" nodeType="with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42" presetClass="path" presetSubtype="0" decel="100000" fill="hold" grpId="1" nodeType="withEffect">
                                      <p:stCondLst>
                                        <p:cond delay="750"/>
                                      </p:stCondLst>
                                      <p:childTnLst>
                                        <p:animMotion origin="layout" path="M 0 0.09953 L 0 2.59259E-6 " pathEditMode="relative" rAng="0" ptsTypes="AA">
                                          <p:cBhvr>
                                            <p:cTn id="31" dur="500" fill="hold"/>
                                            <p:tgtEl>
                                              <p:spTgt spid="8"/>
                                            </p:tgtEl>
                                            <p:attrNameLst>
                                              <p:attrName>ppt_x</p:attrName>
                                              <p:attrName>ppt_y</p:attrName>
                                            </p:attrNameLst>
                                          </p:cBhvr>
                                          <p:rCtr x="0" y="-4977"/>
                                        </p:animMotion>
                                      </p:childTnLst>
                                    </p:cTn>
                                  </p:par>
                                  <p:par>
                                    <p:cTn id="32" presetID="2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par>
                                    <p:cTn id="36" presetID="6" presetClass="emph" presetSubtype="0" autoRev="1" fill="hold" grpId="1" nodeType="withEffect" p14:presetBounceEnd="20000">
                                      <p:stCondLst>
                                        <p:cond delay="250"/>
                                      </p:stCondLst>
                                      <p:childTnLst>
                                        <p:animScale p14:bounceEnd="20000">
                                          <p:cBhvr>
                                            <p:cTn id="37" dur="250" fill="hold"/>
                                            <p:tgtEl>
                                              <p:spTgt spid="6"/>
                                            </p:tgtEl>
                                          </p:cBhvr>
                                          <p:by x="20000" y="20000"/>
                                        </p:animScale>
                                      </p:childTnLst>
                                    </p:cTn>
                                  </p:par>
                                  <p:par>
                                    <p:cTn id="38" presetID="23" presetClass="entr" presetSubtype="16" fill="hold" grpId="0" nodeType="withEffect">
                                      <p:stCondLst>
                                        <p:cond delay="1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childTnLst>
                                    </p:cTn>
                                  </p:par>
                                  <p:par>
                                    <p:cTn id="42" presetID="6" presetClass="emph" presetSubtype="0" autoRev="1" fill="hold" grpId="1" nodeType="withEffect">
                                      <p:stCondLst>
                                        <p:cond delay="500"/>
                                      </p:stCondLst>
                                      <p:childTnLst>
                                        <p:animScale>
                                          <p:cBhvr>
                                            <p:cTn id="43" dur="250" fill="hold"/>
                                            <p:tgtEl>
                                              <p:spTgt spid="5"/>
                                            </p:tgtEl>
                                          </p:cBhvr>
                                          <p:by x="20000" y="20000"/>
                                        </p:animScale>
                                      </p:childTnLst>
                                    </p:cTn>
                                  </p:par>
                                  <p:par>
                                    <p:cTn id="44" presetID="8" presetClass="emph" presetSubtype="0" repeatCount="indefinite" accel="20000" decel="20000" autoRev="1" fill="hold" grpId="2" nodeType="withEffect">
                                      <p:stCondLst>
                                        <p:cond delay="750"/>
                                      </p:stCondLst>
                                      <p:childTnLst>
                                        <p:animRot by="-21600000">
                                          <p:cBhvr>
                                            <p:cTn id="45" dur="3000" fill="hold"/>
                                            <p:tgtEl>
                                              <p:spTgt spid="5"/>
                                            </p:tgtEl>
                                            <p:attrNameLst>
                                              <p:attrName>r</p:attrName>
                                            </p:attrNameLst>
                                          </p:cBhvr>
                                        </p:animRot>
                                      </p:childTnLst>
                                    </p:cTn>
                                  </p:par>
                                  <p:par>
                                    <p:cTn id="46" presetID="23" presetClass="exit" presetSubtype="32" fill="hold" grpId="3" nodeType="withEffect">
                                      <p:stCondLst>
                                        <p:cond delay="1250"/>
                                      </p:stCondLst>
                                      <p:childTnLst>
                                        <p:anim calcmode="lin" valueType="num">
                                          <p:cBhvr>
                                            <p:cTn id="47" dur="250"/>
                                            <p:tgtEl>
                                              <p:spTgt spid="5"/>
                                            </p:tgtEl>
                                            <p:attrNameLst>
                                              <p:attrName>ppt_w</p:attrName>
                                            </p:attrNameLst>
                                          </p:cBhvr>
                                          <p:tavLst>
                                            <p:tav tm="0">
                                              <p:val>
                                                <p:strVal val="ppt_w"/>
                                              </p:val>
                                            </p:tav>
                                            <p:tav tm="100000">
                                              <p:val>
                                                <p:fltVal val="0"/>
                                              </p:val>
                                            </p:tav>
                                          </p:tavLst>
                                        </p:anim>
                                        <p:anim calcmode="lin" valueType="num">
                                          <p:cBhvr>
                                            <p:cTn id="48" dur="250"/>
                                            <p:tgtEl>
                                              <p:spTgt spid="5"/>
                                            </p:tgtEl>
                                            <p:attrNameLst>
                                              <p:attrName>ppt_h</p:attrName>
                                            </p:attrNameLst>
                                          </p:cBhvr>
                                          <p:tavLst>
                                            <p:tav tm="0">
                                              <p:val>
                                                <p:strVal val="ppt_h"/>
                                              </p:val>
                                            </p:tav>
                                            <p:tav tm="100000">
                                              <p:val>
                                                <p:fltVal val="0"/>
                                              </p:val>
                                            </p:tav>
                                          </p:tavLst>
                                        </p:anim>
                                        <p:set>
                                          <p:cBhvr>
                                            <p:cTn id="49" dur="1" fill="hold">
                                              <p:stCondLst>
                                                <p:cond delay="249"/>
                                              </p:stCondLst>
                                            </p:cTn>
                                            <p:tgtEl>
                                              <p:spTgt spid="5"/>
                                            </p:tgtEl>
                                            <p:attrNameLst>
                                              <p:attrName>style.visibility</p:attrName>
                                            </p:attrNameLst>
                                          </p:cBhvr>
                                          <p:to>
                                            <p:strVal val="hidden"/>
                                          </p:to>
                                        </p:set>
                                      </p:childTnLst>
                                    </p:cTn>
                                  </p:par>
                                  <p:par>
                                    <p:cTn id="50" presetID="31" presetClass="exit" presetSubtype="0" fill="hold" grpId="4" nodeType="withEffect">
                                      <p:stCondLst>
                                        <p:cond delay="1250"/>
                                      </p:stCondLst>
                                      <p:childTnLst>
                                        <p:anim calcmode="lin" valueType="num">
                                          <p:cBhvr>
                                            <p:cTn id="51" dur="250"/>
                                            <p:tgtEl>
                                              <p:spTgt spid="5"/>
                                            </p:tgtEl>
                                            <p:attrNameLst>
                                              <p:attrName>ppt_w</p:attrName>
                                            </p:attrNameLst>
                                          </p:cBhvr>
                                          <p:tavLst>
                                            <p:tav tm="0">
                                              <p:val>
                                                <p:strVal val="ppt_w"/>
                                              </p:val>
                                            </p:tav>
                                            <p:tav tm="100000">
                                              <p:val>
                                                <p:fltVal val="0"/>
                                              </p:val>
                                            </p:tav>
                                          </p:tavLst>
                                        </p:anim>
                                        <p:anim calcmode="lin" valueType="num">
                                          <p:cBhvr>
                                            <p:cTn id="52" dur="250"/>
                                            <p:tgtEl>
                                              <p:spTgt spid="5"/>
                                            </p:tgtEl>
                                            <p:attrNameLst>
                                              <p:attrName>ppt_h</p:attrName>
                                            </p:attrNameLst>
                                          </p:cBhvr>
                                          <p:tavLst>
                                            <p:tav tm="0">
                                              <p:val>
                                                <p:strVal val="ppt_h"/>
                                              </p:val>
                                            </p:tav>
                                            <p:tav tm="100000">
                                              <p:val>
                                                <p:fltVal val="0"/>
                                              </p:val>
                                            </p:tav>
                                          </p:tavLst>
                                        </p:anim>
                                        <p:anim calcmode="lin" valueType="num">
                                          <p:cBhvr>
                                            <p:cTn id="53" dur="250"/>
                                            <p:tgtEl>
                                              <p:spTgt spid="5"/>
                                            </p:tgtEl>
                                            <p:attrNameLst>
                                              <p:attrName>style.rotation</p:attrName>
                                            </p:attrNameLst>
                                          </p:cBhvr>
                                          <p:tavLst>
                                            <p:tav tm="0">
                                              <p:val>
                                                <p:fltVal val="0"/>
                                              </p:val>
                                            </p:tav>
                                            <p:tav tm="100000">
                                              <p:val>
                                                <p:fltVal val="90"/>
                                              </p:val>
                                            </p:tav>
                                          </p:tavLst>
                                        </p:anim>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23" presetClass="exit" presetSubtype="32" fill="hold" grpId="2" nodeType="withEffect">
                                      <p:stCondLst>
                                        <p:cond delay="1250"/>
                                      </p:stCondLst>
                                      <p:childTnLst>
                                        <p:anim calcmode="lin" valueType="num">
                                          <p:cBhvr>
                                            <p:cTn id="57" dur="250"/>
                                            <p:tgtEl>
                                              <p:spTgt spid="6"/>
                                            </p:tgtEl>
                                            <p:attrNameLst>
                                              <p:attrName>ppt_w</p:attrName>
                                            </p:attrNameLst>
                                          </p:cBhvr>
                                          <p:tavLst>
                                            <p:tav tm="0">
                                              <p:val>
                                                <p:strVal val="ppt_w"/>
                                              </p:val>
                                            </p:tav>
                                            <p:tav tm="100000">
                                              <p:val>
                                                <p:fltVal val="0"/>
                                              </p:val>
                                            </p:tav>
                                          </p:tavLst>
                                        </p:anim>
                                        <p:anim calcmode="lin" valueType="num">
                                          <p:cBhvr>
                                            <p:cTn id="58" dur="250"/>
                                            <p:tgtEl>
                                              <p:spTgt spid="6"/>
                                            </p:tgtEl>
                                            <p:attrNameLst>
                                              <p:attrName>ppt_h</p:attrName>
                                            </p:attrNameLst>
                                          </p:cBhvr>
                                          <p:tavLst>
                                            <p:tav tm="0">
                                              <p:val>
                                                <p:strVal val="ppt_h"/>
                                              </p:val>
                                            </p:tav>
                                            <p:tav tm="100000">
                                              <p:val>
                                                <p:fltVal val="0"/>
                                              </p:val>
                                            </p:tav>
                                          </p:tavLst>
                                        </p:anim>
                                        <p:set>
                                          <p:cBhvr>
                                            <p:cTn id="59" dur="1" fill="hold">
                                              <p:stCondLst>
                                                <p:cond delay="249"/>
                                              </p:stCondLst>
                                            </p:cTn>
                                            <p:tgtEl>
                                              <p:spTgt spid="6"/>
                                            </p:tgtEl>
                                            <p:attrNameLst>
                                              <p:attrName>style.visibility</p:attrName>
                                            </p:attrNameLst>
                                          </p:cBhvr>
                                          <p:to>
                                            <p:strVal val="hidden"/>
                                          </p:to>
                                        </p:set>
                                      </p:childTnLst>
                                    </p:cTn>
                                  </p:par>
                                  <p:par>
                                    <p:cTn id="60" presetID="31" presetClass="exit" presetSubtype="0" fill="hold" grpId="3" nodeType="withEffect">
                                      <p:stCondLst>
                                        <p:cond delay="1250"/>
                                      </p:stCondLst>
                                      <p:childTnLst>
                                        <p:anim calcmode="lin" valueType="num">
                                          <p:cBhvr>
                                            <p:cTn id="61" dur="250"/>
                                            <p:tgtEl>
                                              <p:spTgt spid="6"/>
                                            </p:tgtEl>
                                            <p:attrNameLst>
                                              <p:attrName>ppt_w</p:attrName>
                                            </p:attrNameLst>
                                          </p:cBhvr>
                                          <p:tavLst>
                                            <p:tav tm="0">
                                              <p:val>
                                                <p:strVal val="ppt_w"/>
                                              </p:val>
                                            </p:tav>
                                            <p:tav tm="100000">
                                              <p:val>
                                                <p:fltVal val="0"/>
                                              </p:val>
                                            </p:tav>
                                          </p:tavLst>
                                        </p:anim>
                                        <p:anim calcmode="lin" valueType="num">
                                          <p:cBhvr>
                                            <p:cTn id="62" dur="250"/>
                                            <p:tgtEl>
                                              <p:spTgt spid="6"/>
                                            </p:tgtEl>
                                            <p:attrNameLst>
                                              <p:attrName>ppt_h</p:attrName>
                                            </p:attrNameLst>
                                          </p:cBhvr>
                                          <p:tavLst>
                                            <p:tav tm="0">
                                              <p:val>
                                                <p:strVal val="ppt_h"/>
                                              </p:val>
                                            </p:tav>
                                            <p:tav tm="100000">
                                              <p:val>
                                                <p:fltVal val="0"/>
                                              </p:val>
                                            </p:tav>
                                          </p:tavLst>
                                        </p:anim>
                                        <p:anim calcmode="lin" valueType="num">
                                          <p:cBhvr>
                                            <p:cTn id="63" dur="250"/>
                                            <p:tgtEl>
                                              <p:spTgt spid="6"/>
                                            </p:tgtEl>
                                            <p:attrNameLst>
                                              <p:attrName>style.rotation</p:attrName>
                                            </p:attrNameLst>
                                          </p:cBhvr>
                                          <p:tavLst>
                                            <p:tav tm="0">
                                              <p:val>
                                                <p:fltVal val="0"/>
                                              </p:val>
                                            </p:tav>
                                            <p:tav tm="100000">
                                              <p:val>
                                                <p:fltVal val="90"/>
                                              </p:val>
                                            </p:tav>
                                          </p:tavLst>
                                        </p:anim>
                                        <p:animEffect transition="out" filter="fade">
                                          <p:cBhvr>
                                            <p:cTn id="64" dur="250"/>
                                            <p:tgtEl>
                                              <p:spTgt spid="6"/>
                                            </p:tgtEl>
                                          </p:cBhvr>
                                        </p:animEffect>
                                        <p:set>
                                          <p:cBhvr>
                                            <p:cTn id="65" dur="1" fill="hold">
                                              <p:stCondLst>
                                                <p:cond delay="249"/>
                                              </p:stCondLst>
                                            </p:cTn>
                                            <p:tgtEl>
                                              <p:spTgt spid="6"/>
                                            </p:tgtEl>
                                            <p:attrNameLst>
                                              <p:attrName>style.visibility</p:attrName>
                                            </p:attrNameLst>
                                          </p:cBhvr>
                                          <p:to>
                                            <p:strVal val="hidden"/>
                                          </p:to>
                                        </p:set>
                                      </p:childTnLst>
                                    </p:cTn>
                                  </p:par>
                                  <p:par>
                                    <p:cTn id="66" presetID="21" presetClass="entr" presetSubtype="1" fill="hold" grpId="0" nodeType="withEffect">
                                      <p:stCondLst>
                                        <p:cond delay="1250"/>
                                      </p:stCondLst>
                                      <p:childTnLst>
                                        <p:set>
                                          <p:cBhvr>
                                            <p:cTn id="67" dur="1" fill="hold">
                                              <p:stCondLst>
                                                <p:cond delay="0"/>
                                              </p:stCondLst>
                                            </p:cTn>
                                            <p:tgtEl>
                                              <p:spTgt spid="9"/>
                                            </p:tgtEl>
                                            <p:attrNameLst>
                                              <p:attrName>style.visibility</p:attrName>
                                            </p:attrNameLst>
                                          </p:cBhvr>
                                          <p:to>
                                            <p:strVal val="visible"/>
                                          </p:to>
                                        </p:set>
                                        <p:animEffect transition="in" filter="wheel(1)">
                                          <p:cBhvr>
                                            <p:cTn id="68" dur="250"/>
                                            <p:tgtEl>
                                              <p:spTgt spid="9"/>
                                            </p:tgtEl>
                                          </p:cBhvr>
                                        </p:animEffect>
                                      </p:childTnLst>
                                    </p:cTn>
                                  </p:par>
                                  <p:par>
                                    <p:cTn id="69" presetID="10" presetClass="exit" presetSubtype="0" fill="hold" grpId="2" nodeType="withEffect">
                                      <p:stCondLst>
                                        <p:cond delay="2000"/>
                                      </p:stCondLst>
                                      <p:childTnLst>
                                        <p:animEffect transition="out" filter="fade">
                                          <p:cBhvr>
                                            <p:cTn id="70" dur="250"/>
                                            <p:tgtEl>
                                              <p:spTgt spid="8"/>
                                            </p:tgtEl>
                                          </p:cBhvr>
                                        </p:animEffect>
                                        <p:set>
                                          <p:cBhvr>
                                            <p:cTn id="71" dur="1" fill="hold">
                                              <p:stCondLst>
                                                <p:cond delay="249"/>
                                              </p:stCondLst>
                                            </p:cTn>
                                            <p:tgtEl>
                                              <p:spTgt spid="8"/>
                                            </p:tgtEl>
                                            <p:attrNameLst>
                                              <p:attrName>style.visibility</p:attrName>
                                            </p:attrNameLst>
                                          </p:cBhvr>
                                          <p:to>
                                            <p:strVal val="hidden"/>
                                          </p:to>
                                        </p:set>
                                      </p:childTnLst>
                                    </p:cTn>
                                  </p:par>
                                  <p:par>
                                    <p:cTn id="72" presetID="10" presetClass="exit" presetSubtype="0" fill="hold" grpId="1" nodeType="withEffect">
                                      <p:stCondLst>
                                        <p:cond delay="2000"/>
                                      </p:stCondLst>
                                      <p:childTnLst>
                                        <p:animEffect transition="out" filter="fade">
                                          <p:cBhvr>
                                            <p:cTn id="73" dur="250"/>
                                            <p:tgtEl>
                                              <p:spTgt spid="9"/>
                                            </p:tgtEl>
                                          </p:cBhvr>
                                        </p:animEffect>
                                        <p:set>
                                          <p:cBhvr>
                                            <p:cTn id="74" dur="1" fill="hold">
                                              <p:stCondLst>
                                                <p:cond delay="249"/>
                                              </p:stCondLst>
                                            </p:cTn>
                                            <p:tgtEl>
                                              <p:spTgt spid="9"/>
                                            </p:tgtEl>
                                            <p:attrNameLst>
                                              <p:attrName>style.visibility</p:attrName>
                                            </p:attrNameLst>
                                          </p:cBhvr>
                                          <p:to>
                                            <p:strVal val="hidden"/>
                                          </p:to>
                                        </p:set>
                                      </p:childTnLst>
                                    </p:cTn>
                                  </p:par>
                                  <p:par>
                                    <p:cTn id="75" presetID="10" presetClass="entr" presetSubtype="0" fill="hold" nodeType="withEffect">
                                      <p:stCondLst>
                                        <p:cond delay="225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64" presetClass="path" presetSubtype="0" decel="100000" fill="hold" nodeType="withEffect">
                                      <p:stCondLst>
                                        <p:cond delay="2250"/>
                                      </p:stCondLst>
                                      <p:childTnLst>
                                        <p:animMotion origin="layout" path="M 0 0.04514 L 0 -1.48148E-6 " pathEditMode="relative" rAng="0" ptsTypes="AA">
                                          <p:cBhvr>
                                            <p:cTn id="79" dur="750" fill="hold"/>
                                            <p:tgtEl>
                                              <p:spTgt spid="11"/>
                                            </p:tgtEl>
                                            <p:attrNameLst>
                                              <p:attrName>ppt_x</p:attrName>
                                              <p:attrName>ppt_y</p:attrName>
                                            </p:attrNameLst>
                                          </p:cBhvr>
                                          <p:rCtr x="0" y="-2269"/>
                                        </p:animMotion>
                                      </p:childTnLst>
                                    </p:cTn>
                                  </p:par>
                                  <p:par>
                                    <p:cTn id="80" presetID="10" presetClass="entr" presetSubtype="0" fill="hold" nodeType="withEffect">
                                      <p:stCondLst>
                                        <p:cond delay="225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64" presetClass="path" presetSubtype="0" decel="100000" fill="hold" nodeType="withEffect">
                                      <p:stCondLst>
                                        <p:cond delay="2250"/>
                                      </p:stCondLst>
                                      <p:childTnLst>
                                        <p:animMotion origin="layout" path="M -2.29167E-6 -0.04977 L -2.29167E-6 4.81481E-6 " pathEditMode="relative" rAng="0" ptsTypes="AA">
                                          <p:cBhvr>
                                            <p:cTn id="84" dur="750" fill="hold"/>
                                            <p:tgtEl>
                                              <p:spTgt spid="10"/>
                                            </p:tgtEl>
                                            <p:attrNameLst>
                                              <p:attrName>ppt_x</p:attrName>
                                              <p:attrName>ppt_y</p:attrName>
                                            </p:attrNameLst>
                                          </p:cBhvr>
                                          <p:rCtr x="0" y="2477"/>
                                        </p:animMotion>
                                      </p:childTnLst>
                                    </p:cTn>
                                  </p:par>
                                  <p:par>
                                    <p:cTn id="85" presetID="10" presetClass="entr" presetSubtype="0" fill="hold" nodeType="withEffect">
                                      <p:stCondLst>
                                        <p:cond delay="20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23" presetClass="entr" presetSubtype="288" fill="hold" nodeType="withEffect">
                                      <p:stCondLst>
                                        <p:cond delay="200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strVal val="4/3*#ppt_w"/>
                                              </p:val>
                                            </p:tav>
                                            <p:tav tm="100000">
                                              <p:val>
                                                <p:strVal val="#ppt_w"/>
                                              </p:val>
                                            </p:tav>
                                          </p:tavLst>
                                        </p:anim>
                                        <p:anim calcmode="lin" valueType="num">
                                          <p:cBhvr>
                                            <p:cTn id="91" dur="500" fill="hold"/>
                                            <p:tgtEl>
                                              <p:spTgt spid="12"/>
                                            </p:tgtEl>
                                            <p:attrNameLst>
                                              <p:attrName>ppt_h</p:attrName>
                                            </p:attrNameLst>
                                          </p:cBhvr>
                                          <p:tavLst>
                                            <p:tav tm="0">
                                              <p:val>
                                                <p:strVal val="4/3*#ppt_h"/>
                                              </p:val>
                                            </p:tav>
                                            <p:tav tm="100000">
                                              <p:val>
                                                <p:strVal val="#ppt_h"/>
                                              </p:val>
                                            </p:tav>
                                          </p:tavLst>
                                        </p:anim>
                                      </p:childTnLst>
                                    </p:cTn>
                                  </p:par>
                                  <p:par>
                                    <p:cTn id="92" presetID="2" presetClass="entr" presetSubtype="4" fill="hold" nodeType="withEffect">
                                      <p:stCondLst>
                                        <p:cond delay="2250"/>
                                      </p:stCondLst>
                                      <p:childTnLst>
                                        <p:set>
                                          <p:cBhvr>
                                            <p:cTn id="93" dur="1" fill="hold">
                                              <p:stCondLst>
                                                <p:cond delay="0"/>
                                              </p:stCondLst>
                                            </p:cTn>
                                            <p:tgtEl>
                                              <p:spTgt spid="13"/>
                                            </p:tgtEl>
                                            <p:attrNameLst>
                                              <p:attrName>style.visibility</p:attrName>
                                            </p:attrNameLst>
                                          </p:cBhvr>
                                          <p:to>
                                            <p:strVal val="visible"/>
                                          </p:to>
                                        </p:set>
                                        <p:anim calcmode="lin" valueType="num">
                                          <p:cBhvr additive="base">
                                            <p:cTn id="94" dur="500" fill="hold"/>
                                            <p:tgtEl>
                                              <p:spTgt spid="13"/>
                                            </p:tgtEl>
                                            <p:attrNameLst>
                                              <p:attrName>ppt_x</p:attrName>
                                            </p:attrNameLst>
                                          </p:cBhvr>
                                          <p:tavLst>
                                            <p:tav tm="0">
                                              <p:val>
                                                <p:strVal val="#ppt_x"/>
                                              </p:val>
                                            </p:tav>
                                            <p:tav tm="100000">
                                              <p:val>
                                                <p:strVal val="#ppt_x"/>
                                              </p:val>
                                            </p:tav>
                                          </p:tavLst>
                                        </p:anim>
                                        <p:anim calcmode="lin" valueType="num">
                                          <p:cBhvr additive="base">
                                            <p:cTn id="95" dur="500" fill="hold"/>
                                            <p:tgtEl>
                                              <p:spTgt spid="13"/>
                                            </p:tgtEl>
                                            <p:attrNameLst>
                                              <p:attrName>ppt_y</p:attrName>
                                            </p:attrNameLst>
                                          </p:cBhvr>
                                          <p:tavLst>
                                            <p:tav tm="0">
                                              <p:val>
                                                <p:strVal val="1+#ppt_h/2"/>
                                              </p:val>
                                            </p:tav>
                                            <p:tav tm="100000">
                                              <p:val>
                                                <p:strVal val="#ppt_y"/>
                                              </p:val>
                                            </p:tav>
                                          </p:tavLst>
                                        </p:anim>
                                      </p:childTnLst>
                                    </p:cTn>
                                  </p:par>
                                  <p:par>
                                    <p:cTn id="96" presetID="10" presetClass="entr" presetSubtype="0" fill="hold" grpId="0" nodeType="withEffect">
                                      <p:stCondLst>
                                        <p:cond delay="2750"/>
                                      </p:stCondLst>
                                      <p:childTnLst>
                                        <p:set>
                                          <p:cBhvr>
                                            <p:cTn id="97" dur="1" fill="hold">
                                              <p:stCondLst>
                                                <p:cond delay="0"/>
                                              </p:stCondLst>
                                            </p:cTn>
                                            <p:tgtEl>
                                              <p:spTgt spid="15">
                                                <p:txEl>
                                                  <p:pRg st="0" end="0"/>
                                                </p:txEl>
                                              </p:spTgt>
                                            </p:tgtEl>
                                            <p:attrNameLst>
                                              <p:attrName>style.visibility</p:attrName>
                                            </p:attrNameLst>
                                          </p:cBhvr>
                                          <p:to>
                                            <p:strVal val="visible"/>
                                          </p:to>
                                        </p:set>
                                        <p:animEffect transition="in" filter="fade">
                                          <p:cBhvr>
                                            <p:cTn id="98" dur="500"/>
                                            <p:tgtEl>
                                              <p:spTgt spid="15">
                                                <p:txEl>
                                                  <p:pRg st="0" end="0"/>
                                                </p:txEl>
                                              </p:spTgt>
                                            </p:tgtEl>
                                          </p:cBhvr>
                                        </p:animEffect>
                                      </p:childTnLst>
                                    </p:cTn>
                                  </p:par>
                                  <p:par>
                                    <p:cTn id="99" presetID="64" presetClass="path" presetSubtype="0" decel="100000" fill="hold" grpId="1" nodeType="withEffect">
                                      <p:stCondLst>
                                        <p:cond delay="2750"/>
                                      </p:stCondLst>
                                      <p:childTnLst>
                                        <p:animMotion origin="layout" path="M 4.58333E-6 0.04514 L 4.58333E-6 1.85185E-6 " pathEditMode="relative" rAng="0" ptsTypes="AA">
                                          <p:cBhvr>
                                            <p:cTn id="100" dur="750" fill="hold"/>
                                            <p:tgtEl>
                                              <p:spTgt spid="15">
                                                <p:txEl>
                                                  <p:pRg st="0" end="0"/>
                                                </p:txEl>
                                              </p:spTgt>
                                            </p:tgtEl>
                                            <p:attrNameLst>
                                              <p:attrName>ppt_x</p:attrName>
                                              <p:attrName>ppt_y</p:attrName>
                                            </p:attrNameLst>
                                          </p:cBhvr>
                                          <p:rCtr x="0" y="-2269"/>
                                        </p:animMotion>
                                      </p:childTnLst>
                                    </p:cTn>
                                  </p:par>
                                  <p:par>
                                    <p:cTn id="101" presetID="10" presetClass="entr" presetSubtype="0" fill="hold" grpId="0" nodeType="withEffect">
                                      <p:stCondLst>
                                        <p:cond delay="3000"/>
                                      </p:stCondLst>
                                      <p:childTnLst>
                                        <p:set>
                                          <p:cBhvr>
                                            <p:cTn id="102" dur="1" fill="hold">
                                              <p:stCondLst>
                                                <p:cond delay="0"/>
                                              </p:stCondLst>
                                            </p:cTn>
                                            <p:tgtEl>
                                              <p:spTgt spid="16">
                                                <p:txEl>
                                                  <p:pRg st="0" end="0"/>
                                                </p:txEl>
                                              </p:spTgt>
                                            </p:tgtEl>
                                            <p:attrNameLst>
                                              <p:attrName>style.visibility</p:attrName>
                                            </p:attrNameLst>
                                          </p:cBhvr>
                                          <p:to>
                                            <p:strVal val="visible"/>
                                          </p:to>
                                        </p:set>
                                        <p:animEffect transition="in" filter="fade">
                                          <p:cBhvr>
                                            <p:cTn id="103" dur="500"/>
                                            <p:tgtEl>
                                              <p:spTgt spid="16">
                                                <p:txEl>
                                                  <p:pRg st="0" end="0"/>
                                                </p:txEl>
                                              </p:spTgt>
                                            </p:tgtEl>
                                          </p:cBhvr>
                                        </p:animEffect>
                                      </p:childTnLst>
                                    </p:cTn>
                                  </p:par>
                                  <p:par>
                                    <p:cTn id="104" presetID="64" presetClass="path" presetSubtype="0" decel="100000" fill="hold" grpId="1" nodeType="withEffect">
                                      <p:stCondLst>
                                        <p:cond delay="3000"/>
                                      </p:stCondLst>
                                      <p:childTnLst>
                                        <p:animMotion origin="layout" path="M 4.58333E-6 -0.04004 L 4.58333E-6 -1.48148E-6 " pathEditMode="relative" rAng="0" ptsTypes="AA">
                                          <p:cBhvr>
                                            <p:cTn id="105" dur="750" fill="hold"/>
                                            <p:tgtEl>
                                              <p:spTgt spid="16">
                                                <p:txEl>
                                                  <p:pRg st="0" end="0"/>
                                                </p:txEl>
                                              </p:spTgt>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5" grpId="3" animBg="1"/>
          <p:bldP spid="5" grpId="4" animBg="1"/>
          <p:bldP spid="6" grpId="0" animBg="1"/>
          <p:bldP spid="6" grpId="1" animBg="1"/>
          <p:bldP spid="6" grpId="2" animBg="1"/>
          <p:bldP spid="6" grpId="3" animBg="1"/>
          <p:bldP spid="8" grpId="0" animBg="1"/>
          <p:bldP spid="8" grpId="1" animBg="1"/>
          <p:bldP spid="8" grpId="2" animBg="1"/>
          <p:bldP spid="9" grpId="0" animBg="1"/>
          <p:bldP spid="9" grpId="1" animBg="1"/>
          <p:bldP spid="15" grpId="0" build="p">
            <p:tmplLst>
              <p:tmpl lvl="1">
                <p:tnLst>
                  <p:par>
                    <p:cTn presetID="10" presetClass="entr" presetSubtype="0" fill="hold" nodeType="withEffect">
                      <p:stCondLst>
                        <p:cond delay="27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p:tmplLst>
              <p:tmpl lvl="1">
                <p:tnLst>
                  <p:par>
                    <p:cTn presetID="64" presetClass="path" presetSubtype="0" decel="100000" fill="hold" nodeType="withEffect">
                      <p:stCondLst>
                        <p:cond delay="2750"/>
                      </p:stCondLst>
                      <p:childTnLst>
                        <p:animMotion origin="layout" path="M 4.58333E-6 0.04514 L 4.58333E-6 1.85185E-6 " pathEditMode="relative" rAng="0" ptsTypes="AA">
                          <p:cBhvr>
                            <p:cTn dur="750" fill="hold"/>
                            <p:tgtEl>
                              <p:spTgt spid="15"/>
                            </p:tgtEl>
                            <p:attrNameLst>
                              <p:attrName>ppt_x</p:attrName>
                              <p:attrName>ppt_y</p:attrName>
                            </p:attrNameLst>
                          </p:cBhvr>
                          <p:rCtr x="0" y="-2269"/>
                        </p:animMotion>
                      </p:childTnLst>
                    </p:cTn>
                  </p:par>
                </p:tnLst>
              </p:tmpl>
            </p:tmplLst>
          </p:bldP>
          <p:bldP spid="16" grpId="0" build="p">
            <p:tmplLst>
              <p:tmpl lvl="1">
                <p:tnLst>
                  <p:par>
                    <p:cTn presetID="10" presetClass="entr" presetSubtype="0" fill="hold" nodeType="withEffect">
                      <p:stCondLst>
                        <p:cond delay="30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build="p">
            <p:tmplLst>
              <p:tmpl lvl="1">
                <p:tnLst>
                  <p:par>
                    <p:cTn presetID="64" presetClass="path" presetSubtype="0" decel="100000" fill="hold" nodeType="withEffect">
                      <p:stCondLst>
                        <p:cond delay="3000"/>
                      </p:stCondLst>
                      <p:childTnLst>
                        <p:animMotion origin="layout" path="M 4.58333E-6 -0.04004 L 4.58333E-6 -1.48148E-6 " pathEditMode="relative" rAng="0" ptsTypes="AA">
                          <p:cBhvr>
                            <p:cTn dur="750" fill="hold"/>
                            <p:tgtEl>
                              <p:spTgt spid="16"/>
                            </p:tgtEl>
                            <p:attrNameLst>
                              <p:attrName>ppt_x</p:attrName>
                              <p:attrName>ppt_y</p:attrName>
                            </p:attrNameLst>
                          </p:cBhvr>
                          <p:rCtr x="0" y="1991"/>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4*#ppt_w"/>
                                              </p:val>
                                            </p:tav>
                                            <p:tav tm="100000">
                                              <p:val>
                                                <p:strVal val="#ppt_w"/>
                                              </p:val>
                                            </p:tav>
                                          </p:tavLst>
                                        </p:anim>
                                        <p:anim calcmode="lin" valueType="num">
                                          <p:cBhvr>
                                            <p:cTn id="8" dur="750" fill="hold"/>
                                            <p:tgtEl>
                                              <p:spTgt spid="4"/>
                                            </p:tgtEl>
                                            <p:attrNameLst>
                                              <p:attrName>ppt_h</p:attrName>
                                            </p:attrNameLst>
                                          </p:cBhvr>
                                          <p:tavLst>
                                            <p:tav tm="0">
                                              <p:val>
                                                <p:strVal val="4*#ppt_h"/>
                                              </p:val>
                                            </p:tav>
                                            <p:tav tm="100000">
                                              <p:val>
                                                <p:strVal val="#ppt_h"/>
                                              </p:val>
                                            </p:tav>
                                          </p:tavLst>
                                        </p:anim>
                                      </p:childTnLst>
                                    </p:cTn>
                                  </p:par>
                                  <p:par>
                                    <p:cTn id="9" presetID="6" presetClass="emph" presetSubtype="0" fill="hold" grpId="1" nodeType="withEffect">
                                      <p:stCondLst>
                                        <p:cond delay="250"/>
                                      </p:stCondLst>
                                      <p:childTnLst>
                                        <p:animScale>
                                          <p:cBhvr>
                                            <p:cTn id="10" dur="250" fill="hold"/>
                                            <p:tgtEl>
                                              <p:spTgt spid="4"/>
                                            </p:tgtEl>
                                          </p:cBhvr>
                                          <p:by x="20000" y="20000"/>
                                        </p:animScale>
                                      </p:childTnLst>
                                    </p:cTn>
                                  </p:par>
                                  <p:par>
                                    <p:cTn id="11" presetID="49" presetClass="exit" presetSubtype="0" accel="100000" fill="hold" grpId="2" nodeType="withEffect">
                                      <p:stCondLst>
                                        <p:cond delay="55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 calcmode="lin" valueType="num">
                                          <p:cBhvr>
                                            <p:cTn id="14" dur="500"/>
                                            <p:tgtEl>
                                              <p:spTgt spid="4"/>
                                            </p:tgtEl>
                                            <p:attrNameLst>
                                              <p:attrName>style.rotation</p:attrName>
                                            </p:attrNameLst>
                                          </p:cBhvr>
                                          <p:tavLst>
                                            <p:tav tm="0">
                                              <p:val>
                                                <p:fltVal val="0"/>
                                              </p:val>
                                            </p:tav>
                                            <p:tav tm="100000">
                                              <p:val>
                                                <p:fltVal val="36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6" presetClass="emph" presetSubtype="0" decel="100000" fill="hold" nodeType="withEffect">
                                      <p:stCondLst>
                                        <p:cond delay="0"/>
                                      </p:stCondLst>
                                      <p:childTnLst>
                                        <p:animScale>
                                          <p:cBhvr>
                                            <p:cTn id="21" dur="3000" fill="hold"/>
                                            <p:tgtEl>
                                              <p:spTgt spid="3"/>
                                            </p:tgtEl>
                                          </p:cBhvr>
                                          <p:by x="106000" y="106000"/>
                                        </p:animScale>
                                      </p:childTnLst>
                                    </p:cTn>
                                  </p:par>
                                  <p:par>
                                    <p:cTn id="22" presetID="10" presetClass="entr" presetSubtype="0"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par>
                                    <p:cTn id="25" presetID="6" presetClass="emph" presetSubtype="0" decel="100000" fill="hold" nodeType="withEffect">
                                      <p:stCondLst>
                                        <p:cond delay="0"/>
                                      </p:stCondLst>
                                      <p:childTnLst>
                                        <p:animScale>
                                          <p:cBhvr>
                                            <p:cTn id="26" dur="3000" fill="hold"/>
                                            <p:tgtEl>
                                              <p:spTgt spid="7"/>
                                            </p:tgtEl>
                                          </p:cBhvr>
                                          <p:by x="106000" y="106000"/>
                                        </p:animScale>
                                      </p:childTnLst>
                                    </p:cTn>
                                  </p:par>
                                  <p:par>
                                    <p:cTn id="27" presetID="10" presetClass="entr" presetSubtype="0" fill="hold" grpId="0" nodeType="withEffect">
                                      <p:stCondLst>
                                        <p:cond delay="7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42" presetClass="path" presetSubtype="0" decel="100000" fill="hold" grpId="1" nodeType="withEffect">
                                      <p:stCondLst>
                                        <p:cond delay="750"/>
                                      </p:stCondLst>
                                      <p:childTnLst>
                                        <p:animMotion origin="layout" path="M 0 0.09953 L 0 2.59259E-6 " pathEditMode="relative" rAng="0" ptsTypes="AA">
                                          <p:cBhvr>
                                            <p:cTn id="31" dur="500" fill="hold"/>
                                            <p:tgtEl>
                                              <p:spTgt spid="8"/>
                                            </p:tgtEl>
                                            <p:attrNameLst>
                                              <p:attrName>ppt_x</p:attrName>
                                              <p:attrName>ppt_y</p:attrName>
                                            </p:attrNameLst>
                                          </p:cBhvr>
                                          <p:rCtr x="0" y="-4977"/>
                                        </p:animMotion>
                                      </p:childTnLst>
                                    </p:cTn>
                                  </p:par>
                                  <p:par>
                                    <p:cTn id="32" presetID="2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par>
                                    <p:cTn id="36" presetID="6" presetClass="emph" presetSubtype="0" autoRev="1" fill="hold" grpId="1" nodeType="withEffect">
                                      <p:stCondLst>
                                        <p:cond delay="250"/>
                                      </p:stCondLst>
                                      <p:childTnLst>
                                        <p:animScale>
                                          <p:cBhvr>
                                            <p:cTn id="37" dur="250" fill="hold"/>
                                            <p:tgtEl>
                                              <p:spTgt spid="6"/>
                                            </p:tgtEl>
                                          </p:cBhvr>
                                          <p:by x="20000" y="20000"/>
                                        </p:animScale>
                                      </p:childTnLst>
                                    </p:cTn>
                                  </p:par>
                                  <p:par>
                                    <p:cTn id="38" presetID="23" presetClass="entr" presetSubtype="16" fill="hold" grpId="0" nodeType="withEffect">
                                      <p:stCondLst>
                                        <p:cond delay="1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childTnLst>
                                    </p:cTn>
                                  </p:par>
                                  <p:par>
                                    <p:cTn id="42" presetID="6" presetClass="emph" presetSubtype="0" autoRev="1" fill="hold" grpId="1" nodeType="withEffect">
                                      <p:stCondLst>
                                        <p:cond delay="500"/>
                                      </p:stCondLst>
                                      <p:childTnLst>
                                        <p:animScale>
                                          <p:cBhvr>
                                            <p:cTn id="43" dur="250" fill="hold"/>
                                            <p:tgtEl>
                                              <p:spTgt spid="5"/>
                                            </p:tgtEl>
                                          </p:cBhvr>
                                          <p:by x="20000" y="20000"/>
                                        </p:animScale>
                                      </p:childTnLst>
                                    </p:cTn>
                                  </p:par>
                                  <p:par>
                                    <p:cTn id="44" presetID="8" presetClass="emph" presetSubtype="0" repeatCount="indefinite" accel="20000" decel="20000" autoRev="1" fill="hold" grpId="2" nodeType="withEffect">
                                      <p:stCondLst>
                                        <p:cond delay="750"/>
                                      </p:stCondLst>
                                      <p:childTnLst>
                                        <p:animRot by="-21600000">
                                          <p:cBhvr>
                                            <p:cTn id="45" dur="3000" fill="hold"/>
                                            <p:tgtEl>
                                              <p:spTgt spid="5"/>
                                            </p:tgtEl>
                                            <p:attrNameLst>
                                              <p:attrName>r</p:attrName>
                                            </p:attrNameLst>
                                          </p:cBhvr>
                                        </p:animRot>
                                      </p:childTnLst>
                                    </p:cTn>
                                  </p:par>
                                  <p:par>
                                    <p:cTn id="46" presetID="23" presetClass="exit" presetSubtype="32" fill="hold" grpId="3" nodeType="withEffect">
                                      <p:stCondLst>
                                        <p:cond delay="1250"/>
                                      </p:stCondLst>
                                      <p:childTnLst>
                                        <p:anim calcmode="lin" valueType="num">
                                          <p:cBhvr>
                                            <p:cTn id="47" dur="250"/>
                                            <p:tgtEl>
                                              <p:spTgt spid="5"/>
                                            </p:tgtEl>
                                            <p:attrNameLst>
                                              <p:attrName>ppt_w</p:attrName>
                                            </p:attrNameLst>
                                          </p:cBhvr>
                                          <p:tavLst>
                                            <p:tav tm="0">
                                              <p:val>
                                                <p:strVal val="ppt_w"/>
                                              </p:val>
                                            </p:tav>
                                            <p:tav tm="100000">
                                              <p:val>
                                                <p:fltVal val="0"/>
                                              </p:val>
                                            </p:tav>
                                          </p:tavLst>
                                        </p:anim>
                                        <p:anim calcmode="lin" valueType="num">
                                          <p:cBhvr>
                                            <p:cTn id="48" dur="250"/>
                                            <p:tgtEl>
                                              <p:spTgt spid="5"/>
                                            </p:tgtEl>
                                            <p:attrNameLst>
                                              <p:attrName>ppt_h</p:attrName>
                                            </p:attrNameLst>
                                          </p:cBhvr>
                                          <p:tavLst>
                                            <p:tav tm="0">
                                              <p:val>
                                                <p:strVal val="ppt_h"/>
                                              </p:val>
                                            </p:tav>
                                            <p:tav tm="100000">
                                              <p:val>
                                                <p:fltVal val="0"/>
                                              </p:val>
                                            </p:tav>
                                          </p:tavLst>
                                        </p:anim>
                                        <p:set>
                                          <p:cBhvr>
                                            <p:cTn id="49" dur="1" fill="hold">
                                              <p:stCondLst>
                                                <p:cond delay="249"/>
                                              </p:stCondLst>
                                            </p:cTn>
                                            <p:tgtEl>
                                              <p:spTgt spid="5"/>
                                            </p:tgtEl>
                                            <p:attrNameLst>
                                              <p:attrName>style.visibility</p:attrName>
                                            </p:attrNameLst>
                                          </p:cBhvr>
                                          <p:to>
                                            <p:strVal val="hidden"/>
                                          </p:to>
                                        </p:set>
                                      </p:childTnLst>
                                    </p:cTn>
                                  </p:par>
                                  <p:par>
                                    <p:cTn id="50" presetID="31" presetClass="exit" presetSubtype="0" fill="hold" grpId="4" nodeType="withEffect">
                                      <p:stCondLst>
                                        <p:cond delay="1250"/>
                                      </p:stCondLst>
                                      <p:childTnLst>
                                        <p:anim calcmode="lin" valueType="num">
                                          <p:cBhvr>
                                            <p:cTn id="51" dur="250"/>
                                            <p:tgtEl>
                                              <p:spTgt spid="5"/>
                                            </p:tgtEl>
                                            <p:attrNameLst>
                                              <p:attrName>ppt_w</p:attrName>
                                            </p:attrNameLst>
                                          </p:cBhvr>
                                          <p:tavLst>
                                            <p:tav tm="0">
                                              <p:val>
                                                <p:strVal val="ppt_w"/>
                                              </p:val>
                                            </p:tav>
                                            <p:tav tm="100000">
                                              <p:val>
                                                <p:fltVal val="0"/>
                                              </p:val>
                                            </p:tav>
                                          </p:tavLst>
                                        </p:anim>
                                        <p:anim calcmode="lin" valueType="num">
                                          <p:cBhvr>
                                            <p:cTn id="52" dur="250"/>
                                            <p:tgtEl>
                                              <p:spTgt spid="5"/>
                                            </p:tgtEl>
                                            <p:attrNameLst>
                                              <p:attrName>ppt_h</p:attrName>
                                            </p:attrNameLst>
                                          </p:cBhvr>
                                          <p:tavLst>
                                            <p:tav tm="0">
                                              <p:val>
                                                <p:strVal val="ppt_h"/>
                                              </p:val>
                                            </p:tav>
                                            <p:tav tm="100000">
                                              <p:val>
                                                <p:fltVal val="0"/>
                                              </p:val>
                                            </p:tav>
                                          </p:tavLst>
                                        </p:anim>
                                        <p:anim calcmode="lin" valueType="num">
                                          <p:cBhvr>
                                            <p:cTn id="53" dur="250"/>
                                            <p:tgtEl>
                                              <p:spTgt spid="5"/>
                                            </p:tgtEl>
                                            <p:attrNameLst>
                                              <p:attrName>style.rotation</p:attrName>
                                            </p:attrNameLst>
                                          </p:cBhvr>
                                          <p:tavLst>
                                            <p:tav tm="0">
                                              <p:val>
                                                <p:fltVal val="0"/>
                                              </p:val>
                                            </p:tav>
                                            <p:tav tm="100000">
                                              <p:val>
                                                <p:fltVal val="90"/>
                                              </p:val>
                                            </p:tav>
                                          </p:tavLst>
                                        </p:anim>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23" presetClass="exit" presetSubtype="32" fill="hold" grpId="2" nodeType="withEffect">
                                      <p:stCondLst>
                                        <p:cond delay="1250"/>
                                      </p:stCondLst>
                                      <p:childTnLst>
                                        <p:anim calcmode="lin" valueType="num">
                                          <p:cBhvr>
                                            <p:cTn id="57" dur="250"/>
                                            <p:tgtEl>
                                              <p:spTgt spid="6"/>
                                            </p:tgtEl>
                                            <p:attrNameLst>
                                              <p:attrName>ppt_w</p:attrName>
                                            </p:attrNameLst>
                                          </p:cBhvr>
                                          <p:tavLst>
                                            <p:tav tm="0">
                                              <p:val>
                                                <p:strVal val="ppt_w"/>
                                              </p:val>
                                            </p:tav>
                                            <p:tav tm="100000">
                                              <p:val>
                                                <p:fltVal val="0"/>
                                              </p:val>
                                            </p:tav>
                                          </p:tavLst>
                                        </p:anim>
                                        <p:anim calcmode="lin" valueType="num">
                                          <p:cBhvr>
                                            <p:cTn id="58" dur="250"/>
                                            <p:tgtEl>
                                              <p:spTgt spid="6"/>
                                            </p:tgtEl>
                                            <p:attrNameLst>
                                              <p:attrName>ppt_h</p:attrName>
                                            </p:attrNameLst>
                                          </p:cBhvr>
                                          <p:tavLst>
                                            <p:tav tm="0">
                                              <p:val>
                                                <p:strVal val="ppt_h"/>
                                              </p:val>
                                            </p:tav>
                                            <p:tav tm="100000">
                                              <p:val>
                                                <p:fltVal val="0"/>
                                              </p:val>
                                            </p:tav>
                                          </p:tavLst>
                                        </p:anim>
                                        <p:set>
                                          <p:cBhvr>
                                            <p:cTn id="59" dur="1" fill="hold">
                                              <p:stCondLst>
                                                <p:cond delay="249"/>
                                              </p:stCondLst>
                                            </p:cTn>
                                            <p:tgtEl>
                                              <p:spTgt spid="6"/>
                                            </p:tgtEl>
                                            <p:attrNameLst>
                                              <p:attrName>style.visibility</p:attrName>
                                            </p:attrNameLst>
                                          </p:cBhvr>
                                          <p:to>
                                            <p:strVal val="hidden"/>
                                          </p:to>
                                        </p:set>
                                      </p:childTnLst>
                                    </p:cTn>
                                  </p:par>
                                  <p:par>
                                    <p:cTn id="60" presetID="31" presetClass="exit" presetSubtype="0" fill="hold" grpId="3" nodeType="withEffect">
                                      <p:stCondLst>
                                        <p:cond delay="1250"/>
                                      </p:stCondLst>
                                      <p:childTnLst>
                                        <p:anim calcmode="lin" valueType="num">
                                          <p:cBhvr>
                                            <p:cTn id="61" dur="250"/>
                                            <p:tgtEl>
                                              <p:spTgt spid="6"/>
                                            </p:tgtEl>
                                            <p:attrNameLst>
                                              <p:attrName>ppt_w</p:attrName>
                                            </p:attrNameLst>
                                          </p:cBhvr>
                                          <p:tavLst>
                                            <p:tav tm="0">
                                              <p:val>
                                                <p:strVal val="ppt_w"/>
                                              </p:val>
                                            </p:tav>
                                            <p:tav tm="100000">
                                              <p:val>
                                                <p:fltVal val="0"/>
                                              </p:val>
                                            </p:tav>
                                          </p:tavLst>
                                        </p:anim>
                                        <p:anim calcmode="lin" valueType="num">
                                          <p:cBhvr>
                                            <p:cTn id="62" dur="250"/>
                                            <p:tgtEl>
                                              <p:spTgt spid="6"/>
                                            </p:tgtEl>
                                            <p:attrNameLst>
                                              <p:attrName>ppt_h</p:attrName>
                                            </p:attrNameLst>
                                          </p:cBhvr>
                                          <p:tavLst>
                                            <p:tav tm="0">
                                              <p:val>
                                                <p:strVal val="ppt_h"/>
                                              </p:val>
                                            </p:tav>
                                            <p:tav tm="100000">
                                              <p:val>
                                                <p:fltVal val="0"/>
                                              </p:val>
                                            </p:tav>
                                          </p:tavLst>
                                        </p:anim>
                                        <p:anim calcmode="lin" valueType="num">
                                          <p:cBhvr>
                                            <p:cTn id="63" dur="250"/>
                                            <p:tgtEl>
                                              <p:spTgt spid="6"/>
                                            </p:tgtEl>
                                            <p:attrNameLst>
                                              <p:attrName>style.rotation</p:attrName>
                                            </p:attrNameLst>
                                          </p:cBhvr>
                                          <p:tavLst>
                                            <p:tav tm="0">
                                              <p:val>
                                                <p:fltVal val="0"/>
                                              </p:val>
                                            </p:tav>
                                            <p:tav tm="100000">
                                              <p:val>
                                                <p:fltVal val="90"/>
                                              </p:val>
                                            </p:tav>
                                          </p:tavLst>
                                        </p:anim>
                                        <p:animEffect transition="out" filter="fade">
                                          <p:cBhvr>
                                            <p:cTn id="64" dur="250"/>
                                            <p:tgtEl>
                                              <p:spTgt spid="6"/>
                                            </p:tgtEl>
                                          </p:cBhvr>
                                        </p:animEffect>
                                        <p:set>
                                          <p:cBhvr>
                                            <p:cTn id="65" dur="1" fill="hold">
                                              <p:stCondLst>
                                                <p:cond delay="249"/>
                                              </p:stCondLst>
                                            </p:cTn>
                                            <p:tgtEl>
                                              <p:spTgt spid="6"/>
                                            </p:tgtEl>
                                            <p:attrNameLst>
                                              <p:attrName>style.visibility</p:attrName>
                                            </p:attrNameLst>
                                          </p:cBhvr>
                                          <p:to>
                                            <p:strVal val="hidden"/>
                                          </p:to>
                                        </p:set>
                                      </p:childTnLst>
                                    </p:cTn>
                                  </p:par>
                                  <p:par>
                                    <p:cTn id="66" presetID="21" presetClass="entr" presetSubtype="1" fill="hold" grpId="0" nodeType="withEffect">
                                      <p:stCondLst>
                                        <p:cond delay="1250"/>
                                      </p:stCondLst>
                                      <p:childTnLst>
                                        <p:set>
                                          <p:cBhvr>
                                            <p:cTn id="67" dur="1" fill="hold">
                                              <p:stCondLst>
                                                <p:cond delay="0"/>
                                              </p:stCondLst>
                                            </p:cTn>
                                            <p:tgtEl>
                                              <p:spTgt spid="9"/>
                                            </p:tgtEl>
                                            <p:attrNameLst>
                                              <p:attrName>style.visibility</p:attrName>
                                            </p:attrNameLst>
                                          </p:cBhvr>
                                          <p:to>
                                            <p:strVal val="visible"/>
                                          </p:to>
                                        </p:set>
                                        <p:animEffect transition="in" filter="wheel(1)">
                                          <p:cBhvr>
                                            <p:cTn id="68" dur="250"/>
                                            <p:tgtEl>
                                              <p:spTgt spid="9"/>
                                            </p:tgtEl>
                                          </p:cBhvr>
                                        </p:animEffect>
                                      </p:childTnLst>
                                    </p:cTn>
                                  </p:par>
                                  <p:par>
                                    <p:cTn id="69" presetID="10" presetClass="exit" presetSubtype="0" fill="hold" grpId="2" nodeType="withEffect">
                                      <p:stCondLst>
                                        <p:cond delay="2000"/>
                                      </p:stCondLst>
                                      <p:childTnLst>
                                        <p:animEffect transition="out" filter="fade">
                                          <p:cBhvr>
                                            <p:cTn id="70" dur="250"/>
                                            <p:tgtEl>
                                              <p:spTgt spid="8"/>
                                            </p:tgtEl>
                                          </p:cBhvr>
                                        </p:animEffect>
                                        <p:set>
                                          <p:cBhvr>
                                            <p:cTn id="71" dur="1" fill="hold">
                                              <p:stCondLst>
                                                <p:cond delay="249"/>
                                              </p:stCondLst>
                                            </p:cTn>
                                            <p:tgtEl>
                                              <p:spTgt spid="8"/>
                                            </p:tgtEl>
                                            <p:attrNameLst>
                                              <p:attrName>style.visibility</p:attrName>
                                            </p:attrNameLst>
                                          </p:cBhvr>
                                          <p:to>
                                            <p:strVal val="hidden"/>
                                          </p:to>
                                        </p:set>
                                      </p:childTnLst>
                                    </p:cTn>
                                  </p:par>
                                  <p:par>
                                    <p:cTn id="72" presetID="10" presetClass="exit" presetSubtype="0" fill="hold" grpId="1" nodeType="withEffect">
                                      <p:stCondLst>
                                        <p:cond delay="2000"/>
                                      </p:stCondLst>
                                      <p:childTnLst>
                                        <p:animEffect transition="out" filter="fade">
                                          <p:cBhvr>
                                            <p:cTn id="73" dur="250"/>
                                            <p:tgtEl>
                                              <p:spTgt spid="9"/>
                                            </p:tgtEl>
                                          </p:cBhvr>
                                        </p:animEffect>
                                        <p:set>
                                          <p:cBhvr>
                                            <p:cTn id="74" dur="1" fill="hold">
                                              <p:stCondLst>
                                                <p:cond delay="249"/>
                                              </p:stCondLst>
                                            </p:cTn>
                                            <p:tgtEl>
                                              <p:spTgt spid="9"/>
                                            </p:tgtEl>
                                            <p:attrNameLst>
                                              <p:attrName>style.visibility</p:attrName>
                                            </p:attrNameLst>
                                          </p:cBhvr>
                                          <p:to>
                                            <p:strVal val="hidden"/>
                                          </p:to>
                                        </p:set>
                                      </p:childTnLst>
                                    </p:cTn>
                                  </p:par>
                                  <p:par>
                                    <p:cTn id="75" presetID="10" presetClass="entr" presetSubtype="0" fill="hold" nodeType="withEffect">
                                      <p:stCondLst>
                                        <p:cond delay="225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64" presetClass="path" presetSubtype="0" decel="100000" fill="hold" nodeType="withEffect">
                                      <p:stCondLst>
                                        <p:cond delay="2250"/>
                                      </p:stCondLst>
                                      <p:childTnLst>
                                        <p:animMotion origin="layout" path="M 0 0.04514 L 0 -1.48148E-6 " pathEditMode="relative" rAng="0" ptsTypes="AA">
                                          <p:cBhvr>
                                            <p:cTn id="79" dur="750" fill="hold"/>
                                            <p:tgtEl>
                                              <p:spTgt spid="11"/>
                                            </p:tgtEl>
                                            <p:attrNameLst>
                                              <p:attrName>ppt_x</p:attrName>
                                              <p:attrName>ppt_y</p:attrName>
                                            </p:attrNameLst>
                                          </p:cBhvr>
                                          <p:rCtr x="0" y="-2269"/>
                                        </p:animMotion>
                                      </p:childTnLst>
                                    </p:cTn>
                                  </p:par>
                                  <p:par>
                                    <p:cTn id="80" presetID="10" presetClass="entr" presetSubtype="0" fill="hold" nodeType="withEffect">
                                      <p:stCondLst>
                                        <p:cond delay="225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par>
                                    <p:cTn id="83" presetID="64" presetClass="path" presetSubtype="0" decel="100000" fill="hold" nodeType="withEffect">
                                      <p:stCondLst>
                                        <p:cond delay="2250"/>
                                      </p:stCondLst>
                                      <p:childTnLst>
                                        <p:animMotion origin="layout" path="M -2.29167E-6 -0.04977 L -2.29167E-6 4.81481E-6 " pathEditMode="relative" rAng="0" ptsTypes="AA">
                                          <p:cBhvr>
                                            <p:cTn id="84" dur="750" fill="hold"/>
                                            <p:tgtEl>
                                              <p:spTgt spid="10"/>
                                            </p:tgtEl>
                                            <p:attrNameLst>
                                              <p:attrName>ppt_x</p:attrName>
                                              <p:attrName>ppt_y</p:attrName>
                                            </p:attrNameLst>
                                          </p:cBhvr>
                                          <p:rCtr x="0" y="2477"/>
                                        </p:animMotion>
                                      </p:childTnLst>
                                    </p:cTn>
                                  </p:par>
                                  <p:par>
                                    <p:cTn id="85" presetID="10" presetClass="entr" presetSubtype="0" fill="hold" nodeType="withEffect">
                                      <p:stCondLst>
                                        <p:cond delay="20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23" presetClass="entr" presetSubtype="288" fill="hold" nodeType="withEffect">
                                      <p:stCondLst>
                                        <p:cond delay="200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strVal val="4/3*#ppt_w"/>
                                              </p:val>
                                            </p:tav>
                                            <p:tav tm="100000">
                                              <p:val>
                                                <p:strVal val="#ppt_w"/>
                                              </p:val>
                                            </p:tav>
                                          </p:tavLst>
                                        </p:anim>
                                        <p:anim calcmode="lin" valueType="num">
                                          <p:cBhvr>
                                            <p:cTn id="91" dur="500" fill="hold"/>
                                            <p:tgtEl>
                                              <p:spTgt spid="12"/>
                                            </p:tgtEl>
                                            <p:attrNameLst>
                                              <p:attrName>ppt_h</p:attrName>
                                            </p:attrNameLst>
                                          </p:cBhvr>
                                          <p:tavLst>
                                            <p:tav tm="0">
                                              <p:val>
                                                <p:strVal val="4/3*#ppt_h"/>
                                              </p:val>
                                            </p:tav>
                                            <p:tav tm="100000">
                                              <p:val>
                                                <p:strVal val="#ppt_h"/>
                                              </p:val>
                                            </p:tav>
                                          </p:tavLst>
                                        </p:anim>
                                      </p:childTnLst>
                                    </p:cTn>
                                  </p:par>
                                  <p:par>
                                    <p:cTn id="92" presetID="2" presetClass="entr" presetSubtype="4" fill="hold" nodeType="withEffect">
                                      <p:stCondLst>
                                        <p:cond delay="2250"/>
                                      </p:stCondLst>
                                      <p:childTnLst>
                                        <p:set>
                                          <p:cBhvr>
                                            <p:cTn id="93" dur="1" fill="hold">
                                              <p:stCondLst>
                                                <p:cond delay="0"/>
                                              </p:stCondLst>
                                            </p:cTn>
                                            <p:tgtEl>
                                              <p:spTgt spid="13"/>
                                            </p:tgtEl>
                                            <p:attrNameLst>
                                              <p:attrName>style.visibility</p:attrName>
                                            </p:attrNameLst>
                                          </p:cBhvr>
                                          <p:to>
                                            <p:strVal val="visible"/>
                                          </p:to>
                                        </p:set>
                                        <p:anim calcmode="lin" valueType="num">
                                          <p:cBhvr additive="base">
                                            <p:cTn id="94" dur="500" fill="hold"/>
                                            <p:tgtEl>
                                              <p:spTgt spid="13"/>
                                            </p:tgtEl>
                                            <p:attrNameLst>
                                              <p:attrName>ppt_x</p:attrName>
                                            </p:attrNameLst>
                                          </p:cBhvr>
                                          <p:tavLst>
                                            <p:tav tm="0">
                                              <p:val>
                                                <p:strVal val="#ppt_x"/>
                                              </p:val>
                                            </p:tav>
                                            <p:tav tm="100000">
                                              <p:val>
                                                <p:strVal val="#ppt_x"/>
                                              </p:val>
                                            </p:tav>
                                          </p:tavLst>
                                        </p:anim>
                                        <p:anim calcmode="lin" valueType="num">
                                          <p:cBhvr additive="base">
                                            <p:cTn id="95" dur="500" fill="hold"/>
                                            <p:tgtEl>
                                              <p:spTgt spid="13"/>
                                            </p:tgtEl>
                                            <p:attrNameLst>
                                              <p:attrName>ppt_y</p:attrName>
                                            </p:attrNameLst>
                                          </p:cBhvr>
                                          <p:tavLst>
                                            <p:tav tm="0">
                                              <p:val>
                                                <p:strVal val="1+#ppt_h/2"/>
                                              </p:val>
                                            </p:tav>
                                            <p:tav tm="100000">
                                              <p:val>
                                                <p:strVal val="#ppt_y"/>
                                              </p:val>
                                            </p:tav>
                                          </p:tavLst>
                                        </p:anim>
                                      </p:childTnLst>
                                    </p:cTn>
                                  </p:par>
                                  <p:par>
                                    <p:cTn id="96" presetID="10" presetClass="entr" presetSubtype="0" fill="hold" grpId="0" nodeType="withEffect">
                                      <p:stCondLst>
                                        <p:cond delay="2750"/>
                                      </p:stCondLst>
                                      <p:childTnLst>
                                        <p:set>
                                          <p:cBhvr>
                                            <p:cTn id="97" dur="1" fill="hold">
                                              <p:stCondLst>
                                                <p:cond delay="0"/>
                                              </p:stCondLst>
                                            </p:cTn>
                                            <p:tgtEl>
                                              <p:spTgt spid="15">
                                                <p:txEl>
                                                  <p:pRg st="0" end="0"/>
                                                </p:txEl>
                                              </p:spTgt>
                                            </p:tgtEl>
                                            <p:attrNameLst>
                                              <p:attrName>style.visibility</p:attrName>
                                            </p:attrNameLst>
                                          </p:cBhvr>
                                          <p:to>
                                            <p:strVal val="visible"/>
                                          </p:to>
                                        </p:set>
                                        <p:animEffect transition="in" filter="fade">
                                          <p:cBhvr>
                                            <p:cTn id="98" dur="500"/>
                                            <p:tgtEl>
                                              <p:spTgt spid="15">
                                                <p:txEl>
                                                  <p:pRg st="0" end="0"/>
                                                </p:txEl>
                                              </p:spTgt>
                                            </p:tgtEl>
                                          </p:cBhvr>
                                        </p:animEffect>
                                      </p:childTnLst>
                                    </p:cTn>
                                  </p:par>
                                  <p:par>
                                    <p:cTn id="99" presetID="64" presetClass="path" presetSubtype="0" decel="100000" fill="hold" grpId="1" nodeType="withEffect">
                                      <p:stCondLst>
                                        <p:cond delay="2750"/>
                                      </p:stCondLst>
                                      <p:childTnLst>
                                        <p:animMotion origin="layout" path="M 4.58333E-6 0.04514 L 4.58333E-6 1.85185E-6 " pathEditMode="relative" rAng="0" ptsTypes="AA">
                                          <p:cBhvr>
                                            <p:cTn id="100" dur="750" fill="hold"/>
                                            <p:tgtEl>
                                              <p:spTgt spid="15">
                                                <p:txEl>
                                                  <p:pRg st="0" end="0"/>
                                                </p:txEl>
                                              </p:spTgt>
                                            </p:tgtEl>
                                            <p:attrNameLst>
                                              <p:attrName>ppt_x</p:attrName>
                                              <p:attrName>ppt_y</p:attrName>
                                            </p:attrNameLst>
                                          </p:cBhvr>
                                          <p:rCtr x="0" y="-2269"/>
                                        </p:animMotion>
                                      </p:childTnLst>
                                    </p:cTn>
                                  </p:par>
                                  <p:par>
                                    <p:cTn id="101" presetID="10" presetClass="entr" presetSubtype="0" fill="hold" grpId="0" nodeType="withEffect">
                                      <p:stCondLst>
                                        <p:cond delay="3000"/>
                                      </p:stCondLst>
                                      <p:childTnLst>
                                        <p:set>
                                          <p:cBhvr>
                                            <p:cTn id="102" dur="1" fill="hold">
                                              <p:stCondLst>
                                                <p:cond delay="0"/>
                                              </p:stCondLst>
                                            </p:cTn>
                                            <p:tgtEl>
                                              <p:spTgt spid="16">
                                                <p:txEl>
                                                  <p:pRg st="0" end="0"/>
                                                </p:txEl>
                                              </p:spTgt>
                                            </p:tgtEl>
                                            <p:attrNameLst>
                                              <p:attrName>style.visibility</p:attrName>
                                            </p:attrNameLst>
                                          </p:cBhvr>
                                          <p:to>
                                            <p:strVal val="visible"/>
                                          </p:to>
                                        </p:set>
                                        <p:animEffect transition="in" filter="fade">
                                          <p:cBhvr>
                                            <p:cTn id="103" dur="500"/>
                                            <p:tgtEl>
                                              <p:spTgt spid="16">
                                                <p:txEl>
                                                  <p:pRg st="0" end="0"/>
                                                </p:txEl>
                                              </p:spTgt>
                                            </p:tgtEl>
                                          </p:cBhvr>
                                        </p:animEffect>
                                      </p:childTnLst>
                                    </p:cTn>
                                  </p:par>
                                  <p:par>
                                    <p:cTn id="104" presetID="64" presetClass="path" presetSubtype="0" decel="100000" fill="hold" grpId="1" nodeType="withEffect">
                                      <p:stCondLst>
                                        <p:cond delay="3000"/>
                                      </p:stCondLst>
                                      <p:childTnLst>
                                        <p:animMotion origin="layout" path="M 4.58333E-6 -0.04004 L 4.58333E-6 -1.48148E-6 " pathEditMode="relative" rAng="0" ptsTypes="AA">
                                          <p:cBhvr>
                                            <p:cTn id="105" dur="750" fill="hold"/>
                                            <p:tgtEl>
                                              <p:spTgt spid="16">
                                                <p:txEl>
                                                  <p:pRg st="0" end="0"/>
                                                </p:txEl>
                                              </p:spTgt>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5" grpId="3" animBg="1"/>
          <p:bldP spid="5" grpId="4" animBg="1"/>
          <p:bldP spid="6" grpId="0" animBg="1"/>
          <p:bldP spid="6" grpId="1" animBg="1"/>
          <p:bldP spid="6" grpId="2" animBg="1"/>
          <p:bldP spid="6" grpId="3" animBg="1"/>
          <p:bldP spid="8" grpId="0" animBg="1"/>
          <p:bldP spid="8" grpId="1" animBg="1"/>
          <p:bldP spid="8" grpId="2" animBg="1"/>
          <p:bldP spid="9" grpId="0" animBg="1"/>
          <p:bldP spid="9" grpId="1" animBg="1"/>
          <p:bldP spid="15" grpId="0" build="p">
            <p:tmplLst>
              <p:tmpl lvl="1">
                <p:tnLst>
                  <p:par>
                    <p:cTn presetID="10" presetClass="entr" presetSubtype="0" fill="hold" nodeType="withEffect">
                      <p:stCondLst>
                        <p:cond delay="27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build="p">
            <p:tmplLst>
              <p:tmpl lvl="1">
                <p:tnLst>
                  <p:par>
                    <p:cTn presetID="64" presetClass="path" presetSubtype="0" decel="100000" fill="hold" nodeType="withEffect">
                      <p:stCondLst>
                        <p:cond delay="2750"/>
                      </p:stCondLst>
                      <p:childTnLst>
                        <p:animMotion origin="layout" path="M 4.58333E-6 0.04514 L 4.58333E-6 1.85185E-6 " pathEditMode="relative" rAng="0" ptsTypes="AA">
                          <p:cBhvr>
                            <p:cTn dur="750" fill="hold"/>
                            <p:tgtEl>
                              <p:spTgt spid="15"/>
                            </p:tgtEl>
                            <p:attrNameLst>
                              <p:attrName>ppt_x</p:attrName>
                              <p:attrName>ppt_y</p:attrName>
                            </p:attrNameLst>
                          </p:cBhvr>
                          <p:rCtr x="0" y="-2269"/>
                        </p:animMotion>
                      </p:childTnLst>
                    </p:cTn>
                  </p:par>
                </p:tnLst>
              </p:tmpl>
            </p:tmplLst>
          </p:bldP>
          <p:bldP spid="16" grpId="0" build="p">
            <p:tmplLst>
              <p:tmpl lvl="1">
                <p:tnLst>
                  <p:par>
                    <p:cTn presetID="10" presetClass="entr" presetSubtype="0" fill="hold" nodeType="withEffect">
                      <p:stCondLst>
                        <p:cond delay="30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build="p">
            <p:tmplLst>
              <p:tmpl lvl="1">
                <p:tnLst>
                  <p:par>
                    <p:cTn presetID="64" presetClass="path" presetSubtype="0" decel="100000" fill="hold" nodeType="withEffect">
                      <p:stCondLst>
                        <p:cond delay="3000"/>
                      </p:stCondLst>
                      <p:childTnLst>
                        <p:animMotion origin="layout" path="M 4.58333E-6 -0.04004 L 4.58333E-6 -1.48148E-6 " pathEditMode="relative" rAng="0" ptsTypes="AA">
                          <p:cBhvr>
                            <p:cTn dur="750" fill="hold"/>
                            <p:tgtEl>
                              <p:spTgt spid="16"/>
                            </p:tgtEl>
                            <p:attrNameLst>
                              <p:attrName>ppt_x</p:attrName>
                              <p:attrName>ppt_y</p:attrName>
                            </p:attrNameLst>
                          </p:cBhvr>
                          <p:rCtr x="0" y="1991"/>
                        </p:animMotion>
                      </p:childTnLst>
                    </p:cTn>
                  </p:par>
                </p:tnLst>
              </p:tmpl>
            </p:tmplLst>
          </p:bldP>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dirty="0"/>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162107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48499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Tree>
    <p:extLst>
      <p:ext uri="{BB962C8B-B14F-4D97-AF65-F5344CB8AC3E}">
        <p14:creationId xmlns:p14="http://schemas.microsoft.com/office/powerpoint/2010/main" val="752439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8414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91372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3972281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391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1224708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363553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5104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capa">
    <p:spTree>
      <p:nvGrpSpPr>
        <p:cNvPr id="1" name=""/>
        <p:cNvGrpSpPr/>
        <p:nvPr/>
      </p:nvGrpSpPr>
      <p:grpSpPr>
        <a:xfrm>
          <a:off x="0" y="0"/>
          <a:ext cx="0" cy="0"/>
          <a:chOff x="0" y="0"/>
          <a:chExt cx="0" cy="0"/>
        </a:xfrm>
      </p:grpSpPr>
      <p:sp>
        <p:nvSpPr>
          <p:cNvPr id="37" name="Retângulo 36">
            <a:extLst>
              <a:ext uri="{FF2B5EF4-FFF2-40B4-BE49-F238E27FC236}">
                <a16:creationId xmlns:a16="http://schemas.microsoft.com/office/drawing/2014/main" id="{DFE916FA-9CAD-4D54-B712-9A55F2F87B45}"/>
              </a:ext>
            </a:extLst>
          </p:cNvPr>
          <p:cNvSpPr/>
          <p:nvPr userDrawn="1"/>
        </p:nvSpPr>
        <p:spPr>
          <a:xfrm>
            <a:off x="0" y="0"/>
            <a:ext cx="12192000" cy="6858000"/>
          </a:xfrm>
          <a:prstGeom prst="rect">
            <a:avLst/>
          </a:prstGeom>
          <a:solidFill>
            <a:srgbClr val="025F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Imagem 6" descr="Uma imagem contendo comida&#10;&#10;Descrição gerada automaticamente">
            <a:extLst>
              <a:ext uri="{FF2B5EF4-FFF2-40B4-BE49-F238E27FC236}">
                <a16:creationId xmlns:a16="http://schemas.microsoft.com/office/drawing/2014/main" id="{D11DBB62-F1E1-4DC1-BA7A-7A6F42E716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35" name="Retângulo 34">
            <a:extLst>
              <a:ext uri="{FF2B5EF4-FFF2-40B4-BE49-F238E27FC236}">
                <a16:creationId xmlns:a16="http://schemas.microsoft.com/office/drawing/2014/main" id="{8A72C9C6-60AB-4932-A86C-FFFDE79017AF}"/>
              </a:ext>
            </a:extLst>
          </p:cNvPr>
          <p:cNvSpPr/>
          <p:nvPr userDrawn="1"/>
        </p:nvSpPr>
        <p:spPr>
          <a:xfrm>
            <a:off x="3011142" y="2152778"/>
            <a:ext cx="6169716" cy="615553"/>
          </a:xfrm>
          <a:prstGeom prst="rect">
            <a:avLst/>
          </a:prstGeom>
          <a:noFill/>
          <a:ln w="12700">
            <a:solidFill>
              <a:srgbClr val="CC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pt-BR" dirty="0"/>
          </a:p>
        </p:txBody>
      </p:sp>
      <p:cxnSp>
        <p:nvCxnSpPr>
          <p:cNvPr id="36" name="Conector reto 35">
            <a:extLst>
              <a:ext uri="{FF2B5EF4-FFF2-40B4-BE49-F238E27FC236}">
                <a16:creationId xmlns:a16="http://schemas.microsoft.com/office/drawing/2014/main" id="{EC912C3E-CEBC-4E4C-A402-D9D5C853AD6C}"/>
              </a:ext>
            </a:extLst>
          </p:cNvPr>
          <p:cNvCxnSpPr>
            <a:cxnSpLocks/>
          </p:cNvCxnSpPr>
          <p:nvPr userDrawn="1"/>
        </p:nvCxnSpPr>
        <p:spPr>
          <a:xfrm>
            <a:off x="5609298" y="2766046"/>
            <a:ext cx="973404" cy="0"/>
          </a:xfrm>
          <a:prstGeom prst="line">
            <a:avLst/>
          </a:prstGeom>
          <a:ln w="76200">
            <a:solidFill>
              <a:srgbClr val="CDD500"/>
            </a:solidFill>
          </a:ln>
        </p:spPr>
        <p:style>
          <a:lnRef idx="1">
            <a:schemeClr val="accent1"/>
          </a:lnRef>
          <a:fillRef idx="0">
            <a:schemeClr val="accent1"/>
          </a:fillRef>
          <a:effectRef idx="0">
            <a:schemeClr val="accent1"/>
          </a:effectRef>
          <a:fontRef idx="minor">
            <a:schemeClr val="tx1"/>
          </a:fontRef>
        </p:style>
      </p:cxnSp>
      <p:sp>
        <p:nvSpPr>
          <p:cNvPr id="41" name="Retângulo 40">
            <a:extLst>
              <a:ext uri="{FF2B5EF4-FFF2-40B4-BE49-F238E27FC236}">
                <a16:creationId xmlns:a16="http://schemas.microsoft.com/office/drawing/2014/main" id="{D62C13A4-DD1D-4C44-B43B-1893769FEB70}"/>
              </a:ext>
            </a:extLst>
          </p:cNvPr>
          <p:cNvSpPr/>
          <p:nvPr userDrawn="1"/>
        </p:nvSpPr>
        <p:spPr>
          <a:xfrm>
            <a:off x="3011142" y="3356941"/>
            <a:ext cx="6169716" cy="615553"/>
          </a:xfrm>
          <a:prstGeom prst="rect">
            <a:avLst/>
          </a:prstGeom>
          <a:noFill/>
          <a:ln w="12700">
            <a:solidFill>
              <a:srgbClr val="CC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pt-BR" dirty="0"/>
          </a:p>
        </p:txBody>
      </p:sp>
      <p:cxnSp>
        <p:nvCxnSpPr>
          <p:cNvPr id="42" name="Conector reto 41">
            <a:extLst>
              <a:ext uri="{FF2B5EF4-FFF2-40B4-BE49-F238E27FC236}">
                <a16:creationId xmlns:a16="http://schemas.microsoft.com/office/drawing/2014/main" id="{1CD4A987-7B29-4B12-8A6C-F2C4538E6579}"/>
              </a:ext>
            </a:extLst>
          </p:cNvPr>
          <p:cNvCxnSpPr>
            <a:cxnSpLocks/>
          </p:cNvCxnSpPr>
          <p:nvPr userDrawn="1"/>
        </p:nvCxnSpPr>
        <p:spPr>
          <a:xfrm>
            <a:off x="5609298" y="3970209"/>
            <a:ext cx="973404" cy="0"/>
          </a:xfrm>
          <a:prstGeom prst="line">
            <a:avLst/>
          </a:prstGeom>
          <a:ln w="76200">
            <a:solidFill>
              <a:srgbClr val="CDD500"/>
            </a:solidFill>
          </a:ln>
        </p:spPr>
        <p:style>
          <a:lnRef idx="1">
            <a:schemeClr val="accent1"/>
          </a:lnRef>
          <a:fillRef idx="0">
            <a:schemeClr val="accent1"/>
          </a:fillRef>
          <a:effectRef idx="0">
            <a:schemeClr val="accent1"/>
          </a:effectRef>
          <a:fontRef idx="minor">
            <a:schemeClr val="tx1"/>
          </a:fontRef>
        </p:style>
      </p:cxnSp>
      <p:sp>
        <p:nvSpPr>
          <p:cNvPr id="43" name="Retângulo 42">
            <a:extLst>
              <a:ext uri="{FF2B5EF4-FFF2-40B4-BE49-F238E27FC236}">
                <a16:creationId xmlns:a16="http://schemas.microsoft.com/office/drawing/2014/main" id="{246AE75E-07DC-4E12-82A7-B4B8BC9C941C}"/>
              </a:ext>
            </a:extLst>
          </p:cNvPr>
          <p:cNvSpPr/>
          <p:nvPr userDrawn="1"/>
        </p:nvSpPr>
        <p:spPr>
          <a:xfrm>
            <a:off x="3011142" y="4534305"/>
            <a:ext cx="6169716" cy="615553"/>
          </a:xfrm>
          <a:prstGeom prst="rect">
            <a:avLst/>
          </a:prstGeom>
          <a:noFill/>
          <a:ln w="12700">
            <a:solidFill>
              <a:srgbClr val="CC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pt-BR" dirty="0"/>
          </a:p>
        </p:txBody>
      </p:sp>
      <p:cxnSp>
        <p:nvCxnSpPr>
          <p:cNvPr id="44" name="Conector reto 43">
            <a:extLst>
              <a:ext uri="{FF2B5EF4-FFF2-40B4-BE49-F238E27FC236}">
                <a16:creationId xmlns:a16="http://schemas.microsoft.com/office/drawing/2014/main" id="{FAEB9F7C-A2D9-4EA1-9048-F5EC3334B5DB}"/>
              </a:ext>
            </a:extLst>
          </p:cNvPr>
          <p:cNvCxnSpPr>
            <a:cxnSpLocks/>
          </p:cNvCxnSpPr>
          <p:nvPr userDrawn="1"/>
        </p:nvCxnSpPr>
        <p:spPr>
          <a:xfrm>
            <a:off x="5609298" y="5147573"/>
            <a:ext cx="973404" cy="0"/>
          </a:xfrm>
          <a:prstGeom prst="line">
            <a:avLst/>
          </a:prstGeom>
          <a:ln w="76200">
            <a:solidFill>
              <a:srgbClr val="CDD500"/>
            </a:solidFill>
          </a:ln>
        </p:spPr>
        <p:style>
          <a:lnRef idx="1">
            <a:schemeClr val="accent1"/>
          </a:lnRef>
          <a:fillRef idx="0">
            <a:schemeClr val="accent1"/>
          </a:fillRef>
          <a:effectRef idx="0">
            <a:schemeClr val="accent1"/>
          </a:effectRef>
          <a:fontRef idx="minor">
            <a:schemeClr val="tx1"/>
          </a:fontRef>
        </p:style>
      </p:cxnSp>
      <p:sp>
        <p:nvSpPr>
          <p:cNvPr id="38" name="Espaço Reservado para Título 1">
            <a:extLst>
              <a:ext uri="{FF2B5EF4-FFF2-40B4-BE49-F238E27FC236}">
                <a16:creationId xmlns:a16="http://schemas.microsoft.com/office/drawing/2014/main" id="{44162B44-95A9-45EB-8BD5-BDBC239D5DBC}"/>
              </a:ext>
            </a:extLst>
          </p:cNvPr>
          <p:cNvSpPr>
            <a:spLocks noGrp="1"/>
          </p:cNvSpPr>
          <p:nvPr>
            <p:ph type="title" hasCustomPrompt="1"/>
          </p:nvPr>
        </p:nvSpPr>
        <p:spPr>
          <a:xfrm>
            <a:off x="312949" y="267298"/>
            <a:ext cx="7211572" cy="535531"/>
          </a:xfrm>
          <a:prstGeom prst="rect">
            <a:avLst/>
          </a:prstGeom>
        </p:spPr>
        <p:txBody>
          <a:bodyPr vert="horz" wrap="square" lIns="91440" tIns="45720" rIns="91440" bIns="45720" rtlCol="0" anchor="ctr">
            <a:spAutoFit/>
          </a:bodyPr>
          <a:lstStyle>
            <a:lvl1pPr>
              <a:lnSpc>
                <a:spcPct val="80000"/>
              </a:lnSpc>
              <a:spcBef>
                <a:spcPct val="0"/>
              </a:spcBef>
              <a:buNone/>
              <a:defRPr sz="3600" b="1">
                <a:solidFill>
                  <a:srgbClr val="CCD400"/>
                </a:solidFill>
                <a:latin typeface="Segoe UI" panose="020B0502040204020203" pitchFamily="34" charset="0"/>
                <a:cs typeface="Segoe UI" panose="020B0502040204020203" pitchFamily="34" charset="0"/>
              </a:defRPr>
            </a:lvl1pPr>
          </a:lstStyle>
          <a:p>
            <a:pPr lvl="0">
              <a:lnSpc>
                <a:spcPct val="80000"/>
              </a:lnSpc>
              <a:spcBef>
                <a:spcPct val="0"/>
              </a:spcBef>
              <a:buNone/>
            </a:pPr>
            <a:r>
              <a:rPr lang="pt-BR" dirty="0"/>
              <a:t>Clique aqui para adicionar título</a:t>
            </a:r>
          </a:p>
        </p:txBody>
      </p:sp>
      <p:sp>
        <p:nvSpPr>
          <p:cNvPr id="40" name="Espaço Reservado para Texto 3">
            <a:extLst>
              <a:ext uri="{FF2B5EF4-FFF2-40B4-BE49-F238E27FC236}">
                <a16:creationId xmlns:a16="http://schemas.microsoft.com/office/drawing/2014/main" id="{464ABA21-5993-45C1-90B9-0D2EE9B9134A}"/>
              </a:ext>
            </a:extLst>
          </p:cNvPr>
          <p:cNvSpPr>
            <a:spLocks noGrp="1"/>
          </p:cNvSpPr>
          <p:nvPr>
            <p:ph type="body" sz="quarter" idx="16" hasCustomPrompt="1"/>
          </p:nvPr>
        </p:nvSpPr>
        <p:spPr>
          <a:xfrm>
            <a:off x="2989326" y="2172582"/>
            <a:ext cx="6213348" cy="602198"/>
          </a:xfrm>
          <a:prstGeom prst="rect">
            <a:avLst/>
          </a:prstGeom>
        </p:spPr>
        <p:txBody>
          <a:bodyPr/>
          <a:lstStyle>
            <a:lvl1pPr marL="0" indent="0" algn="ctr">
              <a:buNone/>
              <a:defRPr sz="3200">
                <a:solidFill>
                  <a:schemeClr val="bg1"/>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45" name="Espaço Reservado para Texto 3">
            <a:extLst>
              <a:ext uri="{FF2B5EF4-FFF2-40B4-BE49-F238E27FC236}">
                <a16:creationId xmlns:a16="http://schemas.microsoft.com/office/drawing/2014/main" id="{3BF150EA-6916-479B-A2CF-69221AAEBA38}"/>
              </a:ext>
            </a:extLst>
          </p:cNvPr>
          <p:cNvSpPr>
            <a:spLocks noGrp="1"/>
          </p:cNvSpPr>
          <p:nvPr>
            <p:ph type="body" sz="quarter" idx="17" hasCustomPrompt="1"/>
          </p:nvPr>
        </p:nvSpPr>
        <p:spPr>
          <a:xfrm>
            <a:off x="2989326" y="3385652"/>
            <a:ext cx="6213348" cy="602198"/>
          </a:xfrm>
          <a:prstGeom prst="rect">
            <a:avLst/>
          </a:prstGeom>
        </p:spPr>
        <p:txBody>
          <a:bodyPr/>
          <a:lstStyle>
            <a:lvl1pPr marL="0" indent="0" algn="ctr">
              <a:buNone/>
              <a:defRPr sz="3200">
                <a:solidFill>
                  <a:schemeClr val="bg1"/>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46" name="Espaço Reservado para Texto 3">
            <a:extLst>
              <a:ext uri="{FF2B5EF4-FFF2-40B4-BE49-F238E27FC236}">
                <a16:creationId xmlns:a16="http://schemas.microsoft.com/office/drawing/2014/main" id="{24510535-D4E0-47D4-AF85-27B250A35618}"/>
              </a:ext>
            </a:extLst>
          </p:cNvPr>
          <p:cNvSpPr>
            <a:spLocks noGrp="1"/>
          </p:cNvSpPr>
          <p:nvPr>
            <p:ph type="body" sz="quarter" idx="18" hasCustomPrompt="1"/>
          </p:nvPr>
        </p:nvSpPr>
        <p:spPr>
          <a:xfrm>
            <a:off x="2989326" y="4575320"/>
            <a:ext cx="6213348" cy="602198"/>
          </a:xfrm>
          <a:prstGeom prst="rect">
            <a:avLst/>
          </a:prstGeom>
        </p:spPr>
        <p:txBody>
          <a:bodyPr/>
          <a:lstStyle>
            <a:lvl1pPr marL="0" indent="0" algn="ctr">
              <a:buNone/>
              <a:defRPr sz="3200">
                <a:solidFill>
                  <a:schemeClr val="bg1"/>
                </a:solidFill>
                <a:latin typeface="Segoe UI" panose="020B0502040204020203" pitchFamily="34" charset="0"/>
                <a:cs typeface="Segoe UI" panose="020B0502040204020203" pitchFamily="34" charset="0"/>
              </a:defRPr>
            </a:lvl1pPr>
          </a:lstStyle>
          <a:p>
            <a:pPr lvl="0"/>
            <a:r>
              <a:rPr lang="pt-BR" dirty="0"/>
              <a:t>Clique aqui para adicionar texto</a:t>
            </a:r>
          </a:p>
        </p:txBody>
      </p:sp>
    </p:spTree>
    <p:extLst>
      <p:ext uri="{BB962C8B-B14F-4D97-AF65-F5344CB8AC3E}">
        <p14:creationId xmlns:p14="http://schemas.microsoft.com/office/powerpoint/2010/main" val="106045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par>
                                <p:cTn id="8" presetID="22" presetClass="entr" presetSubtype="8" fill="hold" nodeType="withEffect">
                                  <p:stCondLst>
                                    <p:cond delay="100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1" presetClass="entr" presetSubtype="1" fill="hold" grpId="0" nodeType="withEffect">
                                  <p:stCondLst>
                                    <p:cond delay="1250"/>
                                  </p:stCondLst>
                                  <p:childTnLst>
                                    <p:set>
                                      <p:cBhvr>
                                        <p:cTn id="12" dur="1" fill="hold">
                                          <p:stCondLst>
                                            <p:cond delay="0"/>
                                          </p:stCondLst>
                                        </p:cTn>
                                        <p:tgtEl>
                                          <p:spTgt spid="41"/>
                                        </p:tgtEl>
                                        <p:attrNameLst>
                                          <p:attrName>style.visibility</p:attrName>
                                        </p:attrNameLst>
                                      </p:cBhvr>
                                      <p:to>
                                        <p:strVal val="visible"/>
                                      </p:to>
                                    </p:set>
                                    <p:animEffect transition="in" filter="wheel(1)">
                                      <p:cBhvr>
                                        <p:cTn id="13" dur="1000"/>
                                        <p:tgtEl>
                                          <p:spTgt spid="41"/>
                                        </p:tgtEl>
                                      </p:cBhvr>
                                    </p:animEffect>
                                  </p:childTnLst>
                                </p:cTn>
                              </p:par>
                              <p:par>
                                <p:cTn id="14" presetID="22" presetClass="entr" presetSubtype="8" fill="hold" nodeType="withEffect">
                                  <p:stCondLst>
                                    <p:cond delay="175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par>
                                <p:cTn id="17" presetID="21" presetClass="entr" presetSubtype="1" fill="hold" grpId="0" nodeType="withEffect">
                                  <p:stCondLst>
                                    <p:cond delay="200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1000"/>
                                        <p:tgtEl>
                                          <p:spTgt spid="43"/>
                                        </p:tgtEl>
                                      </p:cBhvr>
                                    </p:animEffect>
                                  </p:childTnLst>
                                </p:cTn>
                              </p:par>
                              <p:par>
                                <p:cTn id="20" presetID="22" presetClass="entr" presetSubtype="8" fill="hold" nodeType="withEffect">
                                  <p:stCondLst>
                                    <p:cond delay="250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64" presetClass="path" presetSubtype="0" decel="100000" fill="hold" grpId="1" nodeType="withEffect">
                                  <p:stCondLst>
                                    <p:cond delay="0"/>
                                  </p:stCondLst>
                                  <p:childTnLst>
                                    <p:animMotion origin="layout" path="M -4.16667E-6 0.04514 L -4.16667E-6 7.40741E-7 " pathEditMode="relative" rAng="0" ptsTypes="AA">
                                      <p:cBhvr>
                                        <p:cTn id="27" dur="750" fill="hold"/>
                                        <p:tgtEl>
                                          <p:spTgt spid="38"/>
                                        </p:tgtEl>
                                        <p:attrNameLst>
                                          <p:attrName>ppt_x</p:attrName>
                                          <p:attrName>ppt_y</p:attrName>
                                        </p:attrNameLst>
                                      </p:cBhvr>
                                      <p:rCtr x="0" y="-2269"/>
                                    </p:animMotion>
                                  </p:childTnLst>
                                </p:cTn>
                              </p:par>
                              <p:par>
                                <p:cTn id="28" presetID="10" presetClass="entr" presetSubtype="0" fill="hold" grpId="0" nodeType="withEffect">
                                  <p:stCondLst>
                                    <p:cond delay="50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fade">
                                      <p:cBhvr>
                                        <p:cTn id="30" dur="500"/>
                                        <p:tgtEl>
                                          <p:spTgt spid="40">
                                            <p:txEl>
                                              <p:pRg st="0" end="0"/>
                                            </p:txEl>
                                          </p:spTgt>
                                        </p:tgtEl>
                                      </p:cBhvr>
                                    </p:animEffect>
                                  </p:childTnLst>
                                </p:cTn>
                              </p:par>
                              <p:par>
                                <p:cTn id="31" presetID="64" presetClass="path" presetSubtype="0" decel="100000" fill="hold" grpId="1" nodeType="withEffect">
                                  <p:stCondLst>
                                    <p:cond delay="500"/>
                                  </p:stCondLst>
                                  <p:childTnLst>
                                    <p:animMotion origin="layout" path="M 2.70833E-6 0.04513 L 2.70833E-6 4.44444E-6 " pathEditMode="relative" rAng="0" ptsTypes="AA">
                                      <p:cBhvr>
                                        <p:cTn id="32" dur="750" fill="hold"/>
                                        <p:tgtEl>
                                          <p:spTgt spid="40">
                                            <p:txEl>
                                              <p:pRg st="0" end="0"/>
                                            </p:txEl>
                                          </p:spTgt>
                                        </p:tgtEl>
                                        <p:attrNameLst>
                                          <p:attrName>ppt_x</p:attrName>
                                          <p:attrName>ppt_y</p:attrName>
                                        </p:attrNameLst>
                                      </p:cBhvr>
                                      <p:rCtr x="0" y="-2269"/>
                                    </p:animMotion>
                                  </p:childTnLst>
                                </p:cTn>
                              </p:par>
                              <p:par>
                                <p:cTn id="33" presetID="10" presetClass="entr" presetSubtype="0" fill="hold" grpId="0" nodeType="withEffect">
                                  <p:stCondLst>
                                    <p:cond delay="1250"/>
                                  </p:stCondLst>
                                  <p:childTnLst>
                                    <p:set>
                                      <p:cBhvr>
                                        <p:cTn id="34" dur="1" fill="hold">
                                          <p:stCondLst>
                                            <p:cond delay="0"/>
                                          </p:stCondLst>
                                        </p:cTn>
                                        <p:tgtEl>
                                          <p:spTgt spid="45">
                                            <p:txEl>
                                              <p:pRg st="0" end="0"/>
                                            </p:txEl>
                                          </p:spTgt>
                                        </p:tgtEl>
                                        <p:attrNameLst>
                                          <p:attrName>style.visibility</p:attrName>
                                        </p:attrNameLst>
                                      </p:cBhvr>
                                      <p:to>
                                        <p:strVal val="visible"/>
                                      </p:to>
                                    </p:set>
                                    <p:animEffect transition="in" filter="fade">
                                      <p:cBhvr>
                                        <p:cTn id="35" dur="500"/>
                                        <p:tgtEl>
                                          <p:spTgt spid="45">
                                            <p:txEl>
                                              <p:pRg st="0" end="0"/>
                                            </p:txEl>
                                          </p:spTgt>
                                        </p:tgtEl>
                                      </p:cBhvr>
                                    </p:animEffect>
                                  </p:childTnLst>
                                </p:cTn>
                              </p:par>
                              <p:par>
                                <p:cTn id="36" presetID="64" presetClass="path" presetSubtype="0" decel="100000" fill="hold" grpId="1" nodeType="withEffect">
                                  <p:stCondLst>
                                    <p:cond delay="1250"/>
                                  </p:stCondLst>
                                  <p:childTnLst>
                                    <p:animMotion origin="layout" path="M 2.70833E-6 0.04514 L 2.70833E-6 2.59259E-6 " pathEditMode="relative" rAng="0" ptsTypes="AA">
                                      <p:cBhvr>
                                        <p:cTn id="37" dur="750" fill="hold"/>
                                        <p:tgtEl>
                                          <p:spTgt spid="45">
                                            <p:txEl>
                                              <p:pRg st="0" end="0"/>
                                            </p:txEl>
                                          </p:spTgt>
                                        </p:tgtEl>
                                        <p:attrNameLst>
                                          <p:attrName>ppt_x</p:attrName>
                                          <p:attrName>ppt_y</p:attrName>
                                        </p:attrNameLst>
                                      </p:cBhvr>
                                      <p:rCtr x="0" y="-2269"/>
                                    </p:animMotion>
                                  </p:childTnLst>
                                </p:cTn>
                              </p:par>
                              <p:par>
                                <p:cTn id="38" presetID="10" presetClass="entr" presetSubtype="0" fill="hold" grpId="0" nodeType="withEffect">
                                  <p:stCondLst>
                                    <p:cond delay="2000"/>
                                  </p:stCondLst>
                                  <p:childTnLst>
                                    <p:set>
                                      <p:cBhvr>
                                        <p:cTn id="39" dur="1" fill="hold">
                                          <p:stCondLst>
                                            <p:cond delay="0"/>
                                          </p:stCondLst>
                                        </p:cTn>
                                        <p:tgtEl>
                                          <p:spTgt spid="46">
                                            <p:txEl>
                                              <p:pRg st="0" end="0"/>
                                            </p:txEl>
                                          </p:spTgt>
                                        </p:tgtEl>
                                        <p:attrNameLst>
                                          <p:attrName>style.visibility</p:attrName>
                                        </p:attrNameLst>
                                      </p:cBhvr>
                                      <p:to>
                                        <p:strVal val="visible"/>
                                      </p:to>
                                    </p:set>
                                    <p:animEffect transition="in" filter="fade">
                                      <p:cBhvr>
                                        <p:cTn id="40" dur="500"/>
                                        <p:tgtEl>
                                          <p:spTgt spid="46">
                                            <p:txEl>
                                              <p:pRg st="0" end="0"/>
                                            </p:txEl>
                                          </p:spTgt>
                                        </p:tgtEl>
                                      </p:cBhvr>
                                    </p:animEffect>
                                  </p:childTnLst>
                                </p:cTn>
                              </p:par>
                              <p:par>
                                <p:cTn id="41" presetID="64" presetClass="path" presetSubtype="0" decel="100000" fill="hold" grpId="1" nodeType="withEffect">
                                  <p:stCondLst>
                                    <p:cond delay="2000"/>
                                  </p:stCondLst>
                                  <p:childTnLst>
                                    <p:animMotion origin="layout" path="M 2.70833E-6 0.04514 L 2.70833E-6 2.96296E-6 " pathEditMode="relative" rAng="0" ptsTypes="AA">
                                      <p:cBhvr>
                                        <p:cTn id="42" dur="750" fill="hold"/>
                                        <p:tgtEl>
                                          <p:spTgt spid="46">
                                            <p:txEl>
                                              <p:pRg st="0" end="0"/>
                                            </p:txEl>
                                          </p:spTgt>
                                        </p:tgtEl>
                                        <p:attrNameLst>
                                          <p:attrName>ppt_x</p:attrName>
                                          <p:attrName>ppt_y</p:attrName>
                                        </p:attrNameLst>
                                      </p:cBhvr>
                                      <p:rCtr x="0"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3" grpId="0" animBg="1"/>
      <p:bldP spid="38" grpId="0"/>
      <p:bldP spid="38" grpId="1"/>
      <p:bldP spid="40" grpId="0" build="p"/>
      <p:bldP spid="40" grpId="1" build="p">
        <p:tmplLst>
          <p:tmpl lvl="1">
            <p:tnLst>
              <p:par>
                <p:cTn presetID="64" presetClass="path" presetSubtype="0" decel="100000" fill="hold" nodeType="withEffect">
                  <p:stCondLst>
                    <p:cond delay="500"/>
                  </p:stCondLst>
                  <p:childTnLst>
                    <p:animMotion origin="layout" path="M 2.70833E-6 0.04513 L 2.70833E-6 4.44444E-6 " pathEditMode="relative" rAng="0" ptsTypes="AA">
                      <p:cBhvr>
                        <p:cTn dur="750" fill="hold"/>
                        <p:tgtEl>
                          <p:spTgt spid="40"/>
                        </p:tgtEl>
                        <p:attrNameLst>
                          <p:attrName>ppt_x</p:attrName>
                          <p:attrName>ppt_y</p:attrName>
                        </p:attrNameLst>
                      </p:cBhvr>
                      <p:rCtr x="0" y="-2269"/>
                    </p:animMotion>
                  </p:childTnLst>
                </p:cTn>
              </p:par>
            </p:tnLst>
          </p:tmpl>
        </p:tmplLst>
      </p:bldP>
      <p:bldP spid="45" grpId="0" build="p"/>
      <p:bldP spid="45" grpId="1" build="p">
        <p:tmplLst>
          <p:tmpl lvl="1">
            <p:tnLst>
              <p:par>
                <p:cTn presetID="64" presetClass="path" presetSubtype="0" decel="100000" fill="hold" nodeType="withEffect">
                  <p:stCondLst>
                    <p:cond delay="1250"/>
                  </p:stCondLst>
                  <p:childTnLst>
                    <p:animMotion origin="layout" path="M 2.70833E-6 0.04514 L 2.70833E-6 2.59259E-6 " pathEditMode="relative" rAng="0" ptsTypes="AA">
                      <p:cBhvr>
                        <p:cTn dur="750" fill="hold"/>
                        <p:tgtEl>
                          <p:spTgt spid="45"/>
                        </p:tgtEl>
                        <p:attrNameLst>
                          <p:attrName>ppt_x</p:attrName>
                          <p:attrName>ppt_y</p:attrName>
                        </p:attrNameLst>
                      </p:cBhvr>
                      <p:rCtr x="0" y="-2269"/>
                    </p:animMotion>
                  </p:childTnLst>
                </p:cTn>
              </p:par>
            </p:tnLst>
          </p:tmpl>
        </p:tmplLst>
      </p:bldP>
      <p:bldP spid="46" grpId="0" build="p"/>
      <p:bldP spid="46" grpId="1" build="p">
        <p:tmplLst>
          <p:tmpl lvl="1">
            <p:tnLst>
              <p:par>
                <p:cTn presetID="64" presetClass="path" presetSubtype="0" decel="100000" fill="hold" nodeType="withEffect">
                  <p:stCondLst>
                    <p:cond delay="2000"/>
                  </p:stCondLst>
                  <p:childTnLst>
                    <p:animMotion origin="layout" path="M 2.70833E-6 0.04514 L 2.70833E-6 2.96296E-6 " pathEditMode="relative" rAng="0" ptsTypes="AA">
                      <p:cBhvr>
                        <p:cTn dur="750" fill="hold"/>
                        <p:tgtEl>
                          <p:spTgt spid="46"/>
                        </p:tgtEl>
                        <p:attrNameLst>
                          <p:attrName>ppt_x</p:attrName>
                          <p:attrName>ppt_y</p:attrName>
                        </p:attrNameLst>
                      </p:cBhvr>
                      <p:rCtr x="0" y="-2269"/>
                    </p:animMotion>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370484" y="-100013"/>
            <a:ext cx="2918883" cy="6226176"/>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1" y="-100013"/>
            <a:ext cx="8557684" cy="6226176"/>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260146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1968500" y="-100013"/>
            <a:ext cx="10320867" cy="1152526"/>
          </a:xfrm>
        </p:spPr>
        <p:txBody>
          <a:bodyPr/>
          <a:lstStyle/>
          <a:p>
            <a:r>
              <a:rPr lang="pt-BR"/>
              <a:t>Clique para editar o título mestre</a:t>
            </a:r>
          </a:p>
        </p:txBody>
      </p:sp>
    </p:spTree>
    <p:extLst>
      <p:ext uri="{BB962C8B-B14F-4D97-AF65-F5344CB8AC3E}">
        <p14:creationId xmlns:p14="http://schemas.microsoft.com/office/powerpoint/2010/main" val="297223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1968500" y="-100013"/>
            <a:ext cx="10320867" cy="1152526"/>
          </a:xfrm>
        </p:spPr>
        <p:txBody>
          <a:bodyPr/>
          <a:lstStyle/>
          <a:p>
            <a:r>
              <a:rPr lang="pt-BR"/>
              <a:t>Clique para editar o título mestre</a:t>
            </a:r>
          </a:p>
        </p:txBody>
      </p:sp>
      <p:sp>
        <p:nvSpPr>
          <p:cNvPr id="3" name="Espaço Reservado para Conteúdo 2"/>
          <p:cNvSpPr>
            <a:spLocks noGrp="1"/>
          </p:cNvSpPr>
          <p:nvPr>
            <p:ph sz="quarter" idx="1"/>
          </p:nvPr>
        </p:nvSpPr>
        <p:spPr>
          <a:xfrm>
            <a:off x="609600" y="1600200"/>
            <a:ext cx="5384800" cy="21859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09600" y="3938589"/>
            <a:ext cx="5384800" cy="21875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6197600" y="3938589"/>
            <a:ext cx="5384800" cy="218757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176580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674B729E-D4DB-44E1-8F08-945A6874EC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2" name="Title 1"/>
          <p:cNvSpPr>
            <a:spLocks noGrp="1"/>
          </p:cNvSpPr>
          <p:nvPr>
            <p:ph type="ctrTitle"/>
          </p:nvPr>
        </p:nvSpPr>
        <p:spPr>
          <a:xfrm>
            <a:off x="3263028" y="897470"/>
            <a:ext cx="8026055" cy="1255652"/>
          </a:xfrm>
          <a:prstGeom prst="rect">
            <a:avLst/>
          </a:prstGeom>
        </p:spPr>
        <p:txBody>
          <a:bodyPr anchor="b"/>
          <a:lstStyle>
            <a:lvl1pPr algn="l">
              <a:defRPr sz="32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273188" y="2383368"/>
            <a:ext cx="5413613" cy="881594"/>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7" name="Imagem 6">
            <a:extLst>
              <a:ext uri="{FF2B5EF4-FFF2-40B4-BE49-F238E27FC236}">
                <a16:creationId xmlns:a16="http://schemas.microsoft.com/office/drawing/2014/main" id="{1B03AEB9-C2F7-4689-80F0-40EE7180BA9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60257" y="6153840"/>
            <a:ext cx="4144502" cy="473913"/>
          </a:xfrm>
          <a:prstGeom prst="rect">
            <a:avLst/>
          </a:prstGeom>
        </p:spPr>
      </p:pic>
      <p:sp>
        <p:nvSpPr>
          <p:cNvPr id="4" name="Footer Placeholder 3">
            <a:extLst>
              <a:ext uri="{FF2B5EF4-FFF2-40B4-BE49-F238E27FC236}">
                <a16:creationId xmlns:a16="http://schemas.microsoft.com/office/drawing/2014/main" id="{696A0D1B-6BD5-CB32-BDA6-709BC78D636C}"/>
              </a:ext>
            </a:extLst>
          </p:cNvPr>
          <p:cNvSpPr>
            <a:spLocks noGrp="1"/>
          </p:cNvSpPr>
          <p:nvPr>
            <p:ph type="ftr" sz="quarter" idx="10"/>
          </p:nvPr>
        </p:nvSpPr>
        <p:spPr>
          <a:xfrm>
            <a:off x="3592286" y="6272655"/>
            <a:ext cx="3886200" cy="355098"/>
          </a:xfrm>
        </p:spPr>
        <p:txBody>
          <a:bodyPr/>
          <a:lstStyle/>
          <a:p>
            <a:endParaRPr lang="pt-BR"/>
          </a:p>
        </p:txBody>
      </p:sp>
    </p:spTree>
    <p:custDataLst>
      <p:tags r:id="rId1"/>
    </p:custDataLst>
    <p:extLst>
      <p:ext uri="{BB962C8B-B14F-4D97-AF65-F5344CB8AC3E}">
        <p14:creationId xmlns:p14="http://schemas.microsoft.com/office/powerpoint/2010/main" val="3435234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A close up of a piece of paper&#10;&#10;Description automatically generated">
            <a:extLst>
              <a:ext uri="{FF2B5EF4-FFF2-40B4-BE49-F238E27FC236}">
                <a16:creationId xmlns:a16="http://schemas.microsoft.com/office/drawing/2014/main" id="{D8B6BFDE-E475-E14C-813E-26C6437DD7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318"/>
            <a:ext cx="12192000" cy="6853367"/>
          </a:xfrm>
          <a:prstGeom prst="rect">
            <a:avLst/>
          </a:prstGeom>
        </p:spPr>
      </p:pic>
      <p:sp>
        <p:nvSpPr>
          <p:cNvPr id="2" name="Title 1"/>
          <p:cNvSpPr>
            <a:spLocks noGrp="1"/>
          </p:cNvSpPr>
          <p:nvPr>
            <p:ph type="title" hasCustomPrompt="1"/>
          </p:nvPr>
        </p:nvSpPr>
        <p:spPr>
          <a:xfrm>
            <a:off x="3276600" y="1020924"/>
            <a:ext cx="4749800" cy="1362075"/>
          </a:xfrm>
          <a:prstGeom prst="rect">
            <a:avLst/>
          </a:prstGeom>
        </p:spPr>
        <p:txBody>
          <a:bodyPr anchor="b">
            <a:normAutofit/>
          </a:bodyPr>
          <a:lstStyle>
            <a:lvl1pPr algn="l">
              <a:defRPr sz="3200" b="0" cap="none">
                <a:solidFill>
                  <a:schemeClr val="accent4"/>
                </a:solidFill>
              </a:defRPr>
            </a:lvl1pPr>
          </a:lstStyle>
          <a:p>
            <a:r>
              <a:rPr lang="en-US" dirty="0"/>
              <a:t>Click to edit master title style</a:t>
            </a:r>
          </a:p>
        </p:txBody>
      </p:sp>
      <p:sp>
        <p:nvSpPr>
          <p:cNvPr id="3" name="Text Placeholder 2"/>
          <p:cNvSpPr>
            <a:spLocks noGrp="1"/>
          </p:cNvSpPr>
          <p:nvPr>
            <p:ph type="body" idx="1"/>
          </p:nvPr>
        </p:nvSpPr>
        <p:spPr>
          <a:xfrm>
            <a:off x="3276600" y="2646321"/>
            <a:ext cx="4749800" cy="409007"/>
          </a:xfrm>
        </p:spPr>
        <p:txBody>
          <a:bodyPr anchor="t"/>
          <a:lstStyle>
            <a:lvl1pPr marL="0" indent="0">
              <a:buNone/>
              <a:defRPr sz="2000" b="1">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pic>
        <p:nvPicPr>
          <p:cNvPr id="15" name="Imagem 14">
            <a:extLst>
              <a:ext uri="{FF2B5EF4-FFF2-40B4-BE49-F238E27FC236}">
                <a16:creationId xmlns:a16="http://schemas.microsoft.com/office/drawing/2014/main" id="{C17219AA-EF5B-436F-B484-5FB84E0F094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50806" y="6456080"/>
            <a:ext cx="2193985" cy="250876"/>
          </a:xfrm>
          <a:prstGeom prst="rect">
            <a:avLst/>
          </a:prstGeom>
        </p:spPr>
      </p:pic>
      <p:sp>
        <p:nvSpPr>
          <p:cNvPr id="4" name="Espaço Reservado para Rodapé 3">
            <a:extLst>
              <a:ext uri="{FF2B5EF4-FFF2-40B4-BE49-F238E27FC236}">
                <a16:creationId xmlns:a16="http://schemas.microsoft.com/office/drawing/2014/main" id="{4F053C8F-B630-5B53-D28F-432AB2A852A8}"/>
              </a:ext>
            </a:extLst>
          </p:cNvPr>
          <p:cNvSpPr>
            <a:spLocks noGrp="1"/>
          </p:cNvSpPr>
          <p:nvPr>
            <p:ph type="ftr" sz="quarter" idx="10"/>
          </p:nvPr>
        </p:nvSpPr>
        <p:spPr>
          <a:xfrm>
            <a:off x="3681984" y="6445612"/>
            <a:ext cx="7034784" cy="355098"/>
          </a:xfrm>
        </p:spPr>
        <p:txBody>
          <a:bodyPr/>
          <a:lstStyle/>
          <a:p>
            <a:endParaRPr lang="pt-BR"/>
          </a:p>
        </p:txBody>
      </p:sp>
      <p:grpSp>
        <p:nvGrpSpPr>
          <p:cNvPr id="5" name="Group 4">
            <a:extLst>
              <a:ext uri="{FF2B5EF4-FFF2-40B4-BE49-F238E27FC236}">
                <a16:creationId xmlns:a16="http://schemas.microsoft.com/office/drawing/2014/main" id="{6B016AC1-C460-6EDE-E227-664CFB0AC152}"/>
              </a:ext>
            </a:extLst>
          </p:cNvPr>
          <p:cNvGrpSpPr/>
          <p:nvPr userDrawn="1"/>
        </p:nvGrpSpPr>
        <p:grpSpPr>
          <a:xfrm>
            <a:off x="10712610" y="6504504"/>
            <a:ext cx="1145835" cy="238455"/>
            <a:chOff x="3556896" y="2897288"/>
            <a:chExt cx="5084591" cy="1058134"/>
          </a:xfrm>
        </p:grpSpPr>
        <p:grpSp>
          <p:nvGrpSpPr>
            <p:cNvPr id="6" name="Graphic 9">
              <a:extLst>
                <a:ext uri="{FF2B5EF4-FFF2-40B4-BE49-F238E27FC236}">
                  <a16:creationId xmlns:a16="http://schemas.microsoft.com/office/drawing/2014/main" id="{E68A653E-C4DA-5FCE-278A-8DDF73C98A46}"/>
                </a:ext>
              </a:extLst>
            </p:cNvPr>
            <p:cNvGrpSpPr/>
            <p:nvPr/>
          </p:nvGrpSpPr>
          <p:grpSpPr>
            <a:xfrm>
              <a:off x="4610973" y="3666033"/>
              <a:ext cx="3827750" cy="289389"/>
              <a:chOff x="4610973" y="3666033"/>
              <a:chExt cx="3827750" cy="289389"/>
            </a:xfrm>
            <a:solidFill>
              <a:srgbClr val="626366"/>
            </a:solidFill>
          </p:grpSpPr>
          <p:sp>
            <p:nvSpPr>
              <p:cNvPr id="22" name="Freeform 21">
                <a:extLst>
                  <a:ext uri="{FF2B5EF4-FFF2-40B4-BE49-F238E27FC236}">
                    <a16:creationId xmlns:a16="http://schemas.microsoft.com/office/drawing/2014/main" id="{4844017E-1EC8-62E2-A66A-DFC87AF16C7A}"/>
                  </a:ext>
                </a:extLst>
              </p:cNvPr>
              <p:cNvSpPr/>
              <p:nvPr/>
            </p:nvSpPr>
            <p:spPr>
              <a:xfrm>
                <a:off x="4610973"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3" name="Freeform 22">
                <a:extLst>
                  <a:ext uri="{FF2B5EF4-FFF2-40B4-BE49-F238E27FC236}">
                    <a16:creationId xmlns:a16="http://schemas.microsoft.com/office/drawing/2014/main" id="{FEB71797-2C1B-F93A-9C89-69FD3A2B1648}"/>
                  </a:ext>
                </a:extLst>
              </p:cNvPr>
              <p:cNvSpPr/>
              <p:nvPr/>
            </p:nvSpPr>
            <p:spPr>
              <a:xfrm>
                <a:off x="4729014"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3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3"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24" name="Freeform 23">
                <a:extLst>
                  <a:ext uri="{FF2B5EF4-FFF2-40B4-BE49-F238E27FC236}">
                    <a16:creationId xmlns:a16="http://schemas.microsoft.com/office/drawing/2014/main" id="{1AADF3DC-BA43-D1F6-345B-FB06E45582EB}"/>
                  </a:ext>
                </a:extLst>
              </p:cNvPr>
              <p:cNvSpPr/>
              <p:nvPr/>
            </p:nvSpPr>
            <p:spPr>
              <a:xfrm>
                <a:off x="4828015" y="3741236"/>
                <a:ext cx="156118" cy="213234"/>
              </a:xfrm>
              <a:custGeom>
                <a:avLst/>
                <a:gdLst>
                  <a:gd name="connsiteX0" fmla="*/ 136127 w 156118"/>
                  <a:gd name="connsiteY0" fmla="*/ 213235 h 213234"/>
                  <a:gd name="connsiteX1" fmla="*/ 118993 w 156118"/>
                  <a:gd name="connsiteY1" fmla="*/ 205619 h 213234"/>
                  <a:gd name="connsiteX2" fmla="*/ 112329 w 156118"/>
                  <a:gd name="connsiteY2" fmla="*/ 181821 h 213234"/>
                  <a:gd name="connsiteX3" fmla="*/ 86626 w 156118"/>
                  <a:gd name="connsiteY3" fmla="*/ 205619 h 213234"/>
                  <a:gd name="connsiteX4" fmla="*/ 54261 w 156118"/>
                  <a:gd name="connsiteY4" fmla="*/ 213235 h 213234"/>
                  <a:gd name="connsiteX5" fmla="*/ 33318 w 156118"/>
                  <a:gd name="connsiteY5" fmla="*/ 210379 h 213234"/>
                  <a:gd name="connsiteX6" fmla="*/ 16183 w 156118"/>
                  <a:gd name="connsiteY6" fmla="*/ 200859 h 213234"/>
                  <a:gd name="connsiteX7" fmla="*/ 4760 w 156118"/>
                  <a:gd name="connsiteY7" fmla="*/ 182773 h 213234"/>
                  <a:gd name="connsiteX8" fmla="*/ 0 w 156118"/>
                  <a:gd name="connsiteY8" fmla="*/ 156118 h 213234"/>
                  <a:gd name="connsiteX9" fmla="*/ 4760 w 156118"/>
                  <a:gd name="connsiteY9" fmla="*/ 127560 h 213234"/>
                  <a:gd name="connsiteX10" fmla="*/ 17135 w 156118"/>
                  <a:gd name="connsiteY10" fmla="*/ 109473 h 213234"/>
                  <a:gd name="connsiteX11" fmla="*/ 35222 w 156118"/>
                  <a:gd name="connsiteY11" fmla="*/ 99002 h 213234"/>
                  <a:gd name="connsiteX12" fmla="*/ 56164 w 156118"/>
                  <a:gd name="connsiteY12" fmla="*/ 93290 h 213234"/>
                  <a:gd name="connsiteX13" fmla="*/ 77107 w 156118"/>
                  <a:gd name="connsiteY13" fmla="*/ 89483 h 213234"/>
                  <a:gd name="connsiteX14" fmla="*/ 95194 w 156118"/>
                  <a:gd name="connsiteY14" fmla="*/ 85675 h 213234"/>
                  <a:gd name="connsiteX15" fmla="*/ 107569 w 156118"/>
                  <a:gd name="connsiteY15" fmla="*/ 78059 h 213234"/>
                  <a:gd name="connsiteX16" fmla="*/ 112329 w 156118"/>
                  <a:gd name="connsiteY16" fmla="*/ 63780 h 213234"/>
                  <a:gd name="connsiteX17" fmla="*/ 108521 w 156118"/>
                  <a:gd name="connsiteY17" fmla="*/ 45693 h 213234"/>
                  <a:gd name="connsiteX18" fmla="*/ 99954 w 156118"/>
                  <a:gd name="connsiteY18" fmla="*/ 35222 h 213234"/>
                  <a:gd name="connsiteX19" fmla="*/ 88530 w 156118"/>
                  <a:gd name="connsiteY19" fmla="*/ 30462 h 213234"/>
                  <a:gd name="connsiteX20" fmla="*/ 75203 w 156118"/>
                  <a:gd name="connsiteY20" fmla="*/ 29510 h 213234"/>
                  <a:gd name="connsiteX21" fmla="*/ 46645 w 156118"/>
                  <a:gd name="connsiteY21" fmla="*/ 38078 h 213234"/>
                  <a:gd name="connsiteX22" fmla="*/ 34270 w 156118"/>
                  <a:gd name="connsiteY22" fmla="*/ 68540 h 213234"/>
                  <a:gd name="connsiteX23" fmla="*/ 6664 w 156118"/>
                  <a:gd name="connsiteY23" fmla="*/ 68540 h 213234"/>
                  <a:gd name="connsiteX24" fmla="*/ 13327 w 156118"/>
                  <a:gd name="connsiteY24" fmla="*/ 36174 h 213234"/>
                  <a:gd name="connsiteX25" fmla="*/ 28558 w 156118"/>
                  <a:gd name="connsiteY25" fmla="*/ 15231 h 213234"/>
                  <a:gd name="connsiteX26" fmla="*/ 50453 w 156118"/>
                  <a:gd name="connsiteY26" fmla="*/ 3808 h 213234"/>
                  <a:gd name="connsiteX27" fmla="*/ 77107 w 156118"/>
                  <a:gd name="connsiteY27" fmla="*/ 0 h 213234"/>
                  <a:gd name="connsiteX28" fmla="*/ 99002 w 156118"/>
                  <a:gd name="connsiteY28" fmla="*/ 1904 h 213234"/>
                  <a:gd name="connsiteX29" fmla="*/ 118993 w 156118"/>
                  <a:gd name="connsiteY29" fmla="*/ 10471 h 213234"/>
                  <a:gd name="connsiteX30" fmla="*/ 133272 w 156118"/>
                  <a:gd name="connsiteY30" fmla="*/ 27606 h 213234"/>
                  <a:gd name="connsiteX31" fmla="*/ 138983 w 156118"/>
                  <a:gd name="connsiteY31" fmla="*/ 57116 h 213234"/>
                  <a:gd name="connsiteX32" fmla="*/ 138983 w 156118"/>
                  <a:gd name="connsiteY32" fmla="*/ 162782 h 213234"/>
                  <a:gd name="connsiteX33" fmla="*/ 139935 w 156118"/>
                  <a:gd name="connsiteY33" fmla="*/ 179917 h 213234"/>
                  <a:gd name="connsiteX34" fmla="*/ 147551 w 156118"/>
                  <a:gd name="connsiteY34" fmla="*/ 185628 h 213234"/>
                  <a:gd name="connsiteX35" fmla="*/ 156118 w 156118"/>
                  <a:gd name="connsiteY35" fmla="*/ 183725 h 213234"/>
                  <a:gd name="connsiteX36" fmla="*/ 156118 w 156118"/>
                  <a:gd name="connsiteY36" fmla="*/ 210379 h 213234"/>
                  <a:gd name="connsiteX37" fmla="*/ 136127 w 156118"/>
                  <a:gd name="connsiteY37" fmla="*/ 213235 h 213234"/>
                  <a:gd name="connsiteX38" fmla="*/ 98050 w 156118"/>
                  <a:gd name="connsiteY38" fmla="*/ 109473 h 213234"/>
                  <a:gd name="connsiteX39" fmla="*/ 80915 w 156118"/>
                  <a:gd name="connsiteY39" fmla="*/ 113281 h 213234"/>
                  <a:gd name="connsiteX40" fmla="*/ 62828 w 156118"/>
                  <a:gd name="connsiteY40" fmla="*/ 116137 h 213234"/>
                  <a:gd name="connsiteX41" fmla="*/ 45693 w 156118"/>
                  <a:gd name="connsiteY41" fmla="*/ 121849 h 213234"/>
                  <a:gd name="connsiteX42" fmla="*/ 33318 w 156118"/>
                  <a:gd name="connsiteY42" fmla="*/ 133272 h 213234"/>
                  <a:gd name="connsiteX43" fmla="*/ 28558 w 156118"/>
                  <a:gd name="connsiteY43" fmla="*/ 153262 h 213234"/>
                  <a:gd name="connsiteX44" fmla="*/ 31414 w 156118"/>
                  <a:gd name="connsiteY44" fmla="*/ 167542 h 213234"/>
                  <a:gd name="connsiteX45" fmla="*/ 38078 w 156118"/>
                  <a:gd name="connsiteY45" fmla="*/ 177061 h 213234"/>
                  <a:gd name="connsiteX46" fmla="*/ 48549 w 156118"/>
                  <a:gd name="connsiteY46" fmla="*/ 181821 h 213234"/>
                  <a:gd name="connsiteX47" fmla="*/ 60924 w 156118"/>
                  <a:gd name="connsiteY47" fmla="*/ 183725 h 213234"/>
                  <a:gd name="connsiteX48" fmla="*/ 83771 w 156118"/>
                  <a:gd name="connsiteY48" fmla="*/ 178965 h 213234"/>
                  <a:gd name="connsiteX49" fmla="*/ 99954 w 156118"/>
                  <a:gd name="connsiteY49" fmla="*/ 167542 h 213234"/>
                  <a:gd name="connsiteX50" fmla="*/ 108521 w 156118"/>
                  <a:gd name="connsiteY50" fmla="*/ 152310 h 213234"/>
                  <a:gd name="connsiteX51" fmla="*/ 111377 w 156118"/>
                  <a:gd name="connsiteY51" fmla="*/ 137080 h 213234"/>
                  <a:gd name="connsiteX52" fmla="*/ 111377 w 156118"/>
                  <a:gd name="connsiteY52" fmla="*/ 102810 h 213234"/>
                  <a:gd name="connsiteX53" fmla="*/ 98050 w 156118"/>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8"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1"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3" y="0"/>
                      <a:pt x="92338" y="952"/>
                      <a:pt x="99002"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5" y="118993"/>
                      <a:pt x="45693" y="121849"/>
                    </a:cubicBezTo>
                    <a:cubicBezTo>
                      <a:pt x="40933"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sp>
            <p:nvSpPr>
              <p:cNvPr id="25" name="Freeform 24">
                <a:extLst>
                  <a:ext uri="{FF2B5EF4-FFF2-40B4-BE49-F238E27FC236}">
                    <a16:creationId xmlns:a16="http://schemas.microsoft.com/office/drawing/2014/main" id="{C37C0BFA-231B-B4D6-2E5E-78D27801F517}"/>
                  </a:ext>
                </a:extLst>
              </p:cNvPr>
              <p:cNvSpPr/>
              <p:nvPr/>
            </p:nvSpPr>
            <p:spPr>
              <a:xfrm>
                <a:off x="4999365" y="3737428"/>
                <a:ext cx="140887" cy="215138"/>
              </a:xfrm>
              <a:custGeom>
                <a:avLst/>
                <a:gdLst>
                  <a:gd name="connsiteX0" fmla="*/ 30462 w 140887"/>
                  <a:gd name="connsiteY0" fmla="*/ 166590 h 215138"/>
                  <a:gd name="connsiteX1" fmla="*/ 40933 w 140887"/>
                  <a:gd name="connsiteY1" fmla="*/ 178965 h 215138"/>
                  <a:gd name="connsiteX2" fmla="*/ 55213 w 140887"/>
                  <a:gd name="connsiteY2" fmla="*/ 185628 h 215138"/>
                  <a:gd name="connsiteX3" fmla="*/ 71396 w 140887"/>
                  <a:gd name="connsiteY3" fmla="*/ 187532 h 215138"/>
                  <a:gd name="connsiteX4" fmla="*/ 84723 w 140887"/>
                  <a:gd name="connsiteY4" fmla="*/ 186580 h 215138"/>
                  <a:gd name="connsiteX5" fmla="*/ 98050 w 140887"/>
                  <a:gd name="connsiteY5" fmla="*/ 181821 h 215138"/>
                  <a:gd name="connsiteX6" fmla="*/ 107569 w 140887"/>
                  <a:gd name="connsiteY6" fmla="*/ 172301 h 215138"/>
                  <a:gd name="connsiteX7" fmla="*/ 111377 w 140887"/>
                  <a:gd name="connsiteY7" fmla="*/ 156118 h 215138"/>
                  <a:gd name="connsiteX8" fmla="*/ 103761 w 140887"/>
                  <a:gd name="connsiteY8" fmla="*/ 136128 h 215138"/>
                  <a:gd name="connsiteX9" fmla="*/ 83771 w 140887"/>
                  <a:gd name="connsiteY9" fmla="*/ 124704 h 215138"/>
                  <a:gd name="connsiteX10" fmla="*/ 58068 w 140887"/>
                  <a:gd name="connsiteY10" fmla="*/ 117089 h 215138"/>
                  <a:gd name="connsiteX11" fmla="*/ 32366 w 140887"/>
                  <a:gd name="connsiteY11" fmla="*/ 107569 h 215138"/>
                  <a:gd name="connsiteX12" fmla="*/ 12375 w 140887"/>
                  <a:gd name="connsiteY12" fmla="*/ 90434 h 215138"/>
                  <a:gd name="connsiteX13" fmla="*/ 4760 w 140887"/>
                  <a:gd name="connsiteY13" fmla="*/ 59020 h 215138"/>
                  <a:gd name="connsiteX14" fmla="*/ 10471 w 140887"/>
                  <a:gd name="connsiteY14" fmla="*/ 32366 h 215138"/>
                  <a:gd name="connsiteX15" fmla="*/ 24750 w 140887"/>
                  <a:gd name="connsiteY15" fmla="*/ 14279 h 215138"/>
                  <a:gd name="connsiteX16" fmla="*/ 44741 w 140887"/>
                  <a:gd name="connsiteY16" fmla="*/ 3808 h 215138"/>
                  <a:gd name="connsiteX17" fmla="*/ 66636 w 140887"/>
                  <a:gd name="connsiteY17" fmla="*/ 0 h 215138"/>
                  <a:gd name="connsiteX18" fmla="*/ 92338 w 140887"/>
                  <a:gd name="connsiteY18" fmla="*/ 2856 h 215138"/>
                  <a:gd name="connsiteX19" fmla="*/ 113281 w 140887"/>
                  <a:gd name="connsiteY19" fmla="*/ 13327 h 215138"/>
                  <a:gd name="connsiteX20" fmla="*/ 127560 w 140887"/>
                  <a:gd name="connsiteY20" fmla="*/ 33318 h 215138"/>
                  <a:gd name="connsiteX21" fmla="*/ 134223 w 140887"/>
                  <a:gd name="connsiteY21" fmla="*/ 64732 h 215138"/>
                  <a:gd name="connsiteX22" fmla="*/ 106617 w 140887"/>
                  <a:gd name="connsiteY22" fmla="*/ 64732 h 215138"/>
                  <a:gd name="connsiteX23" fmla="*/ 102810 w 140887"/>
                  <a:gd name="connsiteY23" fmla="*/ 48549 h 215138"/>
                  <a:gd name="connsiteX24" fmla="*/ 94242 w 140887"/>
                  <a:gd name="connsiteY24" fmla="*/ 38078 h 215138"/>
                  <a:gd name="connsiteX25" fmla="*/ 81867 w 140887"/>
                  <a:gd name="connsiteY25" fmla="*/ 32366 h 215138"/>
                  <a:gd name="connsiteX26" fmla="*/ 68540 w 140887"/>
                  <a:gd name="connsiteY26" fmla="*/ 30462 h 215138"/>
                  <a:gd name="connsiteX27" fmla="*/ 56164 w 140887"/>
                  <a:gd name="connsiteY27" fmla="*/ 31414 h 215138"/>
                  <a:gd name="connsiteX28" fmla="*/ 44741 w 140887"/>
                  <a:gd name="connsiteY28" fmla="*/ 35222 h 215138"/>
                  <a:gd name="connsiteX29" fmla="*/ 36174 w 140887"/>
                  <a:gd name="connsiteY29" fmla="*/ 42837 h 215138"/>
                  <a:gd name="connsiteX30" fmla="*/ 33318 w 140887"/>
                  <a:gd name="connsiteY30" fmla="*/ 56164 h 215138"/>
                  <a:gd name="connsiteX31" fmla="*/ 38078 w 140887"/>
                  <a:gd name="connsiteY31" fmla="*/ 70444 h 215138"/>
                  <a:gd name="connsiteX32" fmla="*/ 50453 w 140887"/>
                  <a:gd name="connsiteY32" fmla="*/ 79963 h 215138"/>
                  <a:gd name="connsiteX33" fmla="*/ 67588 w 140887"/>
                  <a:gd name="connsiteY33" fmla="*/ 86627 h 215138"/>
                  <a:gd name="connsiteX34" fmla="*/ 86626 w 140887"/>
                  <a:gd name="connsiteY34" fmla="*/ 92338 h 215138"/>
                  <a:gd name="connsiteX35" fmla="*/ 106617 w 140887"/>
                  <a:gd name="connsiteY35" fmla="*/ 99002 h 215138"/>
                  <a:gd name="connsiteX36" fmla="*/ 123752 w 140887"/>
                  <a:gd name="connsiteY36" fmla="*/ 109473 h 215138"/>
                  <a:gd name="connsiteX37" fmla="*/ 136127 w 140887"/>
                  <a:gd name="connsiteY37" fmla="*/ 125656 h 215138"/>
                  <a:gd name="connsiteX38" fmla="*/ 140887 w 140887"/>
                  <a:gd name="connsiteY38" fmla="*/ 150407 h 215138"/>
                  <a:gd name="connsiteX39" fmla="*/ 134223 w 140887"/>
                  <a:gd name="connsiteY39" fmla="*/ 181821 h 215138"/>
                  <a:gd name="connsiteX40" fmla="*/ 118041 w 140887"/>
                  <a:gd name="connsiteY40" fmla="*/ 201811 h 215138"/>
                  <a:gd name="connsiteX41" fmla="*/ 95194 w 140887"/>
                  <a:gd name="connsiteY41" fmla="*/ 212283 h 215138"/>
                  <a:gd name="connsiteX42" fmla="*/ 70444 w 140887"/>
                  <a:gd name="connsiteY42" fmla="*/ 215139 h 215138"/>
                  <a:gd name="connsiteX43" fmla="*/ 43789 w 140887"/>
                  <a:gd name="connsiteY43" fmla="*/ 211331 h 215138"/>
                  <a:gd name="connsiteX44" fmla="*/ 21895 w 140887"/>
                  <a:gd name="connsiteY44" fmla="*/ 199907 h 215138"/>
                  <a:gd name="connsiteX45" fmla="*/ 6664 w 140887"/>
                  <a:gd name="connsiteY45" fmla="*/ 178013 h 215138"/>
                  <a:gd name="connsiteX46" fmla="*/ 0 w 140887"/>
                  <a:gd name="connsiteY46" fmla="*/ 145647 h 215138"/>
                  <a:gd name="connsiteX47" fmla="*/ 27606 w 140887"/>
                  <a:gd name="connsiteY47" fmla="*/ 145647 h 215138"/>
                  <a:gd name="connsiteX48" fmla="*/ 30462 w 140887"/>
                  <a:gd name="connsiteY48" fmla="*/ 166590 h 2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887" h="215138">
                    <a:moveTo>
                      <a:pt x="30462" y="166590"/>
                    </a:moveTo>
                    <a:cubicBezTo>
                      <a:pt x="33318" y="171349"/>
                      <a:pt x="36174" y="176109"/>
                      <a:pt x="40933" y="178965"/>
                    </a:cubicBezTo>
                    <a:cubicBezTo>
                      <a:pt x="44741" y="181821"/>
                      <a:pt x="49501" y="184676"/>
                      <a:pt x="55213" y="185628"/>
                    </a:cubicBezTo>
                    <a:cubicBezTo>
                      <a:pt x="60924" y="186580"/>
                      <a:pt x="65684" y="187532"/>
                      <a:pt x="71396" y="187532"/>
                    </a:cubicBezTo>
                    <a:cubicBezTo>
                      <a:pt x="75203" y="187532"/>
                      <a:pt x="79963" y="187532"/>
                      <a:pt x="84723" y="186580"/>
                    </a:cubicBezTo>
                    <a:cubicBezTo>
                      <a:pt x="89482" y="185628"/>
                      <a:pt x="93290" y="184676"/>
                      <a:pt x="98050" y="181821"/>
                    </a:cubicBezTo>
                    <a:cubicBezTo>
                      <a:pt x="101858" y="179917"/>
                      <a:pt x="105665" y="177061"/>
                      <a:pt x="107569" y="172301"/>
                    </a:cubicBezTo>
                    <a:cubicBezTo>
                      <a:pt x="110425" y="168494"/>
                      <a:pt x="111377" y="162782"/>
                      <a:pt x="111377" y="156118"/>
                    </a:cubicBezTo>
                    <a:cubicBezTo>
                      <a:pt x="111377" y="147551"/>
                      <a:pt x="108521" y="140887"/>
                      <a:pt x="103761" y="136128"/>
                    </a:cubicBezTo>
                    <a:cubicBezTo>
                      <a:pt x="98050" y="131368"/>
                      <a:pt x="91386" y="127560"/>
                      <a:pt x="83771" y="124704"/>
                    </a:cubicBezTo>
                    <a:cubicBezTo>
                      <a:pt x="76155" y="121849"/>
                      <a:pt x="66636" y="118993"/>
                      <a:pt x="58068" y="117089"/>
                    </a:cubicBezTo>
                    <a:cubicBezTo>
                      <a:pt x="48549" y="115185"/>
                      <a:pt x="39981" y="111377"/>
                      <a:pt x="32366" y="107569"/>
                    </a:cubicBezTo>
                    <a:cubicBezTo>
                      <a:pt x="24750" y="103761"/>
                      <a:pt x="18087" y="98050"/>
                      <a:pt x="12375" y="90434"/>
                    </a:cubicBezTo>
                    <a:cubicBezTo>
                      <a:pt x="6664" y="82819"/>
                      <a:pt x="4760" y="72348"/>
                      <a:pt x="4760" y="59020"/>
                    </a:cubicBezTo>
                    <a:cubicBezTo>
                      <a:pt x="4760" y="48549"/>
                      <a:pt x="6664" y="39982"/>
                      <a:pt x="10471" y="32366"/>
                    </a:cubicBezTo>
                    <a:cubicBezTo>
                      <a:pt x="14279" y="24750"/>
                      <a:pt x="19039" y="19039"/>
                      <a:pt x="24750" y="14279"/>
                    </a:cubicBezTo>
                    <a:cubicBezTo>
                      <a:pt x="30462" y="9519"/>
                      <a:pt x="37126" y="6664"/>
                      <a:pt x="44741" y="3808"/>
                    </a:cubicBezTo>
                    <a:cubicBezTo>
                      <a:pt x="52357" y="1904"/>
                      <a:pt x="59020" y="0"/>
                      <a:pt x="66636" y="0"/>
                    </a:cubicBezTo>
                    <a:cubicBezTo>
                      <a:pt x="76155" y="0"/>
                      <a:pt x="84723" y="952"/>
                      <a:pt x="92338" y="2856"/>
                    </a:cubicBezTo>
                    <a:cubicBezTo>
                      <a:pt x="99954" y="4760"/>
                      <a:pt x="107569" y="8567"/>
                      <a:pt x="113281" y="13327"/>
                    </a:cubicBezTo>
                    <a:cubicBezTo>
                      <a:pt x="118993" y="18087"/>
                      <a:pt x="124704" y="24750"/>
                      <a:pt x="127560" y="33318"/>
                    </a:cubicBezTo>
                    <a:cubicBezTo>
                      <a:pt x="131368" y="41885"/>
                      <a:pt x="133272" y="52357"/>
                      <a:pt x="134223" y="64732"/>
                    </a:cubicBezTo>
                    <a:lnTo>
                      <a:pt x="106617" y="64732"/>
                    </a:lnTo>
                    <a:cubicBezTo>
                      <a:pt x="106617" y="58068"/>
                      <a:pt x="104713" y="52357"/>
                      <a:pt x="102810" y="48549"/>
                    </a:cubicBezTo>
                    <a:cubicBezTo>
                      <a:pt x="100906" y="43789"/>
                      <a:pt x="97098" y="40934"/>
                      <a:pt x="94242" y="38078"/>
                    </a:cubicBezTo>
                    <a:cubicBezTo>
                      <a:pt x="90434" y="35222"/>
                      <a:pt x="86626" y="33318"/>
                      <a:pt x="81867" y="32366"/>
                    </a:cubicBezTo>
                    <a:cubicBezTo>
                      <a:pt x="77107" y="31414"/>
                      <a:pt x="73299" y="30462"/>
                      <a:pt x="68540" y="30462"/>
                    </a:cubicBezTo>
                    <a:cubicBezTo>
                      <a:pt x="64732" y="30462"/>
                      <a:pt x="59972" y="30462"/>
                      <a:pt x="56164" y="31414"/>
                    </a:cubicBezTo>
                    <a:cubicBezTo>
                      <a:pt x="52357" y="32366"/>
                      <a:pt x="48549" y="33318"/>
                      <a:pt x="44741" y="35222"/>
                    </a:cubicBezTo>
                    <a:cubicBezTo>
                      <a:pt x="40933" y="37126"/>
                      <a:pt x="38078" y="39982"/>
                      <a:pt x="36174" y="42837"/>
                    </a:cubicBezTo>
                    <a:cubicBezTo>
                      <a:pt x="34270" y="45693"/>
                      <a:pt x="33318" y="50453"/>
                      <a:pt x="33318" y="56164"/>
                    </a:cubicBezTo>
                    <a:cubicBezTo>
                      <a:pt x="33318" y="61876"/>
                      <a:pt x="35222" y="66636"/>
                      <a:pt x="38078" y="70444"/>
                    </a:cubicBezTo>
                    <a:cubicBezTo>
                      <a:pt x="40933" y="74252"/>
                      <a:pt x="45693" y="77107"/>
                      <a:pt x="50453" y="79963"/>
                    </a:cubicBezTo>
                    <a:cubicBezTo>
                      <a:pt x="55213" y="82819"/>
                      <a:pt x="60924" y="84723"/>
                      <a:pt x="67588" y="86627"/>
                    </a:cubicBezTo>
                    <a:cubicBezTo>
                      <a:pt x="74251" y="88531"/>
                      <a:pt x="79963" y="90434"/>
                      <a:pt x="86626" y="92338"/>
                    </a:cubicBezTo>
                    <a:cubicBezTo>
                      <a:pt x="93290" y="94242"/>
                      <a:pt x="99954" y="96146"/>
                      <a:pt x="106617" y="99002"/>
                    </a:cubicBezTo>
                    <a:cubicBezTo>
                      <a:pt x="113281" y="101858"/>
                      <a:pt x="118993" y="104713"/>
                      <a:pt x="123752" y="109473"/>
                    </a:cubicBezTo>
                    <a:cubicBezTo>
                      <a:pt x="128512" y="114233"/>
                      <a:pt x="133272" y="118993"/>
                      <a:pt x="136127" y="125656"/>
                    </a:cubicBezTo>
                    <a:cubicBezTo>
                      <a:pt x="138983" y="132320"/>
                      <a:pt x="140887" y="140887"/>
                      <a:pt x="140887" y="150407"/>
                    </a:cubicBezTo>
                    <a:cubicBezTo>
                      <a:pt x="140887" y="162782"/>
                      <a:pt x="138983" y="173253"/>
                      <a:pt x="134223" y="181821"/>
                    </a:cubicBezTo>
                    <a:cubicBezTo>
                      <a:pt x="130416" y="190388"/>
                      <a:pt x="124704" y="197052"/>
                      <a:pt x="118041" y="201811"/>
                    </a:cubicBezTo>
                    <a:cubicBezTo>
                      <a:pt x="111377" y="206571"/>
                      <a:pt x="103761" y="210379"/>
                      <a:pt x="95194" y="212283"/>
                    </a:cubicBezTo>
                    <a:cubicBezTo>
                      <a:pt x="86626" y="214187"/>
                      <a:pt x="78059" y="215139"/>
                      <a:pt x="70444" y="215139"/>
                    </a:cubicBezTo>
                    <a:cubicBezTo>
                      <a:pt x="60924" y="215139"/>
                      <a:pt x="52357" y="214187"/>
                      <a:pt x="43789" y="211331"/>
                    </a:cubicBezTo>
                    <a:cubicBezTo>
                      <a:pt x="35222" y="208475"/>
                      <a:pt x="27606" y="204667"/>
                      <a:pt x="21895" y="199907"/>
                    </a:cubicBezTo>
                    <a:cubicBezTo>
                      <a:pt x="15231" y="194196"/>
                      <a:pt x="10471" y="187532"/>
                      <a:pt x="6664" y="178013"/>
                    </a:cubicBezTo>
                    <a:cubicBezTo>
                      <a:pt x="2856" y="169446"/>
                      <a:pt x="952" y="158022"/>
                      <a:pt x="0" y="145647"/>
                    </a:cubicBezTo>
                    <a:lnTo>
                      <a:pt x="27606" y="145647"/>
                    </a:lnTo>
                    <a:cubicBezTo>
                      <a:pt x="26654" y="155166"/>
                      <a:pt x="28558" y="161830"/>
                      <a:pt x="30462" y="166590"/>
                    </a:cubicBezTo>
                    <a:close/>
                  </a:path>
                </a:pathLst>
              </a:custGeom>
              <a:solidFill>
                <a:srgbClr val="626366"/>
              </a:solidFill>
              <a:ln w="9508" cap="flat">
                <a:noFill/>
                <a:prstDash val="solid"/>
                <a:miter/>
              </a:ln>
            </p:spPr>
            <p:txBody>
              <a:bodyPr rtlCol="0" anchor="ctr"/>
              <a:lstStyle/>
              <a:p>
                <a:endParaRPr lang="pt-BR"/>
              </a:p>
            </p:txBody>
          </p:sp>
          <p:sp>
            <p:nvSpPr>
              <p:cNvPr id="26" name="Freeform 25">
                <a:extLst>
                  <a:ext uri="{FF2B5EF4-FFF2-40B4-BE49-F238E27FC236}">
                    <a16:creationId xmlns:a16="http://schemas.microsoft.com/office/drawing/2014/main" id="{12FF4515-93D2-4972-5D3A-B482189A1687}"/>
                  </a:ext>
                </a:extLst>
              </p:cNvPr>
              <p:cNvSpPr/>
              <p:nvPr/>
            </p:nvSpPr>
            <p:spPr>
              <a:xfrm>
                <a:off x="5152627"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5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5 w 88530"/>
                  <a:gd name="connsiteY20" fmla="*/ 0 h 267495"/>
                  <a:gd name="connsiteX21" fmla="*/ 56165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5"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2"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5" y="0"/>
                    </a:lnTo>
                    <a:lnTo>
                      <a:pt x="56165"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7" name="Freeform 26">
                <a:extLst>
                  <a:ext uri="{FF2B5EF4-FFF2-40B4-BE49-F238E27FC236}">
                    <a16:creationId xmlns:a16="http://schemas.microsoft.com/office/drawing/2014/main" id="{F6D87E8D-6A0A-33D0-FA4B-8D04287AB733}"/>
                  </a:ext>
                </a:extLst>
              </p:cNvPr>
              <p:cNvSpPr/>
              <p:nvPr/>
            </p:nvSpPr>
            <p:spPr>
              <a:xfrm>
                <a:off x="5270668"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8" name="Freeform 27">
                <a:extLst>
                  <a:ext uri="{FF2B5EF4-FFF2-40B4-BE49-F238E27FC236}">
                    <a16:creationId xmlns:a16="http://schemas.microsoft.com/office/drawing/2014/main" id="{583B9C62-6C83-61B7-26B7-98DDD8E99DE0}"/>
                  </a:ext>
                </a:extLst>
              </p:cNvPr>
              <p:cNvSpPr/>
              <p:nvPr/>
            </p:nvSpPr>
            <p:spPr>
              <a:xfrm>
                <a:off x="5436305" y="3745044"/>
                <a:ext cx="139935" cy="205618"/>
              </a:xfrm>
              <a:custGeom>
                <a:avLst/>
                <a:gdLst>
                  <a:gd name="connsiteX0" fmla="*/ 99954 w 139935"/>
                  <a:gd name="connsiteY0" fmla="*/ 29510 h 205618"/>
                  <a:gd name="connsiteX1" fmla="*/ 6664 w 139935"/>
                  <a:gd name="connsiteY1" fmla="*/ 29510 h 205618"/>
                  <a:gd name="connsiteX2" fmla="*/ 6664 w 139935"/>
                  <a:gd name="connsiteY2" fmla="*/ 0 h 205618"/>
                  <a:gd name="connsiteX3" fmla="*/ 136127 w 139935"/>
                  <a:gd name="connsiteY3" fmla="*/ 0 h 205618"/>
                  <a:gd name="connsiteX4" fmla="*/ 136127 w 139935"/>
                  <a:gd name="connsiteY4" fmla="*/ 22847 h 205618"/>
                  <a:gd name="connsiteX5" fmla="*/ 34270 w 139935"/>
                  <a:gd name="connsiteY5" fmla="*/ 176109 h 205618"/>
                  <a:gd name="connsiteX6" fmla="*/ 139935 w 139935"/>
                  <a:gd name="connsiteY6" fmla="*/ 176109 h 205618"/>
                  <a:gd name="connsiteX7" fmla="*/ 139935 w 139935"/>
                  <a:gd name="connsiteY7" fmla="*/ 205619 h 205618"/>
                  <a:gd name="connsiteX8" fmla="*/ 0 w 139935"/>
                  <a:gd name="connsiteY8" fmla="*/ 205619 h 205618"/>
                  <a:gd name="connsiteX9" fmla="*/ 0 w 139935"/>
                  <a:gd name="connsiteY9" fmla="*/ 179917 h 205618"/>
                  <a:gd name="connsiteX10" fmla="*/ 99954 w 139935"/>
                  <a:gd name="connsiteY10" fmla="*/ 29510 h 2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35" h="205618">
                    <a:moveTo>
                      <a:pt x="99954" y="29510"/>
                    </a:moveTo>
                    <a:lnTo>
                      <a:pt x="6664" y="29510"/>
                    </a:lnTo>
                    <a:lnTo>
                      <a:pt x="6664" y="0"/>
                    </a:lnTo>
                    <a:lnTo>
                      <a:pt x="136127" y="0"/>
                    </a:lnTo>
                    <a:lnTo>
                      <a:pt x="136127" y="22847"/>
                    </a:lnTo>
                    <a:lnTo>
                      <a:pt x="34270" y="176109"/>
                    </a:lnTo>
                    <a:lnTo>
                      <a:pt x="139935" y="176109"/>
                    </a:lnTo>
                    <a:lnTo>
                      <a:pt x="139935" y="205619"/>
                    </a:lnTo>
                    <a:lnTo>
                      <a:pt x="0" y="205619"/>
                    </a:lnTo>
                    <a:lnTo>
                      <a:pt x="0" y="179917"/>
                    </a:lnTo>
                    <a:lnTo>
                      <a:pt x="99954" y="29510"/>
                    </a:lnTo>
                    <a:close/>
                  </a:path>
                </a:pathLst>
              </a:custGeom>
              <a:solidFill>
                <a:srgbClr val="626366"/>
              </a:solidFill>
              <a:ln w="9508" cap="flat">
                <a:noFill/>
                <a:prstDash val="solid"/>
                <a:miter/>
              </a:ln>
            </p:spPr>
            <p:txBody>
              <a:bodyPr rtlCol="0" anchor="ctr"/>
              <a:lstStyle/>
              <a:p>
                <a:endParaRPr lang="pt-BR"/>
              </a:p>
            </p:txBody>
          </p:sp>
          <p:sp>
            <p:nvSpPr>
              <p:cNvPr id="29" name="Freeform 28">
                <a:extLst>
                  <a:ext uri="{FF2B5EF4-FFF2-40B4-BE49-F238E27FC236}">
                    <a16:creationId xmlns:a16="http://schemas.microsoft.com/office/drawing/2014/main" id="{7D94917E-B859-6FD2-8794-D9C6518A9989}"/>
                  </a:ext>
                </a:extLst>
              </p:cNvPr>
              <p:cNvSpPr/>
              <p:nvPr/>
            </p:nvSpPr>
            <p:spPr>
              <a:xfrm>
                <a:off x="5602895"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0" name="Freeform 29">
                <a:extLst>
                  <a:ext uri="{FF2B5EF4-FFF2-40B4-BE49-F238E27FC236}">
                    <a16:creationId xmlns:a16="http://schemas.microsoft.com/office/drawing/2014/main" id="{F53D99D2-E14A-AB3E-896C-571DE26C3C8C}"/>
                  </a:ext>
                </a:extLst>
              </p:cNvPr>
              <p:cNvSpPr/>
              <p:nvPr/>
            </p:nvSpPr>
            <p:spPr>
              <a:xfrm>
                <a:off x="5782811" y="3738380"/>
                <a:ext cx="232273" cy="211330"/>
              </a:xfrm>
              <a:custGeom>
                <a:avLst/>
                <a:gdLst>
                  <a:gd name="connsiteX0" fmla="*/ 24750 w 232273"/>
                  <a:gd name="connsiteY0" fmla="*/ 5712 h 211330"/>
                  <a:gd name="connsiteX1" fmla="*/ 24750 w 232273"/>
                  <a:gd name="connsiteY1" fmla="*/ 36174 h 211330"/>
                  <a:gd name="connsiteX2" fmla="*/ 25702 w 232273"/>
                  <a:gd name="connsiteY2" fmla="*/ 36174 h 211330"/>
                  <a:gd name="connsiteX3" fmla="*/ 79011 w 232273"/>
                  <a:gd name="connsiteY3" fmla="*/ 952 h 211330"/>
                  <a:gd name="connsiteX4" fmla="*/ 106617 w 232273"/>
                  <a:gd name="connsiteY4" fmla="*/ 8567 h 211330"/>
                  <a:gd name="connsiteX5" fmla="*/ 124704 w 232273"/>
                  <a:gd name="connsiteY5" fmla="*/ 35222 h 211330"/>
                  <a:gd name="connsiteX6" fmla="*/ 146599 w 232273"/>
                  <a:gd name="connsiteY6" fmla="*/ 9519 h 211330"/>
                  <a:gd name="connsiteX7" fmla="*/ 177061 w 232273"/>
                  <a:gd name="connsiteY7" fmla="*/ 0 h 211330"/>
                  <a:gd name="connsiteX8" fmla="*/ 199907 w 232273"/>
                  <a:gd name="connsiteY8" fmla="*/ 3808 h 211330"/>
                  <a:gd name="connsiteX9" fmla="*/ 217042 w 232273"/>
                  <a:gd name="connsiteY9" fmla="*/ 14279 h 211330"/>
                  <a:gd name="connsiteX10" fmla="*/ 228466 w 232273"/>
                  <a:gd name="connsiteY10" fmla="*/ 32366 h 211330"/>
                  <a:gd name="connsiteX11" fmla="*/ 232273 w 232273"/>
                  <a:gd name="connsiteY11" fmla="*/ 59972 h 211330"/>
                  <a:gd name="connsiteX12" fmla="*/ 232273 w 232273"/>
                  <a:gd name="connsiteY12" fmla="*/ 211331 h 211330"/>
                  <a:gd name="connsiteX13" fmla="*/ 204667 w 232273"/>
                  <a:gd name="connsiteY13" fmla="*/ 211331 h 211330"/>
                  <a:gd name="connsiteX14" fmla="*/ 204667 w 232273"/>
                  <a:gd name="connsiteY14" fmla="*/ 76155 h 211330"/>
                  <a:gd name="connsiteX15" fmla="*/ 203715 w 232273"/>
                  <a:gd name="connsiteY15" fmla="*/ 58068 h 211330"/>
                  <a:gd name="connsiteX16" fmla="*/ 198955 w 232273"/>
                  <a:gd name="connsiteY16" fmla="*/ 43789 h 211330"/>
                  <a:gd name="connsiteX17" fmla="*/ 189436 w 232273"/>
                  <a:gd name="connsiteY17" fmla="*/ 34270 h 211330"/>
                  <a:gd name="connsiteX18" fmla="*/ 173253 w 232273"/>
                  <a:gd name="connsiteY18" fmla="*/ 30462 h 211330"/>
                  <a:gd name="connsiteX19" fmla="*/ 141839 w 232273"/>
                  <a:gd name="connsiteY19" fmla="*/ 44741 h 211330"/>
                  <a:gd name="connsiteX20" fmla="*/ 130416 w 232273"/>
                  <a:gd name="connsiteY20" fmla="*/ 82819 h 211330"/>
                  <a:gd name="connsiteX21" fmla="*/ 130416 w 232273"/>
                  <a:gd name="connsiteY21" fmla="*/ 211331 h 211330"/>
                  <a:gd name="connsiteX22" fmla="*/ 102809 w 232273"/>
                  <a:gd name="connsiteY22" fmla="*/ 211331 h 211330"/>
                  <a:gd name="connsiteX23" fmla="*/ 102809 w 232273"/>
                  <a:gd name="connsiteY23" fmla="*/ 76155 h 211330"/>
                  <a:gd name="connsiteX24" fmla="*/ 100906 w 232273"/>
                  <a:gd name="connsiteY24" fmla="*/ 58068 h 211330"/>
                  <a:gd name="connsiteX25" fmla="*/ 96146 w 232273"/>
                  <a:gd name="connsiteY25" fmla="*/ 43789 h 211330"/>
                  <a:gd name="connsiteX26" fmla="*/ 86627 w 232273"/>
                  <a:gd name="connsiteY26" fmla="*/ 34270 h 211330"/>
                  <a:gd name="connsiteX27" fmla="*/ 71396 w 232273"/>
                  <a:gd name="connsiteY27" fmla="*/ 30462 h 211330"/>
                  <a:gd name="connsiteX28" fmla="*/ 51405 w 232273"/>
                  <a:gd name="connsiteY28" fmla="*/ 36174 h 211330"/>
                  <a:gd name="connsiteX29" fmla="*/ 38078 w 232273"/>
                  <a:gd name="connsiteY29" fmla="*/ 50453 h 211330"/>
                  <a:gd name="connsiteX30" fmla="*/ 30462 w 232273"/>
                  <a:gd name="connsiteY30" fmla="*/ 67588 h 211330"/>
                  <a:gd name="connsiteX31" fmla="*/ 27606 w 232273"/>
                  <a:gd name="connsiteY31" fmla="*/ 82819 h 211330"/>
                  <a:gd name="connsiteX32" fmla="*/ 27606 w 232273"/>
                  <a:gd name="connsiteY32" fmla="*/ 211331 h 211330"/>
                  <a:gd name="connsiteX33" fmla="*/ 0 w 232273"/>
                  <a:gd name="connsiteY33" fmla="*/ 211331 h 211330"/>
                  <a:gd name="connsiteX34" fmla="*/ 0 w 232273"/>
                  <a:gd name="connsiteY34" fmla="*/ 5712 h 211330"/>
                  <a:gd name="connsiteX35" fmla="*/ 24750 w 232273"/>
                  <a:gd name="connsiteY35" fmla="*/ 5712 h 2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273" h="211330">
                    <a:moveTo>
                      <a:pt x="24750" y="5712"/>
                    </a:moveTo>
                    <a:lnTo>
                      <a:pt x="24750" y="36174"/>
                    </a:lnTo>
                    <a:lnTo>
                      <a:pt x="25702" y="36174"/>
                    </a:lnTo>
                    <a:cubicBezTo>
                      <a:pt x="38078" y="12375"/>
                      <a:pt x="56164" y="952"/>
                      <a:pt x="79011" y="952"/>
                    </a:cubicBezTo>
                    <a:cubicBezTo>
                      <a:pt x="89482" y="952"/>
                      <a:pt x="99002" y="3808"/>
                      <a:pt x="106617" y="8567"/>
                    </a:cubicBezTo>
                    <a:cubicBezTo>
                      <a:pt x="115185" y="14279"/>
                      <a:pt x="120896" y="22847"/>
                      <a:pt x="124704" y="35222"/>
                    </a:cubicBezTo>
                    <a:cubicBezTo>
                      <a:pt x="130416" y="23799"/>
                      <a:pt x="138031" y="15231"/>
                      <a:pt x="146599" y="9519"/>
                    </a:cubicBezTo>
                    <a:cubicBezTo>
                      <a:pt x="156118" y="3808"/>
                      <a:pt x="165638" y="0"/>
                      <a:pt x="177061" y="0"/>
                    </a:cubicBezTo>
                    <a:cubicBezTo>
                      <a:pt x="185628" y="0"/>
                      <a:pt x="193244" y="952"/>
                      <a:pt x="199907" y="3808"/>
                    </a:cubicBezTo>
                    <a:cubicBezTo>
                      <a:pt x="206571" y="5712"/>
                      <a:pt x="212283" y="9519"/>
                      <a:pt x="217042" y="14279"/>
                    </a:cubicBezTo>
                    <a:cubicBezTo>
                      <a:pt x="221802" y="19039"/>
                      <a:pt x="225610" y="24750"/>
                      <a:pt x="228466" y="32366"/>
                    </a:cubicBezTo>
                    <a:cubicBezTo>
                      <a:pt x="231321" y="39982"/>
                      <a:pt x="232273" y="49501"/>
                      <a:pt x="232273" y="59972"/>
                    </a:cubicBezTo>
                    <a:lnTo>
                      <a:pt x="232273" y="211331"/>
                    </a:lnTo>
                    <a:lnTo>
                      <a:pt x="204667" y="211331"/>
                    </a:lnTo>
                    <a:lnTo>
                      <a:pt x="204667" y="76155"/>
                    </a:lnTo>
                    <a:cubicBezTo>
                      <a:pt x="204667" y="69492"/>
                      <a:pt x="204667" y="63780"/>
                      <a:pt x="203715" y="58068"/>
                    </a:cubicBezTo>
                    <a:cubicBezTo>
                      <a:pt x="202763" y="52357"/>
                      <a:pt x="200859" y="47597"/>
                      <a:pt x="198955" y="43789"/>
                    </a:cubicBezTo>
                    <a:cubicBezTo>
                      <a:pt x="197051" y="39982"/>
                      <a:pt x="193244" y="36174"/>
                      <a:pt x="189436" y="34270"/>
                    </a:cubicBezTo>
                    <a:cubicBezTo>
                      <a:pt x="185628" y="31414"/>
                      <a:pt x="179917" y="30462"/>
                      <a:pt x="173253" y="30462"/>
                    </a:cubicBezTo>
                    <a:cubicBezTo>
                      <a:pt x="159926" y="30462"/>
                      <a:pt x="149454" y="35222"/>
                      <a:pt x="141839" y="44741"/>
                    </a:cubicBezTo>
                    <a:cubicBezTo>
                      <a:pt x="134224" y="54261"/>
                      <a:pt x="130416" y="66636"/>
                      <a:pt x="130416" y="82819"/>
                    </a:cubicBezTo>
                    <a:lnTo>
                      <a:pt x="130416" y="211331"/>
                    </a:lnTo>
                    <a:lnTo>
                      <a:pt x="102809" y="211331"/>
                    </a:lnTo>
                    <a:lnTo>
                      <a:pt x="102809" y="76155"/>
                    </a:lnTo>
                    <a:cubicBezTo>
                      <a:pt x="102809" y="69492"/>
                      <a:pt x="102809" y="63780"/>
                      <a:pt x="100906" y="58068"/>
                    </a:cubicBezTo>
                    <a:cubicBezTo>
                      <a:pt x="99954" y="52357"/>
                      <a:pt x="98050" y="47597"/>
                      <a:pt x="96146" y="43789"/>
                    </a:cubicBezTo>
                    <a:cubicBezTo>
                      <a:pt x="94242" y="39982"/>
                      <a:pt x="90434" y="36174"/>
                      <a:pt x="86627" y="34270"/>
                    </a:cubicBezTo>
                    <a:cubicBezTo>
                      <a:pt x="82819" y="32366"/>
                      <a:pt x="77107" y="30462"/>
                      <a:pt x="71396" y="30462"/>
                    </a:cubicBezTo>
                    <a:cubicBezTo>
                      <a:pt x="63780" y="30462"/>
                      <a:pt x="57116" y="32366"/>
                      <a:pt x="51405" y="36174"/>
                    </a:cubicBezTo>
                    <a:cubicBezTo>
                      <a:pt x="45693" y="39982"/>
                      <a:pt x="40933" y="44741"/>
                      <a:pt x="38078" y="50453"/>
                    </a:cubicBezTo>
                    <a:cubicBezTo>
                      <a:pt x="34270" y="56164"/>
                      <a:pt x="32366" y="61876"/>
                      <a:pt x="30462" y="67588"/>
                    </a:cubicBezTo>
                    <a:cubicBezTo>
                      <a:pt x="28558" y="73300"/>
                      <a:pt x="27606" y="78059"/>
                      <a:pt x="27606" y="82819"/>
                    </a:cubicBezTo>
                    <a:lnTo>
                      <a:pt x="27606" y="211331"/>
                    </a:lnTo>
                    <a:lnTo>
                      <a:pt x="0" y="211331"/>
                    </a:lnTo>
                    <a:lnTo>
                      <a:pt x="0" y="5712"/>
                    </a:lnTo>
                    <a:lnTo>
                      <a:pt x="24750" y="5712"/>
                    </a:lnTo>
                    <a:close/>
                  </a:path>
                </a:pathLst>
              </a:custGeom>
              <a:solidFill>
                <a:srgbClr val="626366"/>
              </a:solidFill>
              <a:ln w="9508" cap="flat">
                <a:noFill/>
                <a:prstDash val="solid"/>
                <a:miter/>
              </a:ln>
            </p:spPr>
            <p:txBody>
              <a:bodyPr rtlCol="0" anchor="ctr"/>
              <a:lstStyle/>
              <a:p>
                <a:endParaRPr lang="pt-BR"/>
              </a:p>
            </p:txBody>
          </p:sp>
          <p:sp>
            <p:nvSpPr>
              <p:cNvPr id="31" name="Freeform 30">
                <a:extLst>
                  <a:ext uri="{FF2B5EF4-FFF2-40B4-BE49-F238E27FC236}">
                    <a16:creationId xmlns:a16="http://schemas.microsoft.com/office/drawing/2014/main" id="{A741B824-9FA1-D87E-7FE0-BD71F2F41EA1}"/>
                  </a:ext>
                </a:extLst>
              </p:cNvPr>
              <p:cNvSpPr/>
              <p:nvPr/>
            </p:nvSpPr>
            <p:spPr>
              <a:xfrm>
                <a:off x="6047451"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1885"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32" name="Freeform 31">
                <a:extLst>
                  <a:ext uri="{FF2B5EF4-FFF2-40B4-BE49-F238E27FC236}">
                    <a16:creationId xmlns:a16="http://schemas.microsoft.com/office/drawing/2014/main" id="{1745519B-722B-98DE-2D7C-945A75F442EA}"/>
                  </a:ext>
                </a:extLst>
              </p:cNvPr>
              <p:cNvSpPr/>
              <p:nvPr/>
            </p:nvSpPr>
            <p:spPr>
              <a:xfrm>
                <a:off x="6227367" y="3666033"/>
                <a:ext cx="158974" cy="289389"/>
              </a:xfrm>
              <a:custGeom>
                <a:avLst/>
                <a:gdLst>
                  <a:gd name="connsiteX0" fmla="*/ 29510 w 158974"/>
                  <a:gd name="connsiteY0" fmla="*/ 0 h 289389"/>
                  <a:gd name="connsiteX1" fmla="*/ 29510 w 158974"/>
                  <a:gd name="connsiteY1" fmla="*/ 106617 h 289389"/>
                  <a:gd name="connsiteX2" fmla="*/ 30462 w 158974"/>
                  <a:gd name="connsiteY2" fmla="*/ 106617 h 289389"/>
                  <a:gd name="connsiteX3" fmla="*/ 51405 w 158974"/>
                  <a:gd name="connsiteY3" fmla="*/ 81867 h 289389"/>
                  <a:gd name="connsiteX4" fmla="*/ 82819 w 158974"/>
                  <a:gd name="connsiteY4" fmla="*/ 74252 h 289389"/>
                  <a:gd name="connsiteX5" fmla="*/ 116137 w 158974"/>
                  <a:gd name="connsiteY5" fmla="*/ 82819 h 289389"/>
                  <a:gd name="connsiteX6" fmla="*/ 139935 w 158974"/>
                  <a:gd name="connsiteY6" fmla="*/ 106617 h 289389"/>
                  <a:gd name="connsiteX7" fmla="*/ 154214 w 158974"/>
                  <a:gd name="connsiteY7" fmla="*/ 140887 h 289389"/>
                  <a:gd name="connsiteX8" fmla="*/ 158974 w 158974"/>
                  <a:gd name="connsiteY8" fmla="*/ 181821 h 289389"/>
                  <a:gd name="connsiteX9" fmla="*/ 154214 w 158974"/>
                  <a:gd name="connsiteY9" fmla="*/ 223706 h 289389"/>
                  <a:gd name="connsiteX10" fmla="*/ 139935 w 158974"/>
                  <a:gd name="connsiteY10" fmla="*/ 257976 h 289389"/>
                  <a:gd name="connsiteX11" fmla="*/ 116137 w 158974"/>
                  <a:gd name="connsiteY11" fmla="*/ 280822 h 289389"/>
                  <a:gd name="connsiteX12" fmla="*/ 82819 w 158974"/>
                  <a:gd name="connsiteY12" fmla="*/ 289390 h 289389"/>
                  <a:gd name="connsiteX13" fmla="*/ 69492 w 158974"/>
                  <a:gd name="connsiteY13" fmla="*/ 287486 h 289389"/>
                  <a:gd name="connsiteX14" fmla="*/ 54261 w 158974"/>
                  <a:gd name="connsiteY14" fmla="*/ 282726 h 289389"/>
                  <a:gd name="connsiteX15" fmla="*/ 39982 w 158974"/>
                  <a:gd name="connsiteY15" fmla="*/ 273207 h 289389"/>
                  <a:gd name="connsiteX16" fmla="*/ 28558 w 158974"/>
                  <a:gd name="connsiteY16" fmla="*/ 257976 h 289389"/>
                  <a:gd name="connsiteX17" fmla="*/ 27606 w 158974"/>
                  <a:gd name="connsiteY17" fmla="*/ 257976 h 289389"/>
                  <a:gd name="connsiteX18" fmla="*/ 27606 w 158974"/>
                  <a:gd name="connsiteY18" fmla="*/ 285582 h 289389"/>
                  <a:gd name="connsiteX19" fmla="*/ 0 w 158974"/>
                  <a:gd name="connsiteY19" fmla="*/ 285582 h 289389"/>
                  <a:gd name="connsiteX20" fmla="*/ 0 w 158974"/>
                  <a:gd name="connsiteY20" fmla="*/ 952 h 289389"/>
                  <a:gd name="connsiteX21" fmla="*/ 29510 w 158974"/>
                  <a:gd name="connsiteY21" fmla="*/ 952 h 289389"/>
                  <a:gd name="connsiteX22" fmla="*/ 127560 w 158974"/>
                  <a:gd name="connsiteY22" fmla="*/ 151358 h 289389"/>
                  <a:gd name="connsiteX23" fmla="*/ 118041 w 158974"/>
                  <a:gd name="connsiteY23" fmla="*/ 126608 h 289389"/>
                  <a:gd name="connsiteX24" fmla="*/ 101858 w 158974"/>
                  <a:gd name="connsiteY24" fmla="*/ 109473 h 289389"/>
                  <a:gd name="connsiteX25" fmla="*/ 79011 w 158974"/>
                  <a:gd name="connsiteY25" fmla="*/ 102810 h 289389"/>
                  <a:gd name="connsiteX26" fmla="*/ 55213 w 158974"/>
                  <a:gd name="connsiteY26" fmla="*/ 109473 h 289389"/>
                  <a:gd name="connsiteX27" fmla="*/ 39030 w 158974"/>
                  <a:gd name="connsiteY27" fmla="*/ 127560 h 289389"/>
                  <a:gd name="connsiteX28" fmla="*/ 30462 w 158974"/>
                  <a:gd name="connsiteY28" fmla="*/ 152310 h 289389"/>
                  <a:gd name="connsiteX29" fmla="*/ 27606 w 158974"/>
                  <a:gd name="connsiteY29" fmla="*/ 180869 h 289389"/>
                  <a:gd name="connsiteX30" fmla="*/ 30462 w 158974"/>
                  <a:gd name="connsiteY30" fmla="*/ 210379 h 289389"/>
                  <a:gd name="connsiteX31" fmla="*/ 39982 w 158974"/>
                  <a:gd name="connsiteY31" fmla="*/ 235129 h 289389"/>
                  <a:gd name="connsiteX32" fmla="*/ 56165 w 158974"/>
                  <a:gd name="connsiteY32" fmla="*/ 252264 h 289389"/>
                  <a:gd name="connsiteX33" fmla="*/ 79963 w 158974"/>
                  <a:gd name="connsiteY33" fmla="*/ 258928 h 289389"/>
                  <a:gd name="connsiteX34" fmla="*/ 103762 w 158974"/>
                  <a:gd name="connsiteY34" fmla="*/ 252264 h 289389"/>
                  <a:gd name="connsiteX35" fmla="*/ 118993 w 158974"/>
                  <a:gd name="connsiteY35" fmla="*/ 234177 h 289389"/>
                  <a:gd name="connsiteX36" fmla="*/ 127560 w 158974"/>
                  <a:gd name="connsiteY36" fmla="*/ 208475 h 289389"/>
                  <a:gd name="connsiteX37" fmla="*/ 130416 w 158974"/>
                  <a:gd name="connsiteY37" fmla="*/ 178965 h 289389"/>
                  <a:gd name="connsiteX38" fmla="*/ 127560 w 158974"/>
                  <a:gd name="connsiteY38" fmla="*/ 151358 h 2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974" h="289389">
                    <a:moveTo>
                      <a:pt x="29510" y="0"/>
                    </a:moveTo>
                    <a:lnTo>
                      <a:pt x="29510" y="106617"/>
                    </a:lnTo>
                    <a:lnTo>
                      <a:pt x="30462" y="106617"/>
                    </a:lnTo>
                    <a:cubicBezTo>
                      <a:pt x="35222" y="95194"/>
                      <a:pt x="41886" y="86627"/>
                      <a:pt x="51405" y="81867"/>
                    </a:cubicBezTo>
                    <a:cubicBezTo>
                      <a:pt x="60924" y="77107"/>
                      <a:pt x="71396" y="74252"/>
                      <a:pt x="82819" y="74252"/>
                    </a:cubicBezTo>
                    <a:cubicBezTo>
                      <a:pt x="95194" y="74252"/>
                      <a:pt x="106617" y="77107"/>
                      <a:pt x="116137" y="82819"/>
                    </a:cubicBezTo>
                    <a:cubicBezTo>
                      <a:pt x="125656" y="88531"/>
                      <a:pt x="133272" y="96146"/>
                      <a:pt x="139935" y="106617"/>
                    </a:cubicBezTo>
                    <a:cubicBezTo>
                      <a:pt x="146599" y="116137"/>
                      <a:pt x="151359" y="128512"/>
                      <a:pt x="154214" y="140887"/>
                    </a:cubicBezTo>
                    <a:cubicBezTo>
                      <a:pt x="157070" y="154214"/>
                      <a:pt x="158974" y="167542"/>
                      <a:pt x="158974" y="181821"/>
                    </a:cubicBezTo>
                    <a:cubicBezTo>
                      <a:pt x="158974" y="196100"/>
                      <a:pt x="157070" y="210379"/>
                      <a:pt x="154214" y="223706"/>
                    </a:cubicBezTo>
                    <a:cubicBezTo>
                      <a:pt x="151359" y="237033"/>
                      <a:pt x="146599" y="248456"/>
                      <a:pt x="139935" y="257976"/>
                    </a:cubicBezTo>
                    <a:cubicBezTo>
                      <a:pt x="133272" y="267495"/>
                      <a:pt x="125656" y="275111"/>
                      <a:pt x="116137" y="280822"/>
                    </a:cubicBezTo>
                    <a:cubicBezTo>
                      <a:pt x="106617" y="286534"/>
                      <a:pt x="95194" y="289390"/>
                      <a:pt x="82819" y="289390"/>
                    </a:cubicBezTo>
                    <a:cubicBezTo>
                      <a:pt x="79011" y="289390"/>
                      <a:pt x="74252" y="288438"/>
                      <a:pt x="69492" y="287486"/>
                    </a:cubicBezTo>
                    <a:cubicBezTo>
                      <a:pt x="64732" y="286534"/>
                      <a:pt x="59020" y="284630"/>
                      <a:pt x="54261" y="282726"/>
                    </a:cubicBezTo>
                    <a:cubicBezTo>
                      <a:pt x="49501" y="279870"/>
                      <a:pt x="44741" y="277015"/>
                      <a:pt x="39982" y="273207"/>
                    </a:cubicBezTo>
                    <a:cubicBezTo>
                      <a:pt x="35222" y="269399"/>
                      <a:pt x="32366" y="263688"/>
                      <a:pt x="28558" y="257976"/>
                    </a:cubicBezTo>
                    <a:lnTo>
                      <a:pt x="27606" y="257976"/>
                    </a:lnTo>
                    <a:lnTo>
                      <a:pt x="27606" y="285582"/>
                    </a:lnTo>
                    <a:lnTo>
                      <a:pt x="0" y="285582"/>
                    </a:lnTo>
                    <a:lnTo>
                      <a:pt x="0" y="952"/>
                    </a:lnTo>
                    <a:lnTo>
                      <a:pt x="29510" y="952"/>
                    </a:lnTo>
                    <a:close/>
                    <a:moveTo>
                      <a:pt x="127560" y="151358"/>
                    </a:moveTo>
                    <a:cubicBezTo>
                      <a:pt x="125656" y="141839"/>
                      <a:pt x="122801" y="134224"/>
                      <a:pt x="118041" y="126608"/>
                    </a:cubicBezTo>
                    <a:cubicBezTo>
                      <a:pt x="114233" y="118993"/>
                      <a:pt x="108521" y="113281"/>
                      <a:pt x="101858" y="109473"/>
                    </a:cubicBezTo>
                    <a:cubicBezTo>
                      <a:pt x="95194" y="105665"/>
                      <a:pt x="87579" y="102810"/>
                      <a:pt x="79011" y="102810"/>
                    </a:cubicBezTo>
                    <a:cubicBezTo>
                      <a:pt x="69492" y="102810"/>
                      <a:pt x="61876" y="104713"/>
                      <a:pt x="55213" y="109473"/>
                    </a:cubicBezTo>
                    <a:cubicBezTo>
                      <a:pt x="48549" y="114233"/>
                      <a:pt x="43789" y="119945"/>
                      <a:pt x="39030" y="127560"/>
                    </a:cubicBezTo>
                    <a:cubicBezTo>
                      <a:pt x="35222" y="135176"/>
                      <a:pt x="32366" y="142791"/>
                      <a:pt x="30462" y="152310"/>
                    </a:cubicBezTo>
                    <a:cubicBezTo>
                      <a:pt x="28558" y="161830"/>
                      <a:pt x="27606" y="171349"/>
                      <a:pt x="27606" y="180869"/>
                    </a:cubicBezTo>
                    <a:cubicBezTo>
                      <a:pt x="27606" y="191340"/>
                      <a:pt x="28558" y="200859"/>
                      <a:pt x="30462" y="210379"/>
                    </a:cubicBezTo>
                    <a:cubicBezTo>
                      <a:pt x="32366" y="219898"/>
                      <a:pt x="35222" y="228466"/>
                      <a:pt x="39982" y="235129"/>
                    </a:cubicBezTo>
                    <a:cubicBezTo>
                      <a:pt x="43789" y="242745"/>
                      <a:pt x="49501" y="248456"/>
                      <a:pt x="56165" y="252264"/>
                    </a:cubicBezTo>
                    <a:cubicBezTo>
                      <a:pt x="62828" y="257024"/>
                      <a:pt x="70444" y="258928"/>
                      <a:pt x="79963" y="258928"/>
                    </a:cubicBezTo>
                    <a:cubicBezTo>
                      <a:pt x="89483" y="258928"/>
                      <a:pt x="97098" y="257024"/>
                      <a:pt x="103762" y="252264"/>
                    </a:cubicBezTo>
                    <a:cubicBezTo>
                      <a:pt x="110425" y="247504"/>
                      <a:pt x="115185" y="241793"/>
                      <a:pt x="118993" y="234177"/>
                    </a:cubicBezTo>
                    <a:cubicBezTo>
                      <a:pt x="122801" y="226562"/>
                      <a:pt x="125656" y="217994"/>
                      <a:pt x="127560" y="208475"/>
                    </a:cubicBezTo>
                    <a:cubicBezTo>
                      <a:pt x="129464" y="198955"/>
                      <a:pt x="130416" y="189436"/>
                      <a:pt x="130416" y="178965"/>
                    </a:cubicBezTo>
                    <a:cubicBezTo>
                      <a:pt x="130416" y="169446"/>
                      <a:pt x="129464" y="160878"/>
                      <a:pt x="127560" y="151358"/>
                    </a:cubicBezTo>
                    <a:close/>
                  </a:path>
                </a:pathLst>
              </a:custGeom>
              <a:solidFill>
                <a:srgbClr val="626366"/>
              </a:solidFill>
              <a:ln w="9508" cap="flat">
                <a:noFill/>
                <a:prstDash val="solid"/>
                <a:miter/>
              </a:ln>
            </p:spPr>
            <p:txBody>
              <a:bodyPr rtlCol="0" anchor="ctr"/>
              <a:lstStyle/>
              <a:p>
                <a:endParaRPr lang="pt-BR"/>
              </a:p>
            </p:txBody>
          </p:sp>
          <p:sp>
            <p:nvSpPr>
              <p:cNvPr id="33" name="Freeform 32">
                <a:extLst>
                  <a:ext uri="{FF2B5EF4-FFF2-40B4-BE49-F238E27FC236}">
                    <a16:creationId xmlns:a16="http://schemas.microsoft.com/office/drawing/2014/main" id="{BD49BFA8-5BE9-CA49-E1CC-08203DD58546}"/>
                  </a:ext>
                </a:extLst>
              </p:cNvPr>
              <p:cNvSpPr/>
              <p:nvPr/>
            </p:nvSpPr>
            <p:spPr>
              <a:xfrm>
                <a:off x="640918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4704"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4" name="Freeform 33">
                <a:extLst>
                  <a:ext uri="{FF2B5EF4-FFF2-40B4-BE49-F238E27FC236}">
                    <a16:creationId xmlns:a16="http://schemas.microsoft.com/office/drawing/2014/main" id="{0964DBBB-5499-8F02-F7E1-84EBED35EF01}"/>
                  </a:ext>
                </a:extLst>
              </p:cNvPr>
              <p:cNvSpPr/>
              <p:nvPr/>
            </p:nvSpPr>
            <p:spPr>
              <a:xfrm>
                <a:off x="6671923" y="3666033"/>
                <a:ext cx="159925" cy="288438"/>
              </a:xfrm>
              <a:custGeom>
                <a:avLst/>
                <a:gdLst>
                  <a:gd name="connsiteX0" fmla="*/ 129464 w 159925"/>
                  <a:gd name="connsiteY0" fmla="*/ 283678 h 288438"/>
                  <a:gd name="connsiteX1" fmla="*/ 129464 w 159925"/>
                  <a:gd name="connsiteY1" fmla="*/ 256072 h 288438"/>
                  <a:gd name="connsiteX2" fmla="*/ 128512 w 159925"/>
                  <a:gd name="connsiteY2" fmla="*/ 256072 h 288438"/>
                  <a:gd name="connsiteX3" fmla="*/ 107569 w 159925"/>
                  <a:gd name="connsiteY3" fmla="*/ 280822 h 288438"/>
                  <a:gd name="connsiteX4" fmla="*/ 76155 w 159925"/>
                  <a:gd name="connsiteY4" fmla="*/ 288438 h 288438"/>
                  <a:gd name="connsiteX5" fmla="*/ 42837 w 159925"/>
                  <a:gd name="connsiteY5" fmla="*/ 279870 h 288438"/>
                  <a:gd name="connsiteX6" fmla="*/ 19039 w 159925"/>
                  <a:gd name="connsiteY6" fmla="*/ 256072 h 288438"/>
                  <a:gd name="connsiteX7" fmla="*/ 4760 w 159925"/>
                  <a:gd name="connsiteY7" fmla="*/ 221802 h 288438"/>
                  <a:gd name="connsiteX8" fmla="*/ 0 w 159925"/>
                  <a:gd name="connsiteY8" fmla="*/ 180869 h 288438"/>
                  <a:gd name="connsiteX9" fmla="*/ 4760 w 159925"/>
                  <a:gd name="connsiteY9" fmla="*/ 138983 h 288438"/>
                  <a:gd name="connsiteX10" fmla="*/ 19039 w 159925"/>
                  <a:gd name="connsiteY10" fmla="*/ 104713 h 288438"/>
                  <a:gd name="connsiteX11" fmla="*/ 42837 w 159925"/>
                  <a:gd name="connsiteY11" fmla="*/ 81867 h 288438"/>
                  <a:gd name="connsiteX12" fmla="*/ 76155 w 159925"/>
                  <a:gd name="connsiteY12" fmla="*/ 73300 h 288438"/>
                  <a:gd name="connsiteX13" fmla="*/ 90434 w 159925"/>
                  <a:gd name="connsiteY13" fmla="*/ 75203 h 288438"/>
                  <a:gd name="connsiteX14" fmla="*/ 105665 w 159925"/>
                  <a:gd name="connsiteY14" fmla="*/ 80915 h 288438"/>
                  <a:gd name="connsiteX15" fmla="*/ 119945 w 159925"/>
                  <a:gd name="connsiteY15" fmla="*/ 90434 h 288438"/>
                  <a:gd name="connsiteX16" fmla="*/ 131368 w 159925"/>
                  <a:gd name="connsiteY16" fmla="*/ 105665 h 288438"/>
                  <a:gd name="connsiteX17" fmla="*/ 132320 w 159925"/>
                  <a:gd name="connsiteY17" fmla="*/ 105665 h 288438"/>
                  <a:gd name="connsiteX18" fmla="*/ 132320 w 159925"/>
                  <a:gd name="connsiteY18" fmla="*/ 0 h 288438"/>
                  <a:gd name="connsiteX19" fmla="*/ 159926 w 159925"/>
                  <a:gd name="connsiteY19" fmla="*/ 0 h 288438"/>
                  <a:gd name="connsiteX20" fmla="*/ 159926 w 159925"/>
                  <a:gd name="connsiteY20" fmla="*/ 284630 h 288438"/>
                  <a:gd name="connsiteX21" fmla="*/ 129464 w 159925"/>
                  <a:gd name="connsiteY21" fmla="*/ 284630 h 288438"/>
                  <a:gd name="connsiteX22" fmla="*/ 31414 w 159925"/>
                  <a:gd name="connsiteY22" fmla="*/ 211331 h 288438"/>
                  <a:gd name="connsiteX23" fmla="*/ 40933 w 159925"/>
                  <a:gd name="connsiteY23" fmla="*/ 236081 h 288438"/>
                  <a:gd name="connsiteX24" fmla="*/ 57116 w 159925"/>
                  <a:gd name="connsiteY24" fmla="*/ 253216 h 288438"/>
                  <a:gd name="connsiteX25" fmla="*/ 79963 w 159925"/>
                  <a:gd name="connsiteY25" fmla="*/ 259880 h 288438"/>
                  <a:gd name="connsiteX26" fmla="*/ 103761 w 159925"/>
                  <a:gd name="connsiteY26" fmla="*/ 253216 h 288438"/>
                  <a:gd name="connsiteX27" fmla="*/ 119945 w 159925"/>
                  <a:gd name="connsiteY27" fmla="*/ 235129 h 288438"/>
                  <a:gd name="connsiteX28" fmla="*/ 128512 w 159925"/>
                  <a:gd name="connsiteY28" fmla="*/ 210379 h 288438"/>
                  <a:gd name="connsiteX29" fmla="*/ 131368 w 159925"/>
                  <a:gd name="connsiteY29" fmla="*/ 181821 h 288438"/>
                  <a:gd name="connsiteX30" fmla="*/ 128512 w 159925"/>
                  <a:gd name="connsiteY30" fmla="*/ 152310 h 288438"/>
                  <a:gd name="connsiteX31" fmla="*/ 118993 w 159925"/>
                  <a:gd name="connsiteY31" fmla="*/ 127560 h 288438"/>
                  <a:gd name="connsiteX32" fmla="*/ 102809 w 159925"/>
                  <a:gd name="connsiteY32" fmla="*/ 110425 h 288438"/>
                  <a:gd name="connsiteX33" fmla="*/ 79011 w 159925"/>
                  <a:gd name="connsiteY33" fmla="*/ 103761 h 288438"/>
                  <a:gd name="connsiteX34" fmla="*/ 55212 w 159925"/>
                  <a:gd name="connsiteY34" fmla="*/ 110425 h 288438"/>
                  <a:gd name="connsiteX35" fmla="*/ 39982 w 159925"/>
                  <a:gd name="connsiteY35" fmla="*/ 128512 h 288438"/>
                  <a:gd name="connsiteX36" fmla="*/ 31414 w 159925"/>
                  <a:gd name="connsiteY36" fmla="*/ 154214 h 288438"/>
                  <a:gd name="connsiteX37" fmla="*/ 28558 w 159925"/>
                  <a:gd name="connsiteY37" fmla="*/ 183725 h 288438"/>
                  <a:gd name="connsiteX38" fmla="*/ 31414 w 159925"/>
                  <a:gd name="connsiteY38" fmla="*/ 211331 h 2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925" h="288438">
                    <a:moveTo>
                      <a:pt x="129464" y="283678"/>
                    </a:moveTo>
                    <a:lnTo>
                      <a:pt x="129464" y="256072"/>
                    </a:lnTo>
                    <a:lnTo>
                      <a:pt x="128512" y="256072"/>
                    </a:lnTo>
                    <a:cubicBezTo>
                      <a:pt x="123752" y="267495"/>
                      <a:pt x="117089" y="276063"/>
                      <a:pt x="107569" y="280822"/>
                    </a:cubicBezTo>
                    <a:cubicBezTo>
                      <a:pt x="98050" y="285582"/>
                      <a:pt x="87579" y="288438"/>
                      <a:pt x="76155" y="288438"/>
                    </a:cubicBezTo>
                    <a:cubicBezTo>
                      <a:pt x="63780" y="288438"/>
                      <a:pt x="52357" y="285582"/>
                      <a:pt x="42837" y="279870"/>
                    </a:cubicBezTo>
                    <a:cubicBezTo>
                      <a:pt x="33318" y="274159"/>
                      <a:pt x="25702" y="266543"/>
                      <a:pt x="19039" y="256072"/>
                    </a:cubicBezTo>
                    <a:cubicBezTo>
                      <a:pt x="12375" y="246552"/>
                      <a:pt x="7615" y="235129"/>
                      <a:pt x="4760" y="221802"/>
                    </a:cubicBezTo>
                    <a:cubicBezTo>
                      <a:pt x="1904" y="208475"/>
                      <a:pt x="0" y="195148"/>
                      <a:pt x="0" y="180869"/>
                    </a:cubicBezTo>
                    <a:cubicBezTo>
                      <a:pt x="0" y="166590"/>
                      <a:pt x="1904" y="152310"/>
                      <a:pt x="4760" y="138983"/>
                    </a:cubicBezTo>
                    <a:cubicBezTo>
                      <a:pt x="7615" y="125656"/>
                      <a:pt x="12375" y="114233"/>
                      <a:pt x="19039" y="104713"/>
                    </a:cubicBezTo>
                    <a:cubicBezTo>
                      <a:pt x="25702" y="95194"/>
                      <a:pt x="33318" y="87579"/>
                      <a:pt x="42837" y="81867"/>
                    </a:cubicBezTo>
                    <a:cubicBezTo>
                      <a:pt x="52357" y="76155"/>
                      <a:pt x="63780" y="73300"/>
                      <a:pt x="76155" y="73300"/>
                    </a:cubicBezTo>
                    <a:cubicBezTo>
                      <a:pt x="79963" y="73300"/>
                      <a:pt x="84723" y="74252"/>
                      <a:pt x="90434" y="75203"/>
                    </a:cubicBezTo>
                    <a:cubicBezTo>
                      <a:pt x="95194" y="76155"/>
                      <a:pt x="99954" y="78059"/>
                      <a:pt x="105665" y="80915"/>
                    </a:cubicBezTo>
                    <a:cubicBezTo>
                      <a:pt x="110425" y="83771"/>
                      <a:pt x="115185" y="86627"/>
                      <a:pt x="119945" y="90434"/>
                    </a:cubicBezTo>
                    <a:cubicBezTo>
                      <a:pt x="124704" y="94242"/>
                      <a:pt x="127560" y="99954"/>
                      <a:pt x="131368" y="105665"/>
                    </a:cubicBezTo>
                    <a:lnTo>
                      <a:pt x="132320" y="105665"/>
                    </a:lnTo>
                    <a:lnTo>
                      <a:pt x="132320" y="0"/>
                    </a:lnTo>
                    <a:lnTo>
                      <a:pt x="159926" y="0"/>
                    </a:lnTo>
                    <a:lnTo>
                      <a:pt x="159926" y="284630"/>
                    </a:lnTo>
                    <a:lnTo>
                      <a:pt x="129464" y="284630"/>
                    </a:lnTo>
                    <a:close/>
                    <a:moveTo>
                      <a:pt x="31414" y="211331"/>
                    </a:moveTo>
                    <a:cubicBezTo>
                      <a:pt x="33318" y="220850"/>
                      <a:pt x="36174" y="228466"/>
                      <a:pt x="40933" y="236081"/>
                    </a:cubicBezTo>
                    <a:cubicBezTo>
                      <a:pt x="44741" y="243697"/>
                      <a:pt x="50453" y="249408"/>
                      <a:pt x="57116" y="253216"/>
                    </a:cubicBezTo>
                    <a:cubicBezTo>
                      <a:pt x="63780" y="257024"/>
                      <a:pt x="71396" y="259880"/>
                      <a:pt x="79963" y="259880"/>
                    </a:cubicBezTo>
                    <a:cubicBezTo>
                      <a:pt x="89482" y="259880"/>
                      <a:pt x="97098" y="257976"/>
                      <a:pt x="103761" y="253216"/>
                    </a:cubicBezTo>
                    <a:cubicBezTo>
                      <a:pt x="110425" y="248456"/>
                      <a:pt x="115185" y="242745"/>
                      <a:pt x="119945" y="235129"/>
                    </a:cubicBezTo>
                    <a:cubicBezTo>
                      <a:pt x="123752" y="227514"/>
                      <a:pt x="126608" y="219898"/>
                      <a:pt x="128512" y="210379"/>
                    </a:cubicBezTo>
                    <a:cubicBezTo>
                      <a:pt x="130416" y="200859"/>
                      <a:pt x="131368" y="191340"/>
                      <a:pt x="131368" y="181821"/>
                    </a:cubicBezTo>
                    <a:cubicBezTo>
                      <a:pt x="131368" y="171349"/>
                      <a:pt x="130416" y="161830"/>
                      <a:pt x="128512" y="152310"/>
                    </a:cubicBezTo>
                    <a:cubicBezTo>
                      <a:pt x="126608" y="142791"/>
                      <a:pt x="123752" y="134224"/>
                      <a:pt x="118993" y="127560"/>
                    </a:cubicBezTo>
                    <a:cubicBezTo>
                      <a:pt x="115185" y="119945"/>
                      <a:pt x="109473" y="114233"/>
                      <a:pt x="102809" y="110425"/>
                    </a:cubicBezTo>
                    <a:cubicBezTo>
                      <a:pt x="96146" y="105665"/>
                      <a:pt x="88530" y="103761"/>
                      <a:pt x="79011" y="103761"/>
                    </a:cubicBezTo>
                    <a:cubicBezTo>
                      <a:pt x="69492" y="103761"/>
                      <a:pt x="61876" y="105665"/>
                      <a:pt x="55212" y="110425"/>
                    </a:cubicBezTo>
                    <a:cubicBezTo>
                      <a:pt x="48549" y="115185"/>
                      <a:pt x="43789" y="120897"/>
                      <a:pt x="39982" y="128512"/>
                    </a:cubicBezTo>
                    <a:cubicBezTo>
                      <a:pt x="36174" y="136128"/>
                      <a:pt x="33318" y="144695"/>
                      <a:pt x="31414" y="154214"/>
                    </a:cubicBezTo>
                    <a:cubicBezTo>
                      <a:pt x="29510" y="163734"/>
                      <a:pt x="28558" y="173253"/>
                      <a:pt x="28558" y="183725"/>
                    </a:cubicBezTo>
                    <a:cubicBezTo>
                      <a:pt x="28558" y="192292"/>
                      <a:pt x="29510" y="201811"/>
                      <a:pt x="31414" y="211331"/>
                    </a:cubicBezTo>
                    <a:close/>
                  </a:path>
                </a:pathLst>
              </a:custGeom>
              <a:solidFill>
                <a:srgbClr val="626366"/>
              </a:solidFill>
              <a:ln w="9508" cap="flat">
                <a:noFill/>
                <a:prstDash val="solid"/>
                <a:miter/>
              </a:ln>
            </p:spPr>
            <p:txBody>
              <a:bodyPr rtlCol="0" anchor="ctr"/>
              <a:lstStyle/>
              <a:p>
                <a:endParaRPr lang="pt-BR"/>
              </a:p>
            </p:txBody>
          </p:sp>
          <p:sp>
            <p:nvSpPr>
              <p:cNvPr id="35" name="Freeform 34">
                <a:extLst>
                  <a:ext uri="{FF2B5EF4-FFF2-40B4-BE49-F238E27FC236}">
                    <a16:creationId xmlns:a16="http://schemas.microsoft.com/office/drawing/2014/main" id="{98EB4F6B-748C-4DA9-3962-6159A45ED528}"/>
                  </a:ext>
                </a:extLst>
              </p:cNvPr>
              <p:cNvSpPr/>
              <p:nvPr/>
            </p:nvSpPr>
            <p:spPr>
              <a:xfrm>
                <a:off x="6861359"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6" name="Freeform 35">
                <a:extLst>
                  <a:ext uri="{FF2B5EF4-FFF2-40B4-BE49-F238E27FC236}">
                    <a16:creationId xmlns:a16="http://schemas.microsoft.com/office/drawing/2014/main" id="{479E28F3-6078-FF6A-E751-B5659FB0E52A}"/>
                  </a:ext>
                </a:extLst>
              </p:cNvPr>
              <p:cNvSpPr/>
              <p:nvPr/>
            </p:nvSpPr>
            <p:spPr>
              <a:xfrm>
                <a:off x="7042228"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4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4"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37" name="Freeform 36">
                <a:extLst>
                  <a:ext uri="{FF2B5EF4-FFF2-40B4-BE49-F238E27FC236}">
                    <a16:creationId xmlns:a16="http://schemas.microsoft.com/office/drawing/2014/main" id="{52EF623F-B7CC-0ECC-C421-9FD3750C345D}"/>
                  </a:ext>
                </a:extLst>
              </p:cNvPr>
              <p:cNvSpPr/>
              <p:nvPr/>
            </p:nvSpPr>
            <p:spPr>
              <a:xfrm>
                <a:off x="7149797"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5"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7"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8" name="Freeform 37">
                <a:extLst>
                  <a:ext uri="{FF2B5EF4-FFF2-40B4-BE49-F238E27FC236}">
                    <a16:creationId xmlns:a16="http://schemas.microsoft.com/office/drawing/2014/main" id="{6181E992-D4AF-314B-DE7D-F419272929C7}"/>
                  </a:ext>
                </a:extLst>
              </p:cNvPr>
              <p:cNvSpPr/>
              <p:nvPr/>
            </p:nvSpPr>
            <p:spPr>
              <a:xfrm>
                <a:off x="7309723" y="3744092"/>
                <a:ext cx="161829" cy="206570"/>
              </a:xfrm>
              <a:custGeom>
                <a:avLst/>
                <a:gdLst>
                  <a:gd name="connsiteX0" fmla="*/ 5712 w 161829"/>
                  <a:gd name="connsiteY0" fmla="*/ 0 h 206570"/>
                  <a:gd name="connsiteX1" fmla="*/ 40933 w 161829"/>
                  <a:gd name="connsiteY1" fmla="*/ 0 h 206570"/>
                  <a:gd name="connsiteX2" fmla="*/ 80915 w 161829"/>
                  <a:gd name="connsiteY2" fmla="*/ 72348 h 206570"/>
                  <a:gd name="connsiteX3" fmla="*/ 122800 w 161829"/>
                  <a:gd name="connsiteY3" fmla="*/ 0 h 206570"/>
                  <a:gd name="connsiteX4" fmla="*/ 155166 w 161829"/>
                  <a:gd name="connsiteY4" fmla="*/ 0 h 206570"/>
                  <a:gd name="connsiteX5" fmla="*/ 98050 w 161829"/>
                  <a:gd name="connsiteY5" fmla="*/ 95194 h 206570"/>
                  <a:gd name="connsiteX6" fmla="*/ 161830 w 161829"/>
                  <a:gd name="connsiteY6" fmla="*/ 206571 h 206570"/>
                  <a:gd name="connsiteX7" fmla="*/ 126608 w 161829"/>
                  <a:gd name="connsiteY7" fmla="*/ 206571 h 206570"/>
                  <a:gd name="connsiteX8" fmla="*/ 79963 w 161829"/>
                  <a:gd name="connsiteY8" fmla="*/ 120896 h 206570"/>
                  <a:gd name="connsiteX9" fmla="*/ 33318 w 161829"/>
                  <a:gd name="connsiteY9" fmla="*/ 206571 h 206570"/>
                  <a:gd name="connsiteX10" fmla="*/ 0 w 161829"/>
                  <a:gd name="connsiteY10" fmla="*/ 206571 h 206570"/>
                  <a:gd name="connsiteX11" fmla="*/ 61876 w 161829"/>
                  <a:gd name="connsiteY11" fmla="*/ 98050 h 206570"/>
                  <a:gd name="connsiteX12" fmla="*/ 5712 w 161829"/>
                  <a:gd name="connsiteY12" fmla="*/ 0 h 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829" h="206570">
                    <a:moveTo>
                      <a:pt x="5712" y="0"/>
                    </a:moveTo>
                    <a:lnTo>
                      <a:pt x="40933" y="0"/>
                    </a:lnTo>
                    <a:lnTo>
                      <a:pt x="80915" y="72348"/>
                    </a:lnTo>
                    <a:lnTo>
                      <a:pt x="122800" y="0"/>
                    </a:lnTo>
                    <a:lnTo>
                      <a:pt x="155166" y="0"/>
                    </a:lnTo>
                    <a:lnTo>
                      <a:pt x="98050" y="95194"/>
                    </a:lnTo>
                    <a:lnTo>
                      <a:pt x="161830" y="206571"/>
                    </a:lnTo>
                    <a:lnTo>
                      <a:pt x="126608" y="206571"/>
                    </a:lnTo>
                    <a:lnTo>
                      <a:pt x="79963" y="120896"/>
                    </a:lnTo>
                    <a:lnTo>
                      <a:pt x="33318" y="206571"/>
                    </a:lnTo>
                    <a:lnTo>
                      <a:pt x="0" y="206571"/>
                    </a:lnTo>
                    <a:lnTo>
                      <a:pt x="61876" y="98050"/>
                    </a:lnTo>
                    <a:lnTo>
                      <a:pt x="5712" y="0"/>
                    </a:lnTo>
                    <a:close/>
                  </a:path>
                </a:pathLst>
              </a:custGeom>
              <a:solidFill>
                <a:srgbClr val="626366"/>
              </a:solidFill>
              <a:ln w="9508" cap="flat">
                <a:noFill/>
                <a:prstDash val="solid"/>
                <a:miter/>
              </a:ln>
            </p:spPr>
            <p:txBody>
              <a:bodyPr rtlCol="0" anchor="ctr"/>
              <a:lstStyle/>
              <a:p>
                <a:endParaRPr lang="pt-BR"/>
              </a:p>
            </p:txBody>
          </p:sp>
          <p:sp>
            <p:nvSpPr>
              <p:cNvPr id="39" name="Freeform 38">
                <a:extLst>
                  <a:ext uri="{FF2B5EF4-FFF2-40B4-BE49-F238E27FC236}">
                    <a16:creationId xmlns:a16="http://schemas.microsoft.com/office/drawing/2014/main" id="{6BA8A7A2-A58D-5942-DA0F-AFABB1F20725}"/>
                  </a:ext>
                </a:extLst>
              </p:cNvPr>
              <p:cNvSpPr/>
              <p:nvPr/>
            </p:nvSpPr>
            <p:spPr>
              <a:xfrm>
                <a:off x="7477265" y="3682216"/>
                <a:ext cx="88530" cy="267495"/>
              </a:xfrm>
              <a:custGeom>
                <a:avLst/>
                <a:gdLst>
                  <a:gd name="connsiteX0" fmla="*/ 88530 w 88530"/>
                  <a:gd name="connsiteY0" fmla="*/ 61876 h 267495"/>
                  <a:gd name="connsiteX1" fmla="*/ 88530 w 88530"/>
                  <a:gd name="connsiteY1" fmla="*/ 91386 h 267495"/>
                  <a:gd name="connsiteX2" fmla="*/ 55212 w 88530"/>
                  <a:gd name="connsiteY2" fmla="*/ 91386 h 267495"/>
                  <a:gd name="connsiteX3" fmla="*/ 55212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2" y="91386"/>
                    </a:lnTo>
                    <a:lnTo>
                      <a:pt x="55212" y="218946"/>
                    </a:lnTo>
                    <a:cubicBezTo>
                      <a:pt x="55212" y="222754"/>
                      <a:pt x="55212"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0"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40" name="Freeform 39">
                <a:extLst>
                  <a:ext uri="{FF2B5EF4-FFF2-40B4-BE49-F238E27FC236}">
                    <a16:creationId xmlns:a16="http://schemas.microsoft.com/office/drawing/2014/main" id="{91A3235C-CD90-46B8-109A-E407DE3E2960}"/>
                  </a:ext>
                </a:extLst>
              </p:cNvPr>
              <p:cNvSpPr/>
              <p:nvPr/>
            </p:nvSpPr>
            <p:spPr>
              <a:xfrm>
                <a:off x="758673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2"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09" y="182772"/>
                      <a:pt x="110425" y="176109"/>
                    </a:cubicBezTo>
                    <a:cubicBezTo>
                      <a:pt x="118041" y="169445"/>
                      <a:pt x="122800" y="158974"/>
                      <a:pt x="124704" y="145647"/>
                    </a:cubicBezTo>
                    <a:lnTo>
                      <a:pt x="151358" y="145647"/>
                    </a:lnTo>
                    <a:cubicBezTo>
                      <a:pt x="146599"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41" name="Freeform 40">
                <a:extLst>
                  <a:ext uri="{FF2B5EF4-FFF2-40B4-BE49-F238E27FC236}">
                    <a16:creationId xmlns:a16="http://schemas.microsoft.com/office/drawing/2014/main" id="{1EAF666D-E5C1-5127-16DC-C7CDEE901509}"/>
                  </a:ext>
                </a:extLst>
              </p:cNvPr>
              <p:cNvSpPr/>
              <p:nvPr/>
            </p:nvSpPr>
            <p:spPr>
              <a:xfrm>
                <a:off x="7758087" y="3739332"/>
                <a:ext cx="151358" cy="216090"/>
              </a:xfrm>
              <a:custGeom>
                <a:avLst/>
                <a:gdLst>
                  <a:gd name="connsiteX0" fmla="*/ 109473 w 151358"/>
                  <a:gd name="connsiteY0" fmla="*/ 40933 h 216090"/>
                  <a:gd name="connsiteX1" fmla="*/ 81867 w 151358"/>
                  <a:gd name="connsiteY1" fmla="*/ 30462 h 216090"/>
                  <a:gd name="connsiteX2" fmla="*/ 57116 w 151358"/>
                  <a:gd name="connsiteY2" fmla="*/ 37126 h 216090"/>
                  <a:gd name="connsiteX3" fmla="*/ 40933 w 151358"/>
                  <a:gd name="connsiteY3" fmla="*/ 55212 h 216090"/>
                  <a:gd name="connsiteX4" fmla="*/ 32366 w 151358"/>
                  <a:gd name="connsiteY4" fmla="*/ 80915 h 216090"/>
                  <a:gd name="connsiteX5" fmla="*/ 29510 w 151358"/>
                  <a:gd name="connsiteY5" fmla="*/ 111377 h 216090"/>
                  <a:gd name="connsiteX6" fmla="*/ 32366 w 151358"/>
                  <a:gd name="connsiteY6" fmla="*/ 138983 h 216090"/>
                  <a:gd name="connsiteX7" fmla="*/ 40933 w 151358"/>
                  <a:gd name="connsiteY7" fmla="*/ 162782 h 216090"/>
                  <a:gd name="connsiteX8" fmla="*/ 56164 w 151358"/>
                  <a:gd name="connsiteY8" fmla="*/ 179917 h 216090"/>
                  <a:gd name="connsiteX9" fmla="*/ 78059 w 151358"/>
                  <a:gd name="connsiteY9" fmla="*/ 186580 h 216090"/>
                  <a:gd name="connsiteX10" fmla="*/ 109473 w 151358"/>
                  <a:gd name="connsiteY10" fmla="*/ 173253 h 216090"/>
                  <a:gd name="connsiteX11" fmla="*/ 123752 w 151358"/>
                  <a:gd name="connsiteY11" fmla="*/ 136127 h 216090"/>
                  <a:gd name="connsiteX12" fmla="*/ 151358 w 151358"/>
                  <a:gd name="connsiteY12" fmla="*/ 136127 h 216090"/>
                  <a:gd name="connsiteX13" fmla="*/ 128512 w 151358"/>
                  <a:gd name="connsiteY13" fmla="*/ 195148 h 216090"/>
                  <a:gd name="connsiteX14" fmla="*/ 78059 w 151358"/>
                  <a:gd name="connsiteY14" fmla="*/ 216090 h 216090"/>
                  <a:gd name="connsiteX15" fmla="*/ 44741 w 151358"/>
                  <a:gd name="connsiteY15" fmla="*/ 208475 h 216090"/>
                  <a:gd name="connsiteX16" fmla="*/ 19991 w 151358"/>
                  <a:gd name="connsiteY16" fmla="*/ 186580 h 216090"/>
                  <a:gd name="connsiteX17" fmla="*/ 4760 w 151358"/>
                  <a:gd name="connsiteY17" fmla="*/ 153262 h 216090"/>
                  <a:gd name="connsiteX18" fmla="*/ 0 w 151358"/>
                  <a:gd name="connsiteY18" fmla="*/ 110425 h 216090"/>
                  <a:gd name="connsiteX19" fmla="*/ 4760 w 151358"/>
                  <a:gd name="connsiteY19" fmla="*/ 67588 h 216090"/>
                  <a:gd name="connsiteX20" fmla="*/ 19039 w 151358"/>
                  <a:gd name="connsiteY20" fmla="*/ 32366 h 216090"/>
                  <a:gd name="connsiteX21" fmla="*/ 43789 w 151358"/>
                  <a:gd name="connsiteY21" fmla="*/ 8567 h 216090"/>
                  <a:gd name="connsiteX22" fmla="*/ 78059 w 151358"/>
                  <a:gd name="connsiteY22" fmla="*/ 0 h 216090"/>
                  <a:gd name="connsiteX23" fmla="*/ 104713 w 151358"/>
                  <a:gd name="connsiteY23" fmla="*/ 3808 h 216090"/>
                  <a:gd name="connsiteX24" fmla="*/ 126608 w 151358"/>
                  <a:gd name="connsiteY24" fmla="*/ 17135 h 216090"/>
                  <a:gd name="connsiteX25" fmla="*/ 141839 w 151358"/>
                  <a:gd name="connsiteY25" fmla="*/ 39030 h 216090"/>
                  <a:gd name="connsiteX26" fmla="*/ 149454 w 151358"/>
                  <a:gd name="connsiteY26" fmla="*/ 70444 h 216090"/>
                  <a:gd name="connsiteX27" fmla="*/ 120896 w 151358"/>
                  <a:gd name="connsiteY27" fmla="*/ 70444 h 216090"/>
                  <a:gd name="connsiteX28" fmla="*/ 109473 w 151358"/>
                  <a:gd name="connsiteY28" fmla="*/ 40933 h 2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1358" h="216090">
                    <a:moveTo>
                      <a:pt x="109473" y="40933"/>
                    </a:moveTo>
                    <a:cubicBezTo>
                      <a:pt x="102809" y="33318"/>
                      <a:pt x="93290" y="30462"/>
                      <a:pt x="81867" y="30462"/>
                    </a:cubicBezTo>
                    <a:cubicBezTo>
                      <a:pt x="72348" y="30462"/>
                      <a:pt x="63780" y="32366"/>
                      <a:pt x="57116" y="37126"/>
                    </a:cubicBezTo>
                    <a:cubicBezTo>
                      <a:pt x="50453" y="41885"/>
                      <a:pt x="44741" y="47597"/>
                      <a:pt x="40933" y="55212"/>
                    </a:cubicBezTo>
                    <a:cubicBezTo>
                      <a:pt x="37126" y="62828"/>
                      <a:pt x="34270" y="71396"/>
                      <a:pt x="32366" y="80915"/>
                    </a:cubicBezTo>
                    <a:cubicBezTo>
                      <a:pt x="30462" y="90434"/>
                      <a:pt x="29510" y="100906"/>
                      <a:pt x="29510" y="111377"/>
                    </a:cubicBezTo>
                    <a:cubicBezTo>
                      <a:pt x="29510" y="120896"/>
                      <a:pt x="30462" y="130416"/>
                      <a:pt x="32366" y="138983"/>
                    </a:cubicBezTo>
                    <a:cubicBezTo>
                      <a:pt x="34270" y="147551"/>
                      <a:pt x="37126" y="156118"/>
                      <a:pt x="40933" y="162782"/>
                    </a:cubicBezTo>
                    <a:cubicBezTo>
                      <a:pt x="44741" y="169445"/>
                      <a:pt x="49501" y="175157"/>
                      <a:pt x="56164" y="179917"/>
                    </a:cubicBezTo>
                    <a:cubicBezTo>
                      <a:pt x="62828" y="183724"/>
                      <a:pt x="69492" y="186580"/>
                      <a:pt x="78059" y="186580"/>
                    </a:cubicBezTo>
                    <a:cubicBezTo>
                      <a:pt x="91386" y="186580"/>
                      <a:pt x="101857" y="181821"/>
                      <a:pt x="109473" y="173253"/>
                    </a:cubicBezTo>
                    <a:cubicBezTo>
                      <a:pt x="117089" y="164686"/>
                      <a:pt x="121848" y="152310"/>
                      <a:pt x="123752" y="136127"/>
                    </a:cubicBezTo>
                    <a:lnTo>
                      <a:pt x="151358" y="136127"/>
                    </a:lnTo>
                    <a:cubicBezTo>
                      <a:pt x="148503" y="161830"/>
                      <a:pt x="140887" y="180869"/>
                      <a:pt x="128512" y="195148"/>
                    </a:cubicBezTo>
                    <a:cubicBezTo>
                      <a:pt x="116137" y="208475"/>
                      <a:pt x="99002" y="216090"/>
                      <a:pt x="78059" y="216090"/>
                    </a:cubicBezTo>
                    <a:cubicBezTo>
                      <a:pt x="65684" y="216090"/>
                      <a:pt x="54260" y="213235"/>
                      <a:pt x="44741" y="208475"/>
                    </a:cubicBezTo>
                    <a:cubicBezTo>
                      <a:pt x="35222" y="203715"/>
                      <a:pt x="26654" y="196100"/>
                      <a:pt x="19991" y="186580"/>
                    </a:cubicBezTo>
                    <a:cubicBezTo>
                      <a:pt x="13327" y="177061"/>
                      <a:pt x="8567" y="166590"/>
                      <a:pt x="4760" y="153262"/>
                    </a:cubicBezTo>
                    <a:cubicBezTo>
                      <a:pt x="1904" y="139935"/>
                      <a:pt x="0" y="126608"/>
                      <a:pt x="0" y="110425"/>
                    </a:cubicBezTo>
                    <a:cubicBezTo>
                      <a:pt x="0" y="95194"/>
                      <a:pt x="1904" y="80915"/>
                      <a:pt x="4760" y="67588"/>
                    </a:cubicBezTo>
                    <a:cubicBezTo>
                      <a:pt x="7615" y="54260"/>
                      <a:pt x="12375" y="42837"/>
                      <a:pt x="19039" y="32366"/>
                    </a:cubicBezTo>
                    <a:cubicBezTo>
                      <a:pt x="25702" y="22847"/>
                      <a:pt x="33318" y="14279"/>
                      <a:pt x="43789" y="8567"/>
                    </a:cubicBezTo>
                    <a:cubicBezTo>
                      <a:pt x="53309" y="2856"/>
                      <a:pt x="64732" y="0"/>
                      <a:pt x="78059" y="0"/>
                    </a:cubicBezTo>
                    <a:cubicBezTo>
                      <a:pt x="87578" y="0"/>
                      <a:pt x="96146" y="952"/>
                      <a:pt x="104713" y="3808"/>
                    </a:cubicBezTo>
                    <a:cubicBezTo>
                      <a:pt x="113281" y="6663"/>
                      <a:pt x="119945" y="10471"/>
                      <a:pt x="126608" y="17135"/>
                    </a:cubicBezTo>
                    <a:cubicBezTo>
                      <a:pt x="133272" y="22847"/>
                      <a:pt x="138031" y="30462"/>
                      <a:pt x="141839" y="39030"/>
                    </a:cubicBezTo>
                    <a:cubicBezTo>
                      <a:pt x="145647" y="47597"/>
                      <a:pt x="148503" y="58068"/>
                      <a:pt x="149454" y="70444"/>
                    </a:cubicBezTo>
                    <a:lnTo>
                      <a:pt x="120896" y="70444"/>
                    </a:lnTo>
                    <a:cubicBezTo>
                      <a:pt x="120896" y="58068"/>
                      <a:pt x="116137" y="47597"/>
                      <a:pt x="109473" y="40933"/>
                    </a:cubicBezTo>
                    <a:close/>
                  </a:path>
                </a:pathLst>
              </a:custGeom>
              <a:solidFill>
                <a:srgbClr val="626366"/>
              </a:solidFill>
              <a:ln w="9508" cap="flat">
                <a:noFill/>
                <a:prstDash val="solid"/>
                <a:miter/>
              </a:ln>
            </p:spPr>
            <p:txBody>
              <a:bodyPr rtlCol="0" anchor="ctr"/>
              <a:lstStyle/>
              <a:p>
                <a:endParaRPr lang="pt-BR"/>
              </a:p>
            </p:txBody>
          </p:sp>
          <p:sp>
            <p:nvSpPr>
              <p:cNvPr id="42" name="Freeform 41">
                <a:extLst>
                  <a:ext uri="{FF2B5EF4-FFF2-40B4-BE49-F238E27FC236}">
                    <a16:creationId xmlns:a16="http://schemas.microsoft.com/office/drawing/2014/main" id="{098B123B-898A-093F-00E3-85BD3BF54C98}"/>
                  </a:ext>
                </a:extLst>
              </p:cNvPr>
              <p:cNvSpPr/>
              <p:nvPr/>
            </p:nvSpPr>
            <p:spPr>
              <a:xfrm>
                <a:off x="7932292"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100906"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0934"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43" name="Freeform 42">
                <a:extLst>
                  <a:ext uri="{FF2B5EF4-FFF2-40B4-BE49-F238E27FC236}">
                    <a16:creationId xmlns:a16="http://schemas.microsoft.com/office/drawing/2014/main" id="{040FA54D-5A75-9A31-0165-B3FF69B82146}"/>
                  </a:ext>
                </a:extLst>
              </p:cNvPr>
              <p:cNvSpPr/>
              <p:nvPr/>
            </p:nvSpPr>
            <p:spPr>
              <a:xfrm>
                <a:off x="8113160" y="3739332"/>
                <a:ext cx="138983" cy="210378"/>
              </a:xfrm>
              <a:custGeom>
                <a:avLst/>
                <a:gdLst>
                  <a:gd name="connsiteX0" fmla="*/ 25702 w 138983"/>
                  <a:gd name="connsiteY0" fmla="*/ 4760 h 210378"/>
                  <a:gd name="connsiteX1" fmla="*/ 25702 w 138983"/>
                  <a:gd name="connsiteY1" fmla="*/ 37126 h 210378"/>
                  <a:gd name="connsiteX2" fmla="*/ 26654 w 138983"/>
                  <a:gd name="connsiteY2" fmla="*/ 37126 h 210378"/>
                  <a:gd name="connsiteX3" fmla="*/ 80915 w 138983"/>
                  <a:gd name="connsiteY3" fmla="*/ 0 h 210378"/>
                  <a:gd name="connsiteX4" fmla="*/ 108521 w 138983"/>
                  <a:gd name="connsiteY4" fmla="*/ 5712 h 210378"/>
                  <a:gd name="connsiteX5" fmla="*/ 126608 w 138983"/>
                  <a:gd name="connsiteY5" fmla="*/ 20943 h 210378"/>
                  <a:gd name="connsiteX6" fmla="*/ 136128 w 138983"/>
                  <a:gd name="connsiteY6" fmla="*/ 44741 h 210378"/>
                  <a:gd name="connsiteX7" fmla="*/ 138983 w 138983"/>
                  <a:gd name="connsiteY7" fmla="*/ 75203 h 210378"/>
                  <a:gd name="connsiteX8" fmla="*/ 138983 w 138983"/>
                  <a:gd name="connsiteY8" fmla="*/ 210379 h 210378"/>
                  <a:gd name="connsiteX9" fmla="*/ 110425 w 138983"/>
                  <a:gd name="connsiteY9" fmla="*/ 210379 h 210378"/>
                  <a:gd name="connsiteX10" fmla="*/ 110425 w 138983"/>
                  <a:gd name="connsiteY10" fmla="*/ 71396 h 210378"/>
                  <a:gd name="connsiteX11" fmla="*/ 101858 w 138983"/>
                  <a:gd name="connsiteY11" fmla="*/ 40933 h 210378"/>
                  <a:gd name="connsiteX12" fmla="*/ 77107 w 138983"/>
                  <a:gd name="connsiteY12" fmla="*/ 29510 h 210378"/>
                  <a:gd name="connsiteX13" fmla="*/ 55213 w 138983"/>
                  <a:gd name="connsiteY13" fmla="*/ 34270 h 210378"/>
                  <a:gd name="connsiteX14" fmla="*/ 39982 w 138983"/>
                  <a:gd name="connsiteY14" fmla="*/ 47597 h 210378"/>
                  <a:gd name="connsiteX15" fmla="*/ 30462 w 138983"/>
                  <a:gd name="connsiteY15" fmla="*/ 68540 h 210378"/>
                  <a:gd name="connsiteX16" fmla="*/ 27606 w 138983"/>
                  <a:gd name="connsiteY16" fmla="*/ 94242 h 210378"/>
                  <a:gd name="connsiteX17" fmla="*/ 27606 w 138983"/>
                  <a:gd name="connsiteY17" fmla="*/ 210379 h 210378"/>
                  <a:gd name="connsiteX18" fmla="*/ 0 w 138983"/>
                  <a:gd name="connsiteY18" fmla="*/ 210379 h 210378"/>
                  <a:gd name="connsiteX19" fmla="*/ 0 w 138983"/>
                  <a:gd name="connsiteY19" fmla="*/ 4760 h 210378"/>
                  <a:gd name="connsiteX20" fmla="*/ 25702 w 138983"/>
                  <a:gd name="connsiteY20"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83" h="210378">
                    <a:moveTo>
                      <a:pt x="25702" y="4760"/>
                    </a:moveTo>
                    <a:lnTo>
                      <a:pt x="25702" y="37126"/>
                    </a:lnTo>
                    <a:lnTo>
                      <a:pt x="26654" y="37126"/>
                    </a:lnTo>
                    <a:cubicBezTo>
                      <a:pt x="38078" y="12375"/>
                      <a:pt x="56164" y="0"/>
                      <a:pt x="80915" y="0"/>
                    </a:cubicBezTo>
                    <a:cubicBezTo>
                      <a:pt x="91386" y="0"/>
                      <a:pt x="100906" y="1904"/>
                      <a:pt x="108521" y="5712"/>
                    </a:cubicBezTo>
                    <a:cubicBezTo>
                      <a:pt x="116137" y="9519"/>
                      <a:pt x="121849" y="14279"/>
                      <a:pt x="126608" y="20943"/>
                    </a:cubicBezTo>
                    <a:cubicBezTo>
                      <a:pt x="131368" y="27606"/>
                      <a:pt x="134224" y="35222"/>
                      <a:pt x="136128" y="44741"/>
                    </a:cubicBezTo>
                    <a:cubicBezTo>
                      <a:pt x="138031" y="54260"/>
                      <a:pt x="138983" y="63780"/>
                      <a:pt x="138983" y="75203"/>
                    </a:cubicBezTo>
                    <a:lnTo>
                      <a:pt x="138983" y="210379"/>
                    </a:lnTo>
                    <a:lnTo>
                      <a:pt x="110425" y="210379"/>
                    </a:lnTo>
                    <a:lnTo>
                      <a:pt x="110425" y="71396"/>
                    </a:lnTo>
                    <a:cubicBezTo>
                      <a:pt x="110425" y="59020"/>
                      <a:pt x="107569" y="48549"/>
                      <a:pt x="101858" y="40933"/>
                    </a:cubicBezTo>
                    <a:cubicBezTo>
                      <a:pt x="96146" y="33318"/>
                      <a:pt x="87579" y="29510"/>
                      <a:pt x="77107" y="29510"/>
                    </a:cubicBezTo>
                    <a:cubicBezTo>
                      <a:pt x="68540" y="29510"/>
                      <a:pt x="61876" y="31414"/>
                      <a:pt x="55213" y="34270"/>
                    </a:cubicBezTo>
                    <a:cubicBezTo>
                      <a:pt x="49501" y="37126"/>
                      <a:pt x="43789" y="41885"/>
                      <a:pt x="39982" y="47597"/>
                    </a:cubicBezTo>
                    <a:cubicBezTo>
                      <a:pt x="36174" y="53309"/>
                      <a:pt x="33318" y="59972"/>
                      <a:pt x="30462" y="68540"/>
                    </a:cubicBezTo>
                    <a:cubicBezTo>
                      <a:pt x="28558" y="76155"/>
                      <a:pt x="27606" y="84723"/>
                      <a:pt x="27606" y="94242"/>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44" name="Freeform 43">
                <a:extLst>
                  <a:ext uri="{FF2B5EF4-FFF2-40B4-BE49-F238E27FC236}">
                    <a16:creationId xmlns:a16="http://schemas.microsoft.com/office/drawing/2014/main" id="{73E2210A-0E94-308C-257F-E35B7A7ACF25}"/>
                  </a:ext>
                </a:extLst>
              </p:cNvPr>
              <p:cNvSpPr/>
              <p:nvPr/>
            </p:nvSpPr>
            <p:spPr>
              <a:xfrm>
                <a:off x="8282606" y="3741236"/>
                <a:ext cx="156117" cy="213234"/>
              </a:xfrm>
              <a:custGeom>
                <a:avLst/>
                <a:gdLst>
                  <a:gd name="connsiteX0" fmla="*/ 136127 w 156117"/>
                  <a:gd name="connsiteY0" fmla="*/ 213235 h 213234"/>
                  <a:gd name="connsiteX1" fmla="*/ 118993 w 156117"/>
                  <a:gd name="connsiteY1" fmla="*/ 205619 h 213234"/>
                  <a:gd name="connsiteX2" fmla="*/ 112329 w 156117"/>
                  <a:gd name="connsiteY2" fmla="*/ 181821 h 213234"/>
                  <a:gd name="connsiteX3" fmla="*/ 86626 w 156117"/>
                  <a:gd name="connsiteY3" fmla="*/ 205619 h 213234"/>
                  <a:gd name="connsiteX4" fmla="*/ 54261 w 156117"/>
                  <a:gd name="connsiteY4" fmla="*/ 213235 h 213234"/>
                  <a:gd name="connsiteX5" fmla="*/ 33318 w 156117"/>
                  <a:gd name="connsiteY5" fmla="*/ 210379 h 213234"/>
                  <a:gd name="connsiteX6" fmla="*/ 16183 w 156117"/>
                  <a:gd name="connsiteY6" fmla="*/ 200859 h 213234"/>
                  <a:gd name="connsiteX7" fmla="*/ 4760 w 156117"/>
                  <a:gd name="connsiteY7" fmla="*/ 182773 h 213234"/>
                  <a:gd name="connsiteX8" fmla="*/ 0 w 156117"/>
                  <a:gd name="connsiteY8" fmla="*/ 156118 h 213234"/>
                  <a:gd name="connsiteX9" fmla="*/ 4760 w 156117"/>
                  <a:gd name="connsiteY9" fmla="*/ 127560 h 213234"/>
                  <a:gd name="connsiteX10" fmla="*/ 17135 w 156117"/>
                  <a:gd name="connsiteY10" fmla="*/ 109473 h 213234"/>
                  <a:gd name="connsiteX11" fmla="*/ 35222 w 156117"/>
                  <a:gd name="connsiteY11" fmla="*/ 99002 h 213234"/>
                  <a:gd name="connsiteX12" fmla="*/ 56164 w 156117"/>
                  <a:gd name="connsiteY12" fmla="*/ 93290 h 213234"/>
                  <a:gd name="connsiteX13" fmla="*/ 77107 w 156117"/>
                  <a:gd name="connsiteY13" fmla="*/ 89483 h 213234"/>
                  <a:gd name="connsiteX14" fmla="*/ 95194 w 156117"/>
                  <a:gd name="connsiteY14" fmla="*/ 85675 h 213234"/>
                  <a:gd name="connsiteX15" fmla="*/ 107569 w 156117"/>
                  <a:gd name="connsiteY15" fmla="*/ 78059 h 213234"/>
                  <a:gd name="connsiteX16" fmla="*/ 112329 w 156117"/>
                  <a:gd name="connsiteY16" fmla="*/ 63780 h 213234"/>
                  <a:gd name="connsiteX17" fmla="*/ 108521 w 156117"/>
                  <a:gd name="connsiteY17" fmla="*/ 45693 h 213234"/>
                  <a:gd name="connsiteX18" fmla="*/ 99954 w 156117"/>
                  <a:gd name="connsiteY18" fmla="*/ 35222 h 213234"/>
                  <a:gd name="connsiteX19" fmla="*/ 88530 w 156117"/>
                  <a:gd name="connsiteY19" fmla="*/ 30462 h 213234"/>
                  <a:gd name="connsiteX20" fmla="*/ 75203 w 156117"/>
                  <a:gd name="connsiteY20" fmla="*/ 29510 h 213234"/>
                  <a:gd name="connsiteX21" fmla="*/ 46645 w 156117"/>
                  <a:gd name="connsiteY21" fmla="*/ 38078 h 213234"/>
                  <a:gd name="connsiteX22" fmla="*/ 34270 w 156117"/>
                  <a:gd name="connsiteY22" fmla="*/ 68540 h 213234"/>
                  <a:gd name="connsiteX23" fmla="*/ 6664 w 156117"/>
                  <a:gd name="connsiteY23" fmla="*/ 68540 h 213234"/>
                  <a:gd name="connsiteX24" fmla="*/ 13327 w 156117"/>
                  <a:gd name="connsiteY24" fmla="*/ 36174 h 213234"/>
                  <a:gd name="connsiteX25" fmla="*/ 28558 w 156117"/>
                  <a:gd name="connsiteY25" fmla="*/ 15231 h 213234"/>
                  <a:gd name="connsiteX26" fmla="*/ 50453 w 156117"/>
                  <a:gd name="connsiteY26" fmla="*/ 3808 h 213234"/>
                  <a:gd name="connsiteX27" fmla="*/ 77107 w 156117"/>
                  <a:gd name="connsiteY27" fmla="*/ 0 h 213234"/>
                  <a:gd name="connsiteX28" fmla="*/ 99001 w 156117"/>
                  <a:gd name="connsiteY28" fmla="*/ 1904 h 213234"/>
                  <a:gd name="connsiteX29" fmla="*/ 118993 w 156117"/>
                  <a:gd name="connsiteY29" fmla="*/ 10471 h 213234"/>
                  <a:gd name="connsiteX30" fmla="*/ 133272 w 156117"/>
                  <a:gd name="connsiteY30" fmla="*/ 27606 h 213234"/>
                  <a:gd name="connsiteX31" fmla="*/ 138983 w 156117"/>
                  <a:gd name="connsiteY31" fmla="*/ 57116 h 213234"/>
                  <a:gd name="connsiteX32" fmla="*/ 138983 w 156117"/>
                  <a:gd name="connsiteY32" fmla="*/ 162782 h 213234"/>
                  <a:gd name="connsiteX33" fmla="*/ 139935 w 156117"/>
                  <a:gd name="connsiteY33" fmla="*/ 179917 h 213234"/>
                  <a:gd name="connsiteX34" fmla="*/ 147551 w 156117"/>
                  <a:gd name="connsiteY34" fmla="*/ 185628 h 213234"/>
                  <a:gd name="connsiteX35" fmla="*/ 156118 w 156117"/>
                  <a:gd name="connsiteY35" fmla="*/ 183725 h 213234"/>
                  <a:gd name="connsiteX36" fmla="*/ 156118 w 156117"/>
                  <a:gd name="connsiteY36" fmla="*/ 210379 h 213234"/>
                  <a:gd name="connsiteX37" fmla="*/ 136127 w 156117"/>
                  <a:gd name="connsiteY37" fmla="*/ 213235 h 213234"/>
                  <a:gd name="connsiteX38" fmla="*/ 98050 w 156117"/>
                  <a:gd name="connsiteY38" fmla="*/ 109473 h 213234"/>
                  <a:gd name="connsiteX39" fmla="*/ 80915 w 156117"/>
                  <a:gd name="connsiteY39" fmla="*/ 113281 h 213234"/>
                  <a:gd name="connsiteX40" fmla="*/ 62828 w 156117"/>
                  <a:gd name="connsiteY40" fmla="*/ 116137 h 213234"/>
                  <a:gd name="connsiteX41" fmla="*/ 45693 w 156117"/>
                  <a:gd name="connsiteY41" fmla="*/ 121849 h 213234"/>
                  <a:gd name="connsiteX42" fmla="*/ 33318 w 156117"/>
                  <a:gd name="connsiteY42" fmla="*/ 133272 h 213234"/>
                  <a:gd name="connsiteX43" fmla="*/ 28558 w 156117"/>
                  <a:gd name="connsiteY43" fmla="*/ 153262 h 213234"/>
                  <a:gd name="connsiteX44" fmla="*/ 31414 w 156117"/>
                  <a:gd name="connsiteY44" fmla="*/ 167542 h 213234"/>
                  <a:gd name="connsiteX45" fmla="*/ 38078 w 156117"/>
                  <a:gd name="connsiteY45" fmla="*/ 177061 h 213234"/>
                  <a:gd name="connsiteX46" fmla="*/ 48549 w 156117"/>
                  <a:gd name="connsiteY46" fmla="*/ 181821 h 213234"/>
                  <a:gd name="connsiteX47" fmla="*/ 60924 w 156117"/>
                  <a:gd name="connsiteY47" fmla="*/ 183725 h 213234"/>
                  <a:gd name="connsiteX48" fmla="*/ 83771 w 156117"/>
                  <a:gd name="connsiteY48" fmla="*/ 178965 h 213234"/>
                  <a:gd name="connsiteX49" fmla="*/ 99954 w 156117"/>
                  <a:gd name="connsiteY49" fmla="*/ 167542 h 213234"/>
                  <a:gd name="connsiteX50" fmla="*/ 108521 w 156117"/>
                  <a:gd name="connsiteY50" fmla="*/ 152310 h 213234"/>
                  <a:gd name="connsiteX51" fmla="*/ 111377 w 156117"/>
                  <a:gd name="connsiteY51" fmla="*/ 137080 h 213234"/>
                  <a:gd name="connsiteX52" fmla="*/ 111377 w 156117"/>
                  <a:gd name="connsiteY52" fmla="*/ 102810 h 213234"/>
                  <a:gd name="connsiteX53" fmla="*/ 98050 w 156117"/>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7"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5" y="190388"/>
                      <a:pt x="4760" y="182773"/>
                    </a:cubicBezTo>
                    <a:cubicBezTo>
                      <a:pt x="1904" y="175157"/>
                      <a:pt x="0" y="166590"/>
                      <a:pt x="0" y="156118"/>
                    </a:cubicBezTo>
                    <a:cubicBezTo>
                      <a:pt x="0" y="144695"/>
                      <a:pt x="1904" y="135176"/>
                      <a:pt x="4760" y="127560"/>
                    </a:cubicBezTo>
                    <a:cubicBezTo>
                      <a:pt x="7615" y="119945"/>
                      <a:pt x="12375" y="114233"/>
                      <a:pt x="17135" y="109473"/>
                    </a:cubicBezTo>
                    <a:cubicBezTo>
                      <a:pt x="22846" y="104713"/>
                      <a:pt x="28558" y="100906"/>
                      <a:pt x="35222" y="99002"/>
                    </a:cubicBezTo>
                    <a:cubicBezTo>
                      <a:pt x="41885" y="96146"/>
                      <a:pt x="48549" y="94242"/>
                      <a:pt x="56164" y="93290"/>
                    </a:cubicBezTo>
                    <a:cubicBezTo>
                      <a:pt x="63780" y="91386"/>
                      <a:pt x="70443"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2" y="0"/>
                      <a:pt x="92338" y="952"/>
                      <a:pt x="99001"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4" y="118993"/>
                      <a:pt x="45693" y="121849"/>
                    </a:cubicBezTo>
                    <a:cubicBezTo>
                      <a:pt x="40933" y="124704"/>
                      <a:pt x="37125"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grpSp>
        <p:sp>
          <p:nvSpPr>
            <p:cNvPr id="7" name="Freeform 6">
              <a:extLst>
                <a:ext uri="{FF2B5EF4-FFF2-40B4-BE49-F238E27FC236}">
                  <a16:creationId xmlns:a16="http://schemas.microsoft.com/office/drawing/2014/main" id="{EBACE30B-09B8-F1A4-F049-E564D393D46D}"/>
                </a:ext>
              </a:extLst>
            </p:cNvPr>
            <p:cNvSpPr/>
            <p:nvPr/>
          </p:nvSpPr>
          <p:spPr>
            <a:xfrm>
              <a:off x="8499648" y="2956837"/>
              <a:ext cx="141839" cy="143743"/>
            </a:xfrm>
            <a:custGeom>
              <a:avLst/>
              <a:gdLst>
                <a:gd name="connsiteX0" fmla="*/ 141839 w 141839"/>
                <a:gd name="connsiteY0" fmla="*/ 72348 h 143743"/>
                <a:gd name="connsiteX1" fmla="*/ 136127 w 141839"/>
                <a:gd name="connsiteY1" fmla="*/ 101858 h 143743"/>
                <a:gd name="connsiteX2" fmla="*/ 120897 w 141839"/>
                <a:gd name="connsiteY2" fmla="*/ 124704 h 143743"/>
                <a:gd name="connsiteX3" fmla="*/ 98050 w 141839"/>
                <a:gd name="connsiteY3" fmla="*/ 138983 h 143743"/>
                <a:gd name="connsiteX4" fmla="*/ 71396 w 141839"/>
                <a:gd name="connsiteY4" fmla="*/ 143743 h 143743"/>
                <a:gd name="connsiteX5" fmla="*/ 42837 w 141839"/>
                <a:gd name="connsiteY5" fmla="*/ 138031 h 143743"/>
                <a:gd name="connsiteX6" fmla="*/ 19991 w 141839"/>
                <a:gd name="connsiteY6" fmla="*/ 122800 h 143743"/>
                <a:gd name="connsiteX7" fmla="*/ 5711 w 141839"/>
                <a:gd name="connsiteY7" fmla="*/ 99954 h 143743"/>
                <a:gd name="connsiteX8" fmla="*/ 0 w 141839"/>
                <a:gd name="connsiteY8" fmla="*/ 71396 h 143743"/>
                <a:gd name="connsiteX9" fmla="*/ 5711 w 141839"/>
                <a:gd name="connsiteY9" fmla="*/ 41885 h 143743"/>
                <a:gd name="connsiteX10" fmla="*/ 20943 w 141839"/>
                <a:gd name="connsiteY10" fmla="*/ 19039 h 143743"/>
                <a:gd name="connsiteX11" fmla="*/ 43789 w 141839"/>
                <a:gd name="connsiteY11" fmla="*/ 4760 h 143743"/>
                <a:gd name="connsiteX12" fmla="*/ 71396 w 141839"/>
                <a:gd name="connsiteY12" fmla="*/ 0 h 143743"/>
                <a:gd name="connsiteX13" fmla="*/ 98050 w 141839"/>
                <a:gd name="connsiteY13" fmla="*/ 4760 h 143743"/>
                <a:gd name="connsiteX14" fmla="*/ 120897 w 141839"/>
                <a:gd name="connsiteY14" fmla="*/ 19039 h 143743"/>
                <a:gd name="connsiteX15" fmla="*/ 136127 w 141839"/>
                <a:gd name="connsiteY15" fmla="*/ 41885 h 143743"/>
                <a:gd name="connsiteX16" fmla="*/ 141839 w 141839"/>
                <a:gd name="connsiteY16" fmla="*/ 72348 h 143743"/>
                <a:gd name="connsiteX17" fmla="*/ 126608 w 141839"/>
                <a:gd name="connsiteY17" fmla="*/ 72348 h 143743"/>
                <a:gd name="connsiteX18" fmla="*/ 122801 w 141839"/>
                <a:gd name="connsiteY18" fmla="*/ 48549 h 143743"/>
                <a:gd name="connsiteX19" fmla="*/ 111377 w 141839"/>
                <a:gd name="connsiteY19" fmla="*/ 29510 h 143743"/>
                <a:gd name="connsiteX20" fmla="*/ 94242 w 141839"/>
                <a:gd name="connsiteY20" fmla="*/ 17135 h 143743"/>
                <a:gd name="connsiteX21" fmla="*/ 72347 w 141839"/>
                <a:gd name="connsiteY21" fmla="*/ 12375 h 143743"/>
                <a:gd name="connsiteX22" fmla="*/ 50453 w 141839"/>
                <a:gd name="connsiteY22" fmla="*/ 17135 h 143743"/>
                <a:gd name="connsiteX23" fmla="*/ 32366 w 141839"/>
                <a:gd name="connsiteY23" fmla="*/ 29510 h 143743"/>
                <a:gd name="connsiteX24" fmla="*/ 20943 w 141839"/>
                <a:gd name="connsiteY24" fmla="*/ 48549 h 143743"/>
                <a:gd name="connsiteX25" fmla="*/ 17135 w 141839"/>
                <a:gd name="connsiteY25" fmla="*/ 72348 h 143743"/>
                <a:gd name="connsiteX26" fmla="*/ 20943 w 141839"/>
                <a:gd name="connsiteY26" fmla="*/ 95194 h 143743"/>
                <a:gd name="connsiteX27" fmla="*/ 32366 w 141839"/>
                <a:gd name="connsiteY27" fmla="*/ 114233 h 143743"/>
                <a:gd name="connsiteX28" fmla="*/ 49501 w 141839"/>
                <a:gd name="connsiteY28" fmla="*/ 126608 h 143743"/>
                <a:gd name="connsiteX29" fmla="*/ 72347 w 141839"/>
                <a:gd name="connsiteY29" fmla="*/ 131368 h 143743"/>
                <a:gd name="connsiteX30" fmla="*/ 94242 w 141839"/>
                <a:gd name="connsiteY30" fmla="*/ 126608 h 143743"/>
                <a:gd name="connsiteX31" fmla="*/ 111377 w 141839"/>
                <a:gd name="connsiteY31" fmla="*/ 114233 h 143743"/>
                <a:gd name="connsiteX32" fmla="*/ 122801 w 141839"/>
                <a:gd name="connsiteY32" fmla="*/ 95194 h 143743"/>
                <a:gd name="connsiteX33" fmla="*/ 126608 w 141839"/>
                <a:gd name="connsiteY33" fmla="*/ 72348 h 143743"/>
                <a:gd name="connsiteX34" fmla="*/ 57116 w 141839"/>
                <a:gd name="connsiteY34" fmla="*/ 114233 h 143743"/>
                <a:gd name="connsiteX35" fmla="*/ 43789 w 141839"/>
                <a:gd name="connsiteY35" fmla="*/ 114233 h 143743"/>
                <a:gd name="connsiteX36" fmla="*/ 43789 w 141839"/>
                <a:gd name="connsiteY36" fmla="*/ 34270 h 143743"/>
                <a:gd name="connsiteX37" fmla="*/ 74251 w 141839"/>
                <a:gd name="connsiteY37" fmla="*/ 34270 h 143743"/>
                <a:gd name="connsiteX38" fmla="*/ 96146 w 141839"/>
                <a:gd name="connsiteY38" fmla="*/ 39982 h 143743"/>
                <a:gd name="connsiteX39" fmla="*/ 103762 w 141839"/>
                <a:gd name="connsiteY39" fmla="*/ 57116 h 143743"/>
                <a:gd name="connsiteX40" fmla="*/ 98050 w 141839"/>
                <a:gd name="connsiteY40" fmla="*/ 73300 h 143743"/>
                <a:gd name="connsiteX41" fmla="*/ 82819 w 141839"/>
                <a:gd name="connsiteY41" fmla="*/ 79011 h 143743"/>
                <a:gd name="connsiteX42" fmla="*/ 105665 w 141839"/>
                <a:gd name="connsiteY42" fmla="*/ 114233 h 143743"/>
                <a:gd name="connsiteX43" fmla="*/ 90434 w 141839"/>
                <a:gd name="connsiteY43" fmla="*/ 114233 h 143743"/>
                <a:gd name="connsiteX44" fmla="*/ 69492 w 141839"/>
                <a:gd name="connsiteY44" fmla="*/ 79963 h 143743"/>
                <a:gd name="connsiteX45" fmla="*/ 57116 w 141839"/>
                <a:gd name="connsiteY45" fmla="*/ 79963 h 143743"/>
                <a:gd name="connsiteX46" fmla="*/ 57116 w 141839"/>
                <a:gd name="connsiteY46" fmla="*/ 114233 h 143743"/>
                <a:gd name="connsiteX47" fmla="*/ 71396 w 141839"/>
                <a:gd name="connsiteY47" fmla="*/ 68540 h 143743"/>
                <a:gd name="connsiteX48" fmla="*/ 78059 w 141839"/>
                <a:gd name="connsiteY48" fmla="*/ 68540 h 143743"/>
                <a:gd name="connsiteX49" fmla="*/ 83771 w 141839"/>
                <a:gd name="connsiteY49" fmla="*/ 66636 h 143743"/>
                <a:gd name="connsiteX50" fmla="*/ 87579 w 141839"/>
                <a:gd name="connsiteY50" fmla="*/ 62828 h 143743"/>
                <a:gd name="connsiteX51" fmla="*/ 89483 w 141839"/>
                <a:gd name="connsiteY51" fmla="*/ 56165 h 143743"/>
                <a:gd name="connsiteX52" fmla="*/ 87579 w 141839"/>
                <a:gd name="connsiteY52" fmla="*/ 50453 h 143743"/>
                <a:gd name="connsiteX53" fmla="*/ 83771 w 141839"/>
                <a:gd name="connsiteY53" fmla="*/ 47597 h 143743"/>
                <a:gd name="connsiteX54" fmla="*/ 78059 w 141839"/>
                <a:gd name="connsiteY54" fmla="*/ 45693 h 143743"/>
                <a:gd name="connsiteX55" fmla="*/ 72347 w 141839"/>
                <a:gd name="connsiteY55" fmla="*/ 45693 h 143743"/>
                <a:gd name="connsiteX56" fmla="*/ 57116 w 141839"/>
                <a:gd name="connsiteY56" fmla="*/ 45693 h 143743"/>
                <a:gd name="connsiteX57" fmla="*/ 57116 w 141839"/>
                <a:gd name="connsiteY57" fmla="*/ 69492 h 143743"/>
                <a:gd name="connsiteX58" fmla="*/ 71396 w 141839"/>
                <a:gd name="connsiteY58" fmla="*/ 69492 h 1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1839" h="143743">
                  <a:moveTo>
                    <a:pt x="141839" y="72348"/>
                  </a:moveTo>
                  <a:cubicBezTo>
                    <a:pt x="141839" y="82819"/>
                    <a:pt x="139935" y="93290"/>
                    <a:pt x="136127" y="101858"/>
                  </a:cubicBezTo>
                  <a:cubicBezTo>
                    <a:pt x="132320" y="110425"/>
                    <a:pt x="127560" y="118041"/>
                    <a:pt x="120897" y="124704"/>
                  </a:cubicBezTo>
                  <a:cubicBezTo>
                    <a:pt x="114233" y="131368"/>
                    <a:pt x="106617" y="136127"/>
                    <a:pt x="98050" y="138983"/>
                  </a:cubicBezTo>
                  <a:cubicBezTo>
                    <a:pt x="89483" y="142791"/>
                    <a:pt x="80915" y="143743"/>
                    <a:pt x="71396" y="143743"/>
                  </a:cubicBezTo>
                  <a:cubicBezTo>
                    <a:pt x="60924" y="143743"/>
                    <a:pt x="51405" y="141839"/>
                    <a:pt x="42837" y="138031"/>
                  </a:cubicBezTo>
                  <a:cubicBezTo>
                    <a:pt x="34270" y="134224"/>
                    <a:pt x="26654" y="129464"/>
                    <a:pt x="19991" y="122800"/>
                  </a:cubicBezTo>
                  <a:cubicBezTo>
                    <a:pt x="13327" y="116137"/>
                    <a:pt x="8568" y="108521"/>
                    <a:pt x="5711" y="99954"/>
                  </a:cubicBezTo>
                  <a:cubicBezTo>
                    <a:pt x="1904" y="91386"/>
                    <a:pt x="0" y="81867"/>
                    <a:pt x="0" y="71396"/>
                  </a:cubicBezTo>
                  <a:cubicBezTo>
                    <a:pt x="0" y="60924"/>
                    <a:pt x="1904" y="50453"/>
                    <a:pt x="5711" y="41885"/>
                  </a:cubicBezTo>
                  <a:cubicBezTo>
                    <a:pt x="9519" y="33318"/>
                    <a:pt x="14279" y="25702"/>
                    <a:pt x="20943" y="19039"/>
                  </a:cubicBezTo>
                  <a:cubicBezTo>
                    <a:pt x="27606" y="12375"/>
                    <a:pt x="35222" y="7616"/>
                    <a:pt x="43789" y="4760"/>
                  </a:cubicBezTo>
                  <a:cubicBezTo>
                    <a:pt x="52357" y="952"/>
                    <a:pt x="61876" y="0"/>
                    <a:pt x="71396" y="0"/>
                  </a:cubicBezTo>
                  <a:cubicBezTo>
                    <a:pt x="80915" y="0"/>
                    <a:pt x="89483" y="1904"/>
                    <a:pt x="98050" y="4760"/>
                  </a:cubicBezTo>
                  <a:cubicBezTo>
                    <a:pt x="106617" y="8568"/>
                    <a:pt x="114233" y="13327"/>
                    <a:pt x="120897" y="19039"/>
                  </a:cubicBezTo>
                  <a:cubicBezTo>
                    <a:pt x="127560" y="25702"/>
                    <a:pt x="132320" y="33318"/>
                    <a:pt x="136127" y="41885"/>
                  </a:cubicBezTo>
                  <a:cubicBezTo>
                    <a:pt x="139935" y="52357"/>
                    <a:pt x="141839" y="61876"/>
                    <a:pt x="141839" y="72348"/>
                  </a:cubicBezTo>
                  <a:close/>
                  <a:moveTo>
                    <a:pt x="126608" y="72348"/>
                  </a:moveTo>
                  <a:cubicBezTo>
                    <a:pt x="126608" y="63780"/>
                    <a:pt x="125656" y="55213"/>
                    <a:pt x="122801" y="48549"/>
                  </a:cubicBezTo>
                  <a:cubicBezTo>
                    <a:pt x="119944" y="40933"/>
                    <a:pt x="116137" y="35222"/>
                    <a:pt x="111377" y="29510"/>
                  </a:cubicBezTo>
                  <a:cubicBezTo>
                    <a:pt x="106617" y="23799"/>
                    <a:pt x="100905" y="19991"/>
                    <a:pt x="94242" y="17135"/>
                  </a:cubicBezTo>
                  <a:cubicBezTo>
                    <a:pt x="87579" y="14279"/>
                    <a:pt x="79963" y="12375"/>
                    <a:pt x="72347" y="12375"/>
                  </a:cubicBezTo>
                  <a:cubicBezTo>
                    <a:pt x="64732" y="12375"/>
                    <a:pt x="57116" y="14279"/>
                    <a:pt x="50453" y="17135"/>
                  </a:cubicBezTo>
                  <a:cubicBezTo>
                    <a:pt x="43789" y="19991"/>
                    <a:pt x="38078" y="23799"/>
                    <a:pt x="32366" y="29510"/>
                  </a:cubicBezTo>
                  <a:cubicBezTo>
                    <a:pt x="27606" y="35222"/>
                    <a:pt x="23799" y="40933"/>
                    <a:pt x="20943" y="48549"/>
                  </a:cubicBezTo>
                  <a:cubicBezTo>
                    <a:pt x="18087" y="56165"/>
                    <a:pt x="17135" y="63780"/>
                    <a:pt x="17135" y="72348"/>
                  </a:cubicBezTo>
                  <a:cubicBezTo>
                    <a:pt x="17135" y="80915"/>
                    <a:pt x="18087" y="88530"/>
                    <a:pt x="20943" y="95194"/>
                  </a:cubicBezTo>
                  <a:cubicBezTo>
                    <a:pt x="23799" y="102810"/>
                    <a:pt x="27606" y="108521"/>
                    <a:pt x="32366" y="114233"/>
                  </a:cubicBezTo>
                  <a:cubicBezTo>
                    <a:pt x="37126" y="119945"/>
                    <a:pt x="42837" y="123752"/>
                    <a:pt x="49501" y="126608"/>
                  </a:cubicBezTo>
                  <a:cubicBezTo>
                    <a:pt x="56165" y="129464"/>
                    <a:pt x="63780" y="131368"/>
                    <a:pt x="72347" y="131368"/>
                  </a:cubicBezTo>
                  <a:cubicBezTo>
                    <a:pt x="79963" y="131368"/>
                    <a:pt x="87579" y="129464"/>
                    <a:pt x="94242" y="126608"/>
                  </a:cubicBezTo>
                  <a:cubicBezTo>
                    <a:pt x="100905" y="123752"/>
                    <a:pt x="106617" y="119945"/>
                    <a:pt x="111377" y="114233"/>
                  </a:cubicBezTo>
                  <a:cubicBezTo>
                    <a:pt x="116137" y="108521"/>
                    <a:pt x="119944" y="102810"/>
                    <a:pt x="122801" y="95194"/>
                  </a:cubicBezTo>
                  <a:cubicBezTo>
                    <a:pt x="124704" y="89482"/>
                    <a:pt x="126608" y="81867"/>
                    <a:pt x="126608" y="72348"/>
                  </a:cubicBezTo>
                  <a:close/>
                  <a:moveTo>
                    <a:pt x="57116" y="114233"/>
                  </a:moveTo>
                  <a:lnTo>
                    <a:pt x="43789" y="114233"/>
                  </a:lnTo>
                  <a:lnTo>
                    <a:pt x="43789" y="34270"/>
                  </a:lnTo>
                  <a:lnTo>
                    <a:pt x="74251" y="34270"/>
                  </a:lnTo>
                  <a:cubicBezTo>
                    <a:pt x="83771" y="34270"/>
                    <a:pt x="91386" y="36174"/>
                    <a:pt x="96146" y="39982"/>
                  </a:cubicBezTo>
                  <a:cubicBezTo>
                    <a:pt x="100905" y="43789"/>
                    <a:pt x="103762" y="49501"/>
                    <a:pt x="103762" y="57116"/>
                  </a:cubicBezTo>
                  <a:cubicBezTo>
                    <a:pt x="103762" y="64732"/>
                    <a:pt x="101858" y="69492"/>
                    <a:pt x="98050" y="73300"/>
                  </a:cubicBezTo>
                  <a:cubicBezTo>
                    <a:pt x="94242" y="77107"/>
                    <a:pt x="89483" y="79011"/>
                    <a:pt x="82819" y="79011"/>
                  </a:cubicBezTo>
                  <a:lnTo>
                    <a:pt x="105665" y="114233"/>
                  </a:lnTo>
                  <a:lnTo>
                    <a:pt x="90434" y="114233"/>
                  </a:lnTo>
                  <a:lnTo>
                    <a:pt x="69492" y="79963"/>
                  </a:lnTo>
                  <a:lnTo>
                    <a:pt x="57116" y="79963"/>
                  </a:lnTo>
                  <a:lnTo>
                    <a:pt x="57116" y="114233"/>
                  </a:lnTo>
                  <a:close/>
                  <a:moveTo>
                    <a:pt x="71396" y="68540"/>
                  </a:moveTo>
                  <a:cubicBezTo>
                    <a:pt x="74251" y="68540"/>
                    <a:pt x="76155" y="68540"/>
                    <a:pt x="78059" y="68540"/>
                  </a:cubicBezTo>
                  <a:cubicBezTo>
                    <a:pt x="79963" y="68540"/>
                    <a:pt x="81867" y="67588"/>
                    <a:pt x="83771" y="66636"/>
                  </a:cubicBezTo>
                  <a:cubicBezTo>
                    <a:pt x="85675" y="65684"/>
                    <a:pt x="86626" y="64732"/>
                    <a:pt x="87579" y="62828"/>
                  </a:cubicBezTo>
                  <a:cubicBezTo>
                    <a:pt x="88530" y="60924"/>
                    <a:pt x="89483" y="59020"/>
                    <a:pt x="89483" y="56165"/>
                  </a:cubicBezTo>
                  <a:cubicBezTo>
                    <a:pt x="89483" y="53309"/>
                    <a:pt x="88530" y="51405"/>
                    <a:pt x="87579" y="50453"/>
                  </a:cubicBezTo>
                  <a:cubicBezTo>
                    <a:pt x="86626" y="49501"/>
                    <a:pt x="84723" y="47597"/>
                    <a:pt x="83771" y="47597"/>
                  </a:cubicBezTo>
                  <a:cubicBezTo>
                    <a:pt x="81867" y="46645"/>
                    <a:pt x="79963" y="46645"/>
                    <a:pt x="78059" y="45693"/>
                  </a:cubicBezTo>
                  <a:cubicBezTo>
                    <a:pt x="76155" y="45693"/>
                    <a:pt x="74251" y="45693"/>
                    <a:pt x="72347" y="45693"/>
                  </a:cubicBezTo>
                  <a:lnTo>
                    <a:pt x="57116" y="45693"/>
                  </a:lnTo>
                  <a:lnTo>
                    <a:pt x="57116" y="69492"/>
                  </a:lnTo>
                  <a:lnTo>
                    <a:pt x="71396" y="69492"/>
                  </a:lnTo>
                  <a:close/>
                </a:path>
              </a:pathLst>
            </a:custGeom>
            <a:solidFill>
              <a:srgbClr val="F58025"/>
            </a:solidFill>
            <a:ln w="9508" cap="flat">
              <a:noFill/>
              <a:prstDash val="solid"/>
              <a:miter/>
            </a:ln>
          </p:spPr>
          <p:txBody>
            <a:bodyPr rtlCol="0" anchor="ctr"/>
            <a:lstStyle/>
            <a:p>
              <a:endParaRPr lang="pt-BR"/>
            </a:p>
          </p:txBody>
        </p:sp>
        <p:sp>
          <p:nvSpPr>
            <p:cNvPr id="9" name="Freeform 8">
              <a:extLst>
                <a:ext uri="{FF2B5EF4-FFF2-40B4-BE49-F238E27FC236}">
                  <a16:creationId xmlns:a16="http://schemas.microsoft.com/office/drawing/2014/main" id="{5A57D716-BEB4-1D00-18EC-7192EF7B95DF}"/>
                </a:ext>
              </a:extLst>
            </p:cNvPr>
            <p:cNvSpPr/>
            <p:nvPr/>
          </p:nvSpPr>
          <p:spPr>
            <a:xfrm>
              <a:off x="3614292" y="2897288"/>
              <a:ext cx="816764" cy="822053"/>
            </a:xfrm>
            <a:custGeom>
              <a:avLst/>
              <a:gdLst>
                <a:gd name="connsiteX0" fmla="*/ 0 w 816764"/>
                <a:gd name="connsiteY0" fmla="*/ 412719 h 822053"/>
                <a:gd name="connsiteX1" fmla="*/ 5712 w 816764"/>
                <a:gd name="connsiteY1" fmla="*/ 343227 h 822053"/>
                <a:gd name="connsiteX2" fmla="*/ 23799 w 816764"/>
                <a:gd name="connsiteY2" fmla="*/ 274688 h 822053"/>
                <a:gd name="connsiteX3" fmla="*/ 94242 w 816764"/>
                <a:gd name="connsiteY3" fmla="*/ 149983 h 822053"/>
                <a:gd name="connsiteX4" fmla="*/ 207523 w 816764"/>
                <a:gd name="connsiteY4" fmla="*/ 53838 h 822053"/>
                <a:gd name="connsiteX5" fmla="*/ 356026 w 816764"/>
                <a:gd name="connsiteY5" fmla="*/ 3385 h 822053"/>
                <a:gd name="connsiteX6" fmla="*/ 520711 w 816764"/>
                <a:gd name="connsiteY6" fmla="*/ 14808 h 822053"/>
                <a:gd name="connsiteX7" fmla="*/ 672070 w 816764"/>
                <a:gd name="connsiteY7" fmla="*/ 95723 h 822053"/>
                <a:gd name="connsiteX8" fmla="*/ 732994 w 816764"/>
                <a:gd name="connsiteY8" fmla="*/ 159503 h 822053"/>
                <a:gd name="connsiteX9" fmla="*/ 778687 w 816764"/>
                <a:gd name="connsiteY9" fmla="*/ 235658 h 822053"/>
                <a:gd name="connsiteX10" fmla="*/ 807245 w 816764"/>
                <a:gd name="connsiteY10" fmla="*/ 321333 h 822053"/>
                <a:gd name="connsiteX11" fmla="*/ 816765 w 816764"/>
                <a:gd name="connsiteY11" fmla="*/ 410815 h 822053"/>
                <a:gd name="connsiteX12" fmla="*/ 815813 w 816764"/>
                <a:gd name="connsiteY12" fmla="*/ 433662 h 822053"/>
                <a:gd name="connsiteX13" fmla="*/ 813909 w 816764"/>
                <a:gd name="connsiteY13" fmla="*/ 456508 h 822053"/>
                <a:gd name="connsiteX14" fmla="*/ 811053 w 816764"/>
                <a:gd name="connsiteY14" fmla="*/ 478403 h 822053"/>
                <a:gd name="connsiteX15" fmla="*/ 807245 w 816764"/>
                <a:gd name="connsiteY15" fmla="*/ 500297 h 822053"/>
                <a:gd name="connsiteX16" fmla="*/ 778687 w 816764"/>
                <a:gd name="connsiteY16" fmla="*/ 585020 h 822053"/>
                <a:gd name="connsiteX17" fmla="*/ 672070 w 816764"/>
                <a:gd name="connsiteY17" fmla="*/ 725907 h 822053"/>
                <a:gd name="connsiteX18" fmla="*/ 520711 w 816764"/>
                <a:gd name="connsiteY18" fmla="*/ 806822 h 822053"/>
                <a:gd name="connsiteX19" fmla="*/ 356978 w 816764"/>
                <a:gd name="connsiteY19" fmla="*/ 818245 h 822053"/>
                <a:gd name="connsiteX20" fmla="*/ 208475 w 816764"/>
                <a:gd name="connsiteY20" fmla="*/ 767792 h 822053"/>
                <a:gd name="connsiteX21" fmla="*/ 94242 w 816764"/>
                <a:gd name="connsiteY21" fmla="*/ 671647 h 822053"/>
                <a:gd name="connsiteX22" fmla="*/ 53309 w 816764"/>
                <a:gd name="connsiteY22" fmla="*/ 611674 h 822053"/>
                <a:gd name="connsiteX23" fmla="*/ 44741 w 816764"/>
                <a:gd name="connsiteY23" fmla="*/ 595492 h 822053"/>
                <a:gd name="connsiteX24" fmla="*/ 37126 w 816764"/>
                <a:gd name="connsiteY24" fmla="*/ 579308 h 822053"/>
                <a:gd name="connsiteX25" fmla="*/ 23799 w 816764"/>
                <a:gd name="connsiteY25" fmla="*/ 545991 h 822053"/>
                <a:gd name="connsiteX26" fmla="*/ 5712 w 816764"/>
                <a:gd name="connsiteY26" fmla="*/ 477451 h 822053"/>
                <a:gd name="connsiteX27" fmla="*/ 0 w 816764"/>
                <a:gd name="connsiteY27" fmla="*/ 412719 h 822053"/>
                <a:gd name="connsiteX28" fmla="*/ 12375 w 816764"/>
                <a:gd name="connsiteY28" fmla="*/ 412719 h 822053"/>
                <a:gd name="connsiteX29" fmla="*/ 39030 w 816764"/>
                <a:gd name="connsiteY29" fmla="*/ 544087 h 822053"/>
                <a:gd name="connsiteX30" fmla="*/ 114233 w 816764"/>
                <a:gd name="connsiteY30" fmla="*/ 655464 h 822053"/>
                <a:gd name="connsiteX31" fmla="*/ 225610 w 816764"/>
                <a:gd name="connsiteY31" fmla="*/ 728763 h 822053"/>
                <a:gd name="connsiteX32" fmla="*/ 356978 w 816764"/>
                <a:gd name="connsiteY32" fmla="*/ 753513 h 822053"/>
                <a:gd name="connsiteX33" fmla="*/ 487393 w 816764"/>
                <a:gd name="connsiteY33" fmla="*/ 726859 h 822053"/>
                <a:gd name="connsiteX34" fmla="*/ 596866 w 816764"/>
                <a:gd name="connsiteY34" fmla="*/ 652608 h 822053"/>
                <a:gd name="connsiteX35" fmla="*/ 670166 w 816764"/>
                <a:gd name="connsiteY35" fmla="*/ 542183 h 822053"/>
                <a:gd name="connsiteX36" fmla="*/ 695868 w 816764"/>
                <a:gd name="connsiteY36" fmla="*/ 412719 h 822053"/>
                <a:gd name="connsiteX37" fmla="*/ 670166 w 816764"/>
                <a:gd name="connsiteY37" fmla="*/ 283255 h 822053"/>
                <a:gd name="connsiteX38" fmla="*/ 596866 w 816764"/>
                <a:gd name="connsiteY38" fmla="*/ 172830 h 822053"/>
                <a:gd name="connsiteX39" fmla="*/ 487393 w 816764"/>
                <a:gd name="connsiteY39" fmla="*/ 98579 h 822053"/>
                <a:gd name="connsiteX40" fmla="*/ 356978 w 816764"/>
                <a:gd name="connsiteY40" fmla="*/ 71924 h 822053"/>
                <a:gd name="connsiteX41" fmla="*/ 225610 w 816764"/>
                <a:gd name="connsiteY41" fmla="*/ 96675 h 822053"/>
                <a:gd name="connsiteX42" fmla="*/ 114233 w 816764"/>
                <a:gd name="connsiteY42" fmla="*/ 169974 h 822053"/>
                <a:gd name="connsiteX43" fmla="*/ 39030 w 816764"/>
                <a:gd name="connsiteY43" fmla="*/ 281351 h 822053"/>
                <a:gd name="connsiteX44" fmla="*/ 12375 w 816764"/>
                <a:gd name="connsiteY44" fmla="*/ 412719 h 8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764" h="822053">
                  <a:moveTo>
                    <a:pt x="0" y="412719"/>
                  </a:moveTo>
                  <a:cubicBezTo>
                    <a:pt x="0" y="389872"/>
                    <a:pt x="1904" y="366074"/>
                    <a:pt x="5712" y="343227"/>
                  </a:cubicBezTo>
                  <a:cubicBezTo>
                    <a:pt x="9519" y="320381"/>
                    <a:pt x="15231" y="297534"/>
                    <a:pt x="23799" y="274688"/>
                  </a:cubicBezTo>
                  <a:cubicBezTo>
                    <a:pt x="39981" y="229946"/>
                    <a:pt x="63780" y="188061"/>
                    <a:pt x="94242" y="149983"/>
                  </a:cubicBezTo>
                  <a:cubicBezTo>
                    <a:pt x="125656" y="112858"/>
                    <a:pt x="163734" y="79540"/>
                    <a:pt x="207523" y="53838"/>
                  </a:cubicBezTo>
                  <a:cubicBezTo>
                    <a:pt x="252264" y="28135"/>
                    <a:pt x="302717" y="10048"/>
                    <a:pt x="356026" y="3385"/>
                  </a:cubicBezTo>
                  <a:cubicBezTo>
                    <a:pt x="409334" y="-3279"/>
                    <a:pt x="465499" y="-423"/>
                    <a:pt x="520711" y="14808"/>
                  </a:cubicBezTo>
                  <a:cubicBezTo>
                    <a:pt x="574972" y="30039"/>
                    <a:pt x="627328" y="57645"/>
                    <a:pt x="672070" y="95723"/>
                  </a:cubicBezTo>
                  <a:cubicBezTo>
                    <a:pt x="693964" y="114762"/>
                    <a:pt x="714907" y="135704"/>
                    <a:pt x="732994" y="159503"/>
                  </a:cubicBezTo>
                  <a:cubicBezTo>
                    <a:pt x="751081" y="183301"/>
                    <a:pt x="766312" y="209004"/>
                    <a:pt x="778687" y="235658"/>
                  </a:cubicBezTo>
                  <a:cubicBezTo>
                    <a:pt x="791062" y="263264"/>
                    <a:pt x="801534" y="291822"/>
                    <a:pt x="807245" y="321333"/>
                  </a:cubicBezTo>
                  <a:cubicBezTo>
                    <a:pt x="813909" y="350843"/>
                    <a:pt x="816765" y="381305"/>
                    <a:pt x="816765" y="410815"/>
                  </a:cubicBezTo>
                  <a:lnTo>
                    <a:pt x="815813" y="433662"/>
                  </a:lnTo>
                  <a:cubicBezTo>
                    <a:pt x="815813" y="441277"/>
                    <a:pt x="814861" y="448892"/>
                    <a:pt x="813909" y="456508"/>
                  </a:cubicBezTo>
                  <a:cubicBezTo>
                    <a:pt x="812957" y="464124"/>
                    <a:pt x="812005" y="471739"/>
                    <a:pt x="811053" y="478403"/>
                  </a:cubicBezTo>
                  <a:cubicBezTo>
                    <a:pt x="810101" y="486018"/>
                    <a:pt x="808197" y="493634"/>
                    <a:pt x="807245" y="500297"/>
                  </a:cubicBezTo>
                  <a:cubicBezTo>
                    <a:pt x="800582" y="529807"/>
                    <a:pt x="791062" y="558366"/>
                    <a:pt x="778687" y="585020"/>
                  </a:cubicBezTo>
                  <a:cubicBezTo>
                    <a:pt x="753937" y="639281"/>
                    <a:pt x="716811" y="687830"/>
                    <a:pt x="672070" y="725907"/>
                  </a:cubicBezTo>
                  <a:cubicBezTo>
                    <a:pt x="627328" y="763985"/>
                    <a:pt x="575924" y="791591"/>
                    <a:pt x="520711" y="806822"/>
                  </a:cubicBezTo>
                  <a:cubicBezTo>
                    <a:pt x="466451" y="822053"/>
                    <a:pt x="410286" y="825861"/>
                    <a:pt x="356978" y="818245"/>
                  </a:cubicBezTo>
                  <a:cubicBezTo>
                    <a:pt x="303669" y="811582"/>
                    <a:pt x="253216" y="793495"/>
                    <a:pt x="208475" y="767792"/>
                  </a:cubicBezTo>
                  <a:cubicBezTo>
                    <a:pt x="163734" y="742090"/>
                    <a:pt x="125656" y="709724"/>
                    <a:pt x="94242" y="671647"/>
                  </a:cubicBezTo>
                  <a:cubicBezTo>
                    <a:pt x="79011" y="652608"/>
                    <a:pt x="65684" y="632617"/>
                    <a:pt x="53309" y="611674"/>
                  </a:cubicBezTo>
                  <a:cubicBezTo>
                    <a:pt x="50453" y="605963"/>
                    <a:pt x="47597" y="601203"/>
                    <a:pt x="44741" y="595492"/>
                  </a:cubicBezTo>
                  <a:cubicBezTo>
                    <a:pt x="41885" y="589780"/>
                    <a:pt x="39030" y="585020"/>
                    <a:pt x="37126" y="579308"/>
                  </a:cubicBezTo>
                  <a:cubicBezTo>
                    <a:pt x="32366" y="568837"/>
                    <a:pt x="27606" y="557414"/>
                    <a:pt x="23799" y="545991"/>
                  </a:cubicBezTo>
                  <a:cubicBezTo>
                    <a:pt x="15231" y="524096"/>
                    <a:pt x="10471" y="501249"/>
                    <a:pt x="5712" y="477451"/>
                  </a:cubicBezTo>
                  <a:cubicBezTo>
                    <a:pt x="1904" y="459364"/>
                    <a:pt x="0" y="436517"/>
                    <a:pt x="0" y="412719"/>
                  </a:cubicBezTo>
                  <a:close/>
                  <a:moveTo>
                    <a:pt x="12375" y="412719"/>
                  </a:moveTo>
                  <a:cubicBezTo>
                    <a:pt x="12375" y="457460"/>
                    <a:pt x="21895" y="503153"/>
                    <a:pt x="39030" y="544087"/>
                  </a:cubicBezTo>
                  <a:cubicBezTo>
                    <a:pt x="56164" y="585972"/>
                    <a:pt x="81867" y="624050"/>
                    <a:pt x="114233" y="655464"/>
                  </a:cubicBezTo>
                  <a:cubicBezTo>
                    <a:pt x="146599" y="686878"/>
                    <a:pt x="184676" y="712580"/>
                    <a:pt x="225610" y="728763"/>
                  </a:cubicBezTo>
                  <a:cubicBezTo>
                    <a:pt x="267495" y="745898"/>
                    <a:pt x="312236" y="754465"/>
                    <a:pt x="356978" y="753513"/>
                  </a:cubicBezTo>
                  <a:cubicBezTo>
                    <a:pt x="401719" y="753513"/>
                    <a:pt x="446460" y="743994"/>
                    <a:pt x="487393" y="726859"/>
                  </a:cubicBezTo>
                  <a:cubicBezTo>
                    <a:pt x="528327" y="709724"/>
                    <a:pt x="565452" y="684022"/>
                    <a:pt x="596866" y="652608"/>
                  </a:cubicBezTo>
                  <a:cubicBezTo>
                    <a:pt x="628280" y="621194"/>
                    <a:pt x="653031" y="583116"/>
                    <a:pt x="670166" y="542183"/>
                  </a:cubicBezTo>
                  <a:cubicBezTo>
                    <a:pt x="687301" y="501249"/>
                    <a:pt x="695868" y="456508"/>
                    <a:pt x="695868" y="412719"/>
                  </a:cubicBezTo>
                  <a:cubicBezTo>
                    <a:pt x="695868" y="367978"/>
                    <a:pt x="687301" y="324189"/>
                    <a:pt x="670166" y="283255"/>
                  </a:cubicBezTo>
                  <a:cubicBezTo>
                    <a:pt x="653031" y="242322"/>
                    <a:pt x="628280" y="204244"/>
                    <a:pt x="596866" y="172830"/>
                  </a:cubicBezTo>
                  <a:cubicBezTo>
                    <a:pt x="565452" y="141416"/>
                    <a:pt x="528327" y="115714"/>
                    <a:pt x="487393" y="98579"/>
                  </a:cubicBezTo>
                  <a:cubicBezTo>
                    <a:pt x="446460" y="81444"/>
                    <a:pt x="401719" y="71924"/>
                    <a:pt x="356978" y="71924"/>
                  </a:cubicBezTo>
                  <a:cubicBezTo>
                    <a:pt x="312236" y="71924"/>
                    <a:pt x="267495" y="79540"/>
                    <a:pt x="225610" y="96675"/>
                  </a:cubicBezTo>
                  <a:cubicBezTo>
                    <a:pt x="183724" y="113810"/>
                    <a:pt x="145647" y="138560"/>
                    <a:pt x="114233" y="169974"/>
                  </a:cubicBezTo>
                  <a:cubicBezTo>
                    <a:pt x="82819" y="201388"/>
                    <a:pt x="57116" y="239466"/>
                    <a:pt x="39030" y="281351"/>
                  </a:cubicBezTo>
                  <a:cubicBezTo>
                    <a:pt x="21895" y="323237"/>
                    <a:pt x="12375" y="367978"/>
                    <a:pt x="12375" y="412719"/>
                  </a:cubicBezTo>
                  <a:close/>
                </a:path>
              </a:pathLst>
            </a:custGeom>
            <a:solidFill>
              <a:srgbClr val="F58025"/>
            </a:solidFill>
            <a:ln w="9508" cap="flat">
              <a:noFill/>
              <a:prstDash val="solid"/>
              <a:miter/>
            </a:ln>
          </p:spPr>
          <p:txBody>
            <a:bodyPr rtlCol="0" anchor="ctr"/>
            <a:lstStyle/>
            <a:p>
              <a:endParaRPr lang="pt-BR"/>
            </a:p>
          </p:txBody>
        </p:sp>
        <p:sp>
          <p:nvSpPr>
            <p:cNvPr id="10" name="Freeform 9">
              <a:extLst>
                <a:ext uri="{FF2B5EF4-FFF2-40B4-BE49-F238E27FC236}">
                  <a16:creationId xmlns:a16="http://schemas.microsoft.com/office/drawing/2014/main" id="{80D0AADD-8D6E-A305-128A-2628DF896435}"/>
                </a:ext>
              </a:extLst>
            </p:cNvPr>
            <p:cNvSpPr/>
            <p:nvPr/>
          </p:nvSpPr>
          <p:spPr>
            <a:xfrm>
              <a:off x="3556896" y="2968424"/>
              <a:ext cx="595791" cy="479380"/>
            </a:xfrm>
            <a:custGeom>
              <a:avLst/>
              <a:gdLst>
                <a:gd name="connsiteX0" fmla="*/ 581915 w 595791"/>
                <a:gd name="connsiteY0" fmla="*/ 308265 h 479380"/>
                <a:gd name="connsiteX1" fmla="*/ 41213 w 595791"/>
                <a:gd name="connsiteY1" fmla="*/ 3644 h 479380"/>
                <a:gd name="connsiteX2" fmla="*/ 3136 w 595791"/>
                <a:gd name="connsiteY2" fmla="*/ 40769 h 479380"/>
                <a:gd name="connsiteX3" fmla="*/ 225890 w 595791"/>
                <a:gd name="connsiteY3" fmla="*/ 464383 h 479380"/>
                <a:gd name="connsiteX4" fmla="*/ 260159 w 595791"/>
                <a:gd name="connsiteY4" fmla="*/ 477710 h 479380"/>
                <a:gd name="connsiteX5" fmla="*/ 578107 w 595791"/>
                <a:gd name="connsiteY5" fmla="*/ 358717 h 479380"/>
                <a:gd name="connsiteX6" fmla="*/ 581915 w 595791"/>
                <a:gd name="connsiteY6" fmla="*/ 308265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308265"/>
                  </a:moveTo>
                  <a:lnTo>
                    <a:pt x="41213" y="3644"/>
                  </a:lnTo>
                  <a:cubicBezTo>
                    <a:pt x="17415" y="-9683"/>
                    <a:pt x="-9240" y="16019"/>
                    <a:pt x="3136" y="40769"/>
                  </a:cubicBezTo>
                  <a:lnTo>
                    <a:pt x="225890" y="464383"/>
                  </a:lnTo>
                  <a:cubicBezTo>
                    <a:pt x="232553" y="476758"/>
                    <a:pt x="246832" y="482470"/>
                    <a:pt x="260159" y="477710"/>
                  </a:cubicBezTo>
                  <a:lnTo>
                    <a:pt x="578107" y="358717"/>
                  </a:lnTo>
                  <a:cubicBezTo>
                    <a:pt x="600002" y="350150"/>
                    <a:pt x="601906" y="319688"/>
                    <a:pt x="581915" y="308265"/>
                  </a:cubicBezTo>
                  <a:close/>
                </a:path>
              </a:pathLst>
            </a:custGeom>
            <a:gradFill>
              <a:gsLst>
                <a:gs pos="0">
                  <a:srgbClr val="BFBCD3"/>
                </a:gs>
                <a:gs pos="11550">
                  <a:srgbClr val="BAB6CF"/>
                </a:gs>
                <a:gs pos="27190">
                  <a:srgbClr val="ABA5C3"/>
                </a:gs>
                <a:gs pos="45170">
                  <a:srgbClr val="9388B0"/>
                </a:gs>
                <a:gs pos="64890">
                  <a:srgbClr val="716195"/>
                </a:gs>
                <a:gs pos="85780">
                  <a:srgbClr val="472E73"/>
                </a:gs>
                <a:gs pos="100000">
                  <a:srgbClr val="260859"/>
                </a:gs>
              </a:gsLst>
              <a:lin ang="15900000" scaled="1"/>
            </a:gradFill>
            <a:ln w="9508" cap="flat">
              <a:noFill/>
              <a:prstDash val="solid"/>
              <a:miter/>
            </a:ln>
          </p:spPr>
          <p:txBody>
            <a:bodyPr rtlCol="0" anchor="ctr"/>
            <a:lstStyle/>
            <a:p>
              <a:endParaRPr lang="pt-BR"/>
            </a:p>
          </p:txBody>
        </p:sp>
        <p:sp>
          <p:nvSpPr>
            <p:cNvPr id="11" name="Freeform 10">
              <a:extLst>
                <a:ext uri="{FF2B5EF4-FFF2-40B4-BE49-F238E27FC236}">
                  <a16:creationId xmlns:a16="http://schemas.microsoft.com/office/drawing/2014/main" id="{0610EF00-3CBF-1DC5-652B-5F6CA918C993}"/>
                </a:ext>
              </a:extLst>
            </p:cNvPr>
            <p:cNvSpPr/>
            <p:nvPr/>
          </p:nvSpPr>
          <p:spPr>
            <a:xfrm>
              <a:off x="3556896" y="3154122"/>
              <a:ext cx="595791" cy="479380"/>
            </a:xfrm>
            <a:custGeom>
              <a:avLst/>
              <a:gdLst>
                <a:gd name="connsiteX0" fmla="*/ 581915 w 595791"/>
                <a:gd name="connsiteY0" fmla="*/ 171116 h 479380"/>
                <a:gd name="connsiteX1" fmla="*/ 41213 w 595791"/>
                <a:gd name="connsiteY1" fmla="*/ 475737 h 479380"/>
                <a:gd name="connsiteX2" fmla="*/ 3136 w 595791"/>
                <a:gd name="connsiteY2" fmla="*/ 438611 h 479380"/>
                <a:gd name="connsiteX3" fmla="*/ 225890 w 595791"/>
                <a:gd name="connsiteY3" fmla="*/ 14998 h 479380"/>
                <a:gd name="connsiteX4" fmla="*/ 260159 w 595791"/>
                <a:gd name="connsiteY4" fmla="*/ 1670 h 479380"/>
                <a:gd name="connsiteX5" fmla="*/ 578107 w 595791"/>
                <a:gd name="connsiteY5" fmla="*/ 120663 h 479380"/>
                <a:gd name="connsiteX6" fmla="*/ 581915 w 595791"/>
                <a:gd name="connsiteY6" fmla="*/ 171116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171116"/>
                  </a:moveTo>
                  <a:lnTo>
                    <a:pt x="41213" y="475737"/>
                  </a:lnTo>
                  <a:cubicBezTo>
                    <a:pt x="17415" y="489064"/>
                    <a:pt x="-9240" y="463361"/>
                    <a:pt x="3136" y="438611"/>
                  </a:cubicBezTo>
                  <a:lnTo>
                    <a:pt x="225890" y="14998"/>
                  </a:lnTo>
                  <a:cubicBezTo>
                    <a:pt x="232553" y="2622"/>
                    <a:pt x="246832" y="-3089"/>
                    <a:pt x="260159" y="1670"/>
                  </a:cubicBezTo>
                  <a:lnTo>
                    <a:pt x="578107" y="120663"/>
                  </a:lnTo>
                  <a:cubicBezTo>
                    <a:pt x="600002" y="130182"/>
                    <a:pt x="601906" y="159692"/>
                    <a:pt x="581915" y="171116"/>
                  </a:cubicBezTo>
                  <a:close/>
                </a:path>
              </a:pathLst>
            </a:custGeom>
            <a:solidFill>
              <a:srgbClr val="EFA21F"/>
            </a:solidFill>
            <a:ln w="9508" cap="flat">
              <a:noFill/>
              <a:prstDash val="solid"/>
              <a:miter/>
            </a:ln>
          </p:spPr>
          <p:txBody>
            <a:bodyPr rtlCol="0" anchor="ctr"/>
            <a:lstStyle/>
            <a:p>
              <a:endParaRPr lang="pt-BR"/>
            </a:p>
          </p:txBody>
        </p:sp>
        <p:sp>
          <p:nvSpPr>
            <p:cNvPr id="12" name="Freeform 11">
              <a:extLst>
                <a:ext uri="{FF2B5EF4-FFF2-40B4-BE49-F238E27FC236}">
                  <a16:creationId xmlns:a16="http://schemas.microsoft.com/office/drawing/2014/main" id="{64F333C3-E6E9-F902-4FAD-EE1270C72262}"/>
                </a:ext>
              </a:extLst>
            </p:cNvPr>
            <p:cNvSpPr/>
            <p:nvPr/>
          </p:nvSpPr>
          <p:spPr>
            <a:xfrm>
              <a:off x="3713532" y="3153170"/>
              <a:ext cx="440034" cy="296121"/>
            </a:xfrm>
            <a:custGeom>
              <a:avLst/>
              <a:gdLst>
                <a:gd name="connsiteX0" fmla="*/ 3570 w 440034"/>
                <a:gd name="connsiteY0" fmla="*/ 161596 h 296121"/>
                <a:gd name="connsiteX1" fmla="*/ 66398 w 440034"/>
                <a:gd name="connsiteY1" fmla="*/ 280589 h 296121"/>
                <a:gd name="connsiteX2" fmla="*/ 102572 w 440034"/>
                <a:gd name="connsiteY2" fmla="*/ 293916 h 296121"/>
                <a:gd name="connsiteX3" fmla="*/ 421471 w 440034"/>
                <a:gd name="connsiteY3" fmla="*/ 174923 h 296121"/>
                <a:gd name="connsiteX4" fmla="*/ 421471 w 440034"/>
                <a:gd name="connsiteY4" fmla="*/ 120663 h 296121"/>
                <a:gd name="connsiteX5" fmla="*/ 102572 w 440034"/>
                <a:gd name="connsiteY5" fmla="*/ 1670 h 296121"/>
                <a:gd name="connsiteX6" fmla="*/ 66398 w 440034"/>
                <a:gd name="connsiteY6" fmla="*/ 14998 h 296121"/>
                <a:gd name="connsiteX7" fmla="*/ 3570 w 440034"/>
                <a:gd name="connsiteY7" fmla="*/ 133990 h 296121"/>
                <a:gd name="connsiteX8" fmla="*/ 3570 w 440034"/>
                <a:gd name="connsiteY8" fmla="*/ 161596 h 29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4" h="296121">
                  <a:moveTo>
                    <a:pt x="3570" y="161596"/>
                  </a:moveTo>
                  <a:lnTo>
                    <a:pt x="66398" y="280589"/>
                  </a:lnTo>
                  <a:cubicBezTo>
                    <a:pt x="73061" y="293916"/>
                    <a:pt x="88292" y="299628"/>
                    <a:pt x="102572" y="293916"/>
                  </a:cubicBezTo>
                  <a:lnTo>
                    <a:pt x="421471" y="174923"/>
                  </a:lnTo>
                  <a:cubicBezTo>
                    <a:pt x="446222" y="165404"/>
                    <a:pt x="446222" y="130182"/>
                    <a:pt x="421471" y="120663"/>
                  </a:cubicBezTo>
                  <a:lnTo>
                    <a:pt x="102572" y="1670"/>
                  </a:lnTo>
                  <a:cubicBezTo>
                    <a:pt x="89244" y="-3089"/>
                    <a:pt x="74013" y="2622"/>
                    <a:pt x="66398" y="14998"/>
                  </a:cubicBezTo>
                  <a:lnTo>
                    <a:pt x="3570" y="133990"/>
                  </a:lnTo>
                  <a:cubicBezTo>
                    <a:pt x="-1190" y="142558"/>
                    <a:pt x="-1190" y="153029"/>
                    <a:pt x="3570" y="161596"/>
                  </a:cubicBezTo>
                  <a:close/>
                </a:path>
              </a:pathLst>
            </a:custGeom>
            <a:solidFill>
              <a:srgbClr val="260859"/>
            </a:solidFill>
            <a:ln w="9508" cap="flat">
              <a:noFill/>
              <a:prstDash val="solid"/>
              <a:miter/>
            </a:ln>
          </p:spPr>
          <p:txBody>
            <a:bodyPr rtlCol="0" anchor="ctr"/>
            <a:lstStyle/>
            <a:p>
              <a:endParaRPr lang="pt-BR"/>
            </a:p>
          </p:txBody>
        </p:sp>
        <p:sp>
          <p:nvSpPr>
            <p:cNvPr id="14" name="Freeform 13">
              <a:extLst>
                <a:ext uri="{FF2B5EF4-FFF2-40B4-BE49-F238E27FC236}">
                  <a16:creationId xmlns:a16="http://schemas.microsoft.com/office/drawing/2014/main" id="{BF7F98ED-2B71-866E-7A53-FC420E9A21B3}"/>
                </a:ext>
              </a:extLst>
            </p:cNvPr>
            <p:cNvSpPr/>
            <p:nvPr/>
          </p:nvSpPr>
          <p:spPr>
            <a:xfrm>
              <a:off x="4610021" y="2959693"/>
              <a:ext cx="472162" cy="559740"/>
            </a:xfrm>
            <a:custGeom>
              <a:avLst/>
              <a:gdLst>
                <a:gd name="connsiteX0" fmla="*/ 101858 w 472162"/>
                <a:gd name="connsiteY0" fmla="*/ 316996 h 559740"/>
                <a:gd name="connsiteX1" fmla="*/ 426469 w 472162"/>
                <a:gd name="connsiteY1" fmla="*/ 316996 h 559740"/>
                <a:gd name="connsiteX2" fmla="*/ 426469 w 472162"/>
                <a:gd name="connsiteY2" fmla="*/ 221802 h 559740"/>
                <a:gd name="connsiteX3" fmla="*/ 101858 w 472162"/>
                <a:gd name="connsiteY3" fmla="*/ 221802 h 559740"/>
                <a:gd name="connsiteX4" fmla="*/ 101858 w 472162"/>
                <a:gd name="connsiteY4" fmla="*/ 95194 h 559740"/>
                <a:gd name="connsiteX5" fmla="*/ 468355 w 472162"/>
                <a:gd name="connsiteY5" fmla="*/ 95194 h 559740"/>
                <a:gd name="connsiteX6" fmla="*/ 468355 w 472162"/>
                <a:gd name="connsiteY6" fmla="*/ 0 h 559740"/>
                <a:gd name="connsiteX7" fmla="*/ 0 w 472162"/>
                <a:gd name="connsiteY7" fmla="*/ 0 h 559740"/>
                <a:gd name="connsiteX8" fmla="*/ 0 w 472162"/>
                <a:gd name="connsiteY8" fmla="*/ 559741 h 559740"/>
                <a:gd name="connsiteX9" fmla="*/ 472162 w 472162"/>
                <a:gd name="connsiteY9" fmla="*/ 559741 h 559740"/>
                <a:gd name="connsiteX10" fmla="*/ 472162 w 472162"/>
                <a:gd name="connsiteY10" fmla="*/ 464547 h 559740"/>
                <a:gd name="connsiteX11" fmla="*/ 101858 w 472162"/>
                <a:gd name="connsiteY11" fmla="*/ 464547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59740">
                  <a:moveTo>
                    <a:pt x="101858" y="316996"/>
                  </a:moveTo>
                  <a:lnTo>
                    <a:pt x="426469" y="316996"/>
                  </a:lnTo>
                  <a:lnTo>
                    <a:pt x="426469" y="221802"/>
                  </a:lnTo>
                  <a:lnTo>
                    <a:pt x="101858" y="221802"/>
                  </a:lnTo>
                  <a:lnTo>
                    <a:pt x="101858" y="95194"/>
                  </a:lnTo>
                  <a:lnTo>
                    <a:pt x="468355" y="95194"/>
                  </a:lnTo>
                  <a:lnTo>
                    <a:pt x="468355" y="0"/>
                  </a:lnTo>
                  <a:lnTo>
                    <a:pt x="0" y="0"/>
                  </a:lnTo>
                  <a:lnTo>
                    <a:pt x="0" y="559741"/>
                  </a:lnTo>
                  <a:lnTo>
                    <a:pt x="472162" y="559741"/>
                  </a:lnTo>
                  <a:lnTo>
                    <a:pt x="472162" y="464547"/>
                  </a:lnTo>
                  <a:lnTo>
                    <a:pt x="101858" y="464547"/>
                  </a:lnTo>
                  <a:close/>
                </a:path>
              </a:pathLst>
            </a:custGeom>
            <a:solidFill>
              <a:srgbClr val="F58025"/>
            </a:solidFill>
            <a:ln w="9508" cap="flat">
              <a:noFill/>
              <a:prstDash val="solid"/>
              <a:miter/>
            </a:ln>
          </p:spPr>
          <p:txBody>
            <a:bodyPr rtlCol="0" anchor="ctr"/>
            <a:lstStyle/>
            <a:p>
              <a:endParaRPr lang="pt-BR"/>
            </a:p>
          </p:txBody>
        </p:sp>
        <p:sp>
          <p:nvSpPr>
            <p:cNvPr id="16" name="Freeform 15">
              <a:extLst>
                <a:ext uri="{FF2B5EF4-FFF2-40B4-BE49-F238E27FC236}">
                  <a16:creationId xmlns:a16="http://schemas.microsoft.com/office/drawing/2014/main" id="{D3D30D09-2CF2-B29D-8854-0BE4C81EAD2C}"/>
                </a:ext>
              </a:extLst>
            </p:cNvPr>
            <p:cNvSpPr/>
            <p:nvPr/>
          </p:nvSpPr>
          <p:spPr>
            <a:xfrm>
              <a:off x="5124069" y="2958741"/>
              <a:ext cx="532134" cy="560692"/>
            </a:xfrm>
            <a:custGeom>
              <a:avLst/>
              <a:gdLst>
                <a:gd name="connsiteX0" fmla="*/ 429325 w 532134"/>
                <a:gd name="connsiteY0" fmla="*/ 389343 h 560692"/>
                <a:gd name="connsiteX1" fmla="*/ 273207 w 532134"/>
                <a:gd name="connsiteY1" fmla="*/ 214187 h 560692"/>
                <a:gd name="connsiteX2" fmla="*/ 91386 w 532134"/>
                <a:gd name="connsiteY2" fmla="*/ 4760 h 560692"/>
                <a:gd name="connsiteX3" fmla="*/ 87579 w 532134"/>
                <a:gd name="connsiteY3" fmla="*/ 0 h 560692"/>
                <a:gd name="connsiteX4" fmla="*/ 0 w 532134"/>
                <a:gd name="connsiteY4" fmla="*/ 0 h 560692"/>
                <a:gd name="connsiteX5" fmla="*/ 0 w 532134"/>
                <a:gd name="connsiteY5" fmla="*/ 560693 h 560692"/>
                <a:gd name="connsiteX6" fmla="*/ 102810 w 532134"/>
                <a:gd name="connsiteY6" fmla="*/ 560693 h 560692"/>
                <a:gd name="connsiteX7" fmla="*/ 102810 w 532134"/>
                <a:gd name="connsiteY7" fmla="*/ 169445 h 560692"/>
                <a:gd name="connsiteX8" fmla="*/ 443604 w 532134"/>
                <a:gd name="connsiteY8" fmla="*/ 560693 h 560692"/>
                <a:gd name="connsiteX9" fmla="*/ 532135 w 532134"/>
                <a:gd name="connsiteY9" fmla="*/ 560693 h 560692"/>
                <a:gd name="connsiteX10" fmla="*/ 532135 w 532134"/>
                <a:gd name="connsiteY10" fmla="*/ 0 h 560692"/>
                <a:gd name="connsiteX11" fmla="*/ 429325 w 532134"/>
                <a:gd name="connsiteY11" fmla="*/ 0 h 560692"/>
                <a:gd name="connsiteX12" fmla="*/ 429325 w 532134"/>
                <a:gd name="connsiteY12" fmla="*/ 389343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34" h="560692">
                  <a:moveTo>
                    <a:pt x="429325" y="389343"/>
                  </a:moveTo>
                  <a:cubicBezTo>
                    <a:pt x="396007" y="352218"/>
                    <a:pt x="345554" y="294149"/>
                    <a:pt x="273207" y="214187"/>
                  </a:cubicBezTo>
                  <a:cubicBezTo>
                    <a:pt x="198004" y="129464"/>
                    <a:pt x="137079" y="59020"/>
                    <a:pt x="91386" y="4760"/>
                  </a:cubicBezTo>
                  <a:lnTo>
                    <a:pt x="87579" y="0"/>
                  </a:lnTo>
                  <a:lnTo>
                    <a:pt x="0" y="0"/>
                  </a:lnTo>
                  <a:lnTo>
                    <a:pt x="0" y="560693"/>
                  </a:lnTo>
                  <a:lnTo>
                    <a:pt x="102810" y="560693"/>
                  </a:lnTo>
                  <a:lnTo>
                    <a:pt x="102810" y="169445"/>
                  </a:lnTo>
                  <a:lnTo>
                    <a:pt x="443604" y="560693"/>
                  </a:lnTo>
                  <a:lnTo>
                    <a:pt x="532135" y="560693"/>
                  </a:lnTo>
                  <a:lnTo>
                    <a:pt x="532135" y="0"/>
                  </a:lnTo>
                  <a:lnTo>
                    <a:pt x="429325" y="0"/>
                  </a:lnTo>
                  <a:lnTo>
                    <a:pt x="429325" y="389343"/>
                  </a:lnTo>
                  <a:close/>
                </a:path>
              </a:pathLst>
            </a:custGeom>
            <a:solidFill>
              <a:srgbClr val="F58025"/>
            </a:solidFill>
            <a:ln w="9508" cap="flat">
              <a:noFill/>
              <a:prstDash val="solid"/>
              <a:miter/>
            </a:ln>
          </p:spPr>
          <p:txBody>
            <a:bodyPr rtlCol="0" anchor="ctr"/>
            <a:lstStyle/>
            <a:p>
              <a:endParaRPr lang="pt-BR"/>
            </a:p>
          </p:txBody>
        </p:sp>
        <p:sp>
          <p:nvSpPr>
            <p:cNvPr id="17" name="Freeform 16">
              <a:extLst>
                <a:ext uri="{FF2B5EF4-FFF2-40B4-BE49-F238E27FC236}">
                  <a16:creationId xmlns:a16="http://schemas.microsoft.com/office/drawing/2014/main" id="{9736F28C-EAD6-2BF1-56B3-443CB415B58F}"/>
                </a:ext>
              </a:extLst>
            </p:cNvPr>
            <p:cNvSpPr/>
            <p:nvPr/>
          </p:nvSpPr>
          <p:spPr>
            <a:xfrm>
              <a:off x="7383023" y="2959693"/>
              <a:ext cx="516903" cy="559740"/>
            </a:xfrm>
            <a:custGeom>
              <a:avLst/>
              <a:gdLst>
                <a:gd name="connsiteX0" fmla="*/ 0 w 516903"/>
                <a:gd name="connsiteY0" fmla="*/ 95194 h 559740"/>
                <a:gd name="connsiteX1" fmla="*/ 204667 w 516903"/>
                <a:gd name="connsiteY1" fmla="*/ 95194 h 559740"/>
                <a:gd name="connsiteX2" fmla="*/ 204667 w 516903"/>
                <a:gd name="connsiteY2" fmla="*/ 559741 h 559740"/>
                <a:gd name="connsiteX3" fmla="*/ 307477 w 516903"/>
                <a:gd name="connsiteY3" fmla="*/ 559741 h 559740"/>
                <a:gd name="connsiteX4" fmla="*/ 313188 w 516903"/>
                <a:gd name="connsiteY4" fmla="*/ 95194 h 559740"/>
                <a:gd name="connsiteX5" fmla="*/ 516903 w 516903"/>
                <a:gd name="connsiteY5" fmla="*/ 95194 h 559740"/>
                <a:gd name="connsiteX6" fmla="*/ 516903 w 516903"/>
                <a:gd name="connsiteY6" fmla="*/ 0 h 559740"/>
                <a:gd name="connsiteX7" fmla="*/ 0 w 516903"/>
                <a:gd name="connsiteY7" fmla="*/ 0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03" h="559740">
                  <a:moveTo>
                    <a:pt x="0" y="95194"/>
                  </a:moveTo>
                  <a:lnTo>
                    <a:pt x="204667" y="95194"/>
                  </a:lnTo>
                  <a:lnTo>
                    <a:pt x="204667" y="559741"/>
                  </a:lnTo>
                  <a:lnTo>
                    <a:pt x="307477" y="559741"/>
                  </a:lnTo>
                  <a:lnTo>
                    <a:pt x="313188" y="95194"/>
                  </a:lnTo>
                  <a:lnTo>
                    <a:pt x="516903" y="95194"/>
                  </a:lnTo>
                  <a:lnTo>
                    <a:pt x="516903" y="0"/>
                  </a:lnTo>
                  <a:lnTo>
                    <a:pt x="0" y="0"/>
                  </a:lnTo>
                  <a:close/>
                </a:path>
              </a:pathLst>
            </a:custGeom>
            <a:solidFill>
              <a:srgbClr val="F58025"/>
            </a:solidFill>
            <a:ln w="9508" cap="flat">
              <a:noFill/>
              <a:prstDash val="solid"/>
              <a:miter/>
            </a:ln>
          </p:spPr>
          <p:txBody>
            <a:bodyPr rtlCol="0" anchor="ctr"/>
            <a:lstStyle/>
            <a:p>
              <a:endParaRPr lang="pt-BR"/>
            </a:p>
          </p:txBody>
        </p:sp>
        <p:sp>
          <p:nvSpPr>
            <p:cNvPr id="18" name="Freeform 17">
              <a:extLst>
                <a:ext uri="{FF2B5EF4-FFF2-40B4-BE49-F238E27FC236}">
                  <a16:creationId xmlns:a16="http://schemas.microsoft.com/office/drawing/2014/main" id="{A6BCD3A1-2015-448B-1136-D47C162EE70D}"/>
                </a:ext>
              </a:extLst>
            </p:cNvPr>
            <p:cNvSpPr/>
            <p:nvPr/>
          </p:nvSpPr>
          <p:spPr>
            <a:xfrm>
              <a:off x="7925628" y="2958741"/>
              <a:ext cx="517855" cy="567356"/>
            </a:xfrm>
            <a:custGeom>
              <a:avLst/>
              <a:gdLst>
                <a:gd name="connsiteX0" fmla="*/ 415998 w 517855"/>
                <a:gd name="connsiteY0" fmla="*/ 952 h 567356"/>
                <a:gd name="connsiteX1" fmla="*/ 415998 w 517855"/>
                <a:gd name="connsiteY1" fmla="*/ 344602 h 567356"/>
                <a:gd name="connsiteX2" fmla="*/ 380776 w 517855"/>
                <a:gd name="connsiteY2" fmla="*/ 438844 h 567356"/>
                <a:gd name="connsiteX3" fmla="*/ 259880 w 517855"/>
                <a:gd name="connsiteY3" fmla="*/ 471210 h 567356"/>
                <a:gd name="connsiteX4" fmla="*/ 138983 w 517855"/>
                <a:gd name="connsiteY4" fmla="*/ 439796 h 567356"/>
                <a:gd name="connsiteX5" fmla="*/ 102809 w 517855"/>
                <a:gd name="connsiteY5" fmla="*/ 342698 h 567356"/>
                <a:gd name="connsiteX6" fmla="*/ 102809 w 517855"/>
                <a:gd name="connsiteY6" fmla="*/ 952 h 567356"/>
                <a:gd name="connsiteX7" fmla="*/ 5711 w 517855"/>
                <a:gd name="connsiteY7" fmla="*/ 952 h 567356"/>
                <a:gd name="connsiteX8" fmla="*/ 0 w 517855"/>
                <a:gd name="connsiteY8" fmla="*/ 342698 h 567356"/>
                <a:gd name="connsiteX9" fmla="*/ 258928 w 517855"/>
                <a:gd name="connsiteY9" fmla="*/ 567356 h 567356"/>
                <a:gd name="connsiteX10" fmla="*/ 446460 w 517855"/>
                <a:gd name="connsiteY10" fmla="*/ 515951 h 567356"/>
                <a:gd name="connsiteX11" fmla="*/ 517855 w 517855"/>
                <a:gd name="connsiteY11" fmla="*/ 343650 h 567356"/>
                <a:gd name="connsiteX12" fmla="*/ 517855 w 517855"/>
                <a:gd name="connsiteY12" fmla="*/ 0 h 567356"/>
                <a:gd name="connsiteX13" fmla="*/ 415998 w 517855"/>
                <a:gd name="connsiteY13" fmla="*/ 0 h 5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55" h="567356">
                  <a:moveTo>
                    <a:pt x="415998" y="952"/>
                  </a:moveTo>
                  <a:lnTo>
                    <a:pt x="415998" y="344602"/>
                  </a:lnTo>
                  <a:cubicBezTo>
                    <a:pt x="415998" y="387439"/>
                    <a:pt x="404575" y="419806"/>
                    <a:pt x="380776" y="438844"/>
                  </a:cubicBezTo>
                  <a:cubicBezTo>
                    <a:pt x="356025" y="459787"/>
                    <a:pt x="315092" y="471210"/>
                    <a:pt x="259880" y="471210"/>
                  </a:cubicBezTo>
                  <a:cubicBezTo>
                    <a:pt x="204667" y="471210"/>
                    <a:pt x="163734" y="460739"/>
                    <a:pt x="138983" y="439796"/>
                  </a:cubicBezTo>
                  <a:cubicBezTo>
                    <a:pt x="115185" y="418854"/>
                    <a:pt x="102809" y="386488"/>
                    <a:pt x="102809" y="342698"/>
                  </a:cubicBezTo>
                  <a:lnTo>
                    <a:pt x="102809" y="952"/>
                  </a:lnTo>
                  <a:lnTo>
                    <a:pt x="5711" y="952"/>
                  </a:lnTo>
                  <a:lnTo>
                    <a:pt x="0" y="342698"/>
                  </a:lnTo>
                  <a:cubicBezTo>
                    <a:pt x="0" y="491201"/>
                    <a:pt x="87578" y="567356"/>
                    <a:pt x="258928" y="567356"/>
                  </a:cubicBezTo>
                  <a:cubicBezTo>
                    <a:pt x="341746" y="567356"/>
                    <a:pt x="404575" y="550221"/>
                    <a:pt x="446460" y="515951"/>
                  </a:cubicBezTo>
                  <a:cubicBezTo>
                    <a:pt x="494057" y="477874"/>
                    <a:pt x="517855" y="420757"/>
                    <a:pt x="517855" y="343650"/>
                  </a:cubicBezTo>
                  <a:lnTo>
                    <a:pt x="517855" y="0"/>
                  </a:lnTo>
                  <a:lnTo>
                    <a:pt x="415998" y="0"/>
                  </a:lnTo>
                  <a:close/>
                </a:path>
              </a:pathLst>
            </a:custGeom>
            <a:solidFill>
              <a:srgbClr val="F58025"/>
            </a:solidFill>
            <a:ln w="9508" cap="flat">
              <a:noFill/>
              <a:prstDash val="solid"/>
              <a:miter/>
            </a:ln>
          </p:spPr>
          <p:txBody>
            <a:bodyPr rtlCol="0" anchor="ctr"/>
            <a:lstStyle/>
            <a:p>
              <a:endParaRPr lang="pt-BR"/>
            </a:p>
          </p:txBody>
        </p:sp>
        <p:sp>
          <p:nvSpPr>
            <p:cNvPr id="19" name="Freeform 18">
              <a:extLst>
                <a:ext uri="{FF2B5EF4-FFF2-40B4-BE49-F238E27FC236}">
                  <a16:creationId xmlns:a16="http://schemas.microsoft.com/office/drawing/2014/main" id="{55806420-2773-04CE-902A-66430235D040}"/>
                </a:ext>
              </a:extLst>
            </p:cNvPr>
            <p:cNvSpPr/>
            <p:nvPr/>
          </p:nvSpPr>
          <p:spPr>
            <a:xfrm>
              <a:off x="5727599" y="2959693"/>
              <a:ext cx="531182" cy="560692"/>
            </a:xfrm>
            <a:custGeom>
              <a:avLst/>
              <a:gdLst>
                <a:gd name="connsiteX0" fmla="*/ 429325 w 531182"/>
                <a:gd name="connsiteY0" fmla="*/ 222754 h 560692"/>
                <a:gd name="connsiteX1" fmla="*/ 102810 w 531182"/>
                <a:gd name="connsiteY1" fmla="*/ 222754 h 560692"/>
                <a:gd name="connsiteX2" fmla="*/ 102810 w 531182"/>
                <a:gd name="connsiteY2" fmla="*/ 0 h 560692"/>
                <a:gd name="connsiteX3" fmla="*/ 0 w 531182"/>
                <a:gd name="connsiteY3" fmla="*/ 0 h 560692"/>
                <a:gd name="connsiteX4" fmla="*/ 0 w 531182"/>
                <a:gd name="connsiteY4" fmla="*/ 560693 h 560692"/>
                <a:gd name="connsiteX5" fmla="*/ 102810 w 531182"/>
                <a:gd name="connsiteY5" fmla="*/ 560693 h 560692"/>
                <a:gd name="connsiteX6" fmla="*/ 102810 w 531182"/>
                <a:gd name="connsiteY6" fmla="*/ 317948 h 560692"/>
                <a:gd name="connsiteX7" fmla="*/ 429325 w 531182"/>
                <a:gd name="connsiteY7" fmla="*/ 317948 h 560692"/>
                <a:gd name="connsiteX8" fmla="*/ 429325 w 531182"/>
                <a:gd name="connsiteY8" fmla="*/ 560693 h 560692"/>
                <a:gd name="connsiteX9" fmla="*/ 531183 w 531182"/>
                <a:gd name="connsiteY9" fmla="*/ 560693 h 560692"/>
                <a:gd name="connsiteX10" fmla="*/ 531183 w 531182"/>
                <a:gd name="connsiteY10" fmla="*/ 0 h 560692"/>
                <a:gd name="connsiteX11" fmla="*/ 429325 w 531182"/>
                <a:gd name="connsiteY11" fmla="*/ 0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182" h="560692">
                  <a:moveTo>
                    <a:pt x="429325" y="222754"/>
                  </a:moveTo>
                  <a:lnTo>
                    <a:pt x="102810" y="222754"/>
                  </a:lnTo>
                  <a:lnTo>
                    <a:pt x="102810" y="0"/>
                  </a:lnTo>
                  <a:lnTo>
                    <a:pt x="0" y="0"/>
                  </a:lnTo>
                  <a:lnTo>
                    <a:pt x="0" y="560693"/>
                  </a:lnTo>
                  <a:lnTo>
                    <a:pt x="102810" y="560693"/>
                  </a:lnTo>
                  <a:lnTo>
                    <a:pt x="102810" y="317948"/>
                  </a:lnTo>
                  <a:lnTo>
                    <a:pt x="429325" y="317948"/>
                  </a:lnTo>
                  <a:lnTo>
                    <a:pt x="429325" y="560693"/>
                  </a:lnTo>
                  <a:lnTo>
                    <a:pt x="531183" y="560693"/>
                  </a:lnTo>
                  <a:lnTo>
                    <a:pt x="531183" y="0"/>
                  </a:lnTo>
                  <a:lnTo>
                    <a:pt x="429325" y="0"/>
                  </a:lnTo>
                  <a:close/>
                </a:path>
              </a:pathLst>
            </a:custGeom>
            <a:solidFill>
              <a:srgbClr val="F58025"/>
            </a:solidFill>
            <a:ln w="9508" cap="flat">
              <a:noFill/>
              <a:prstDash val="solid"/>
              <a:miter/>
            </a:ln>
          </p:spPr>
          <p:txBody>
            <a:bodyPr rtlCol="0" anchor="ctr"/>
            <a:lstStyle/>
            <a:p>
              <a:endParaRPr lang="pt-BR"/>
            </a:p>
          </p:txBody>
        </p:sp>
        <p:sp>
          <p:nvSpPr>
            <p:cNvPr id="20" name="Freeform 19">
              <a:extLst>
                <a:ext uri="{FF2B5EF4-FFF2-40B4-BE49-F238E27FC236}">
                  <a16:creationId xmlns:a16="http://schemas.microsoft.com/office/drawing/2014/main" id="{A558FC78-E4F7-DF9D-4965-C6F3E182FA89}"/>
                </a:ext>
              </a:extLst>
            </p:cNvPr>
            <p:cNvSpPr/>
            <p:nvPr/>
          </p:nvSpPr>
          <p:spPr>
            <a:xfrm>
              <a:off x="6333985" y="2959693"/>
              <a:ext cx="472162" cy="560692"/>
            </a:xfrm>
            <a:custGeom>
              <a:avLst/>
              <a:gdLst>
                <a:gd name="connsiteX0" fmla="*/ 101858 w 472162"/>
                <a:gd name="connsiteY0" fmla="*/ 317948 h 560692"/>
                <a:gd name="connsiteX1" fmla="*/ 426469 w 472162"/>
                <a:gd name="connsiteY1" fmla="*/ 317948 h 560692"/>
                <a:gd name="connsiteX2" fmla="*/ 426469 w 472162"/>
                <a:gd name="connsiteY2" fmla="*/ 222754 h 560692"/>
                <a:gd name="connsiteX3" fmla="*/ 101858 w 472162"/>
                <a:gd name="connsiteY3" fmla="*/ 222754 h 560692"/>
                <a:gd name="connsiteX4" fmla="*/ 101858 w 472162"/>
                <a:gd name="connsiteY4" fmla="*/ 96146 h 560692"/>
                <a:gd name="connsiteX5" fmla="*/ 468355 w 472162"/>
                <a:gd name="connsiteY5" fmla="*/ 96146 h 560692"/>
                <a:gd name="connsiteX6" fmla="*/ 468355 w 472162"/>
                <a:gd name="connsiteY6" fmla="*/ 0 h 560692"/>
                <a:gd name="connsiteX7" fmla="*/ 0 w 472162"/>
                <a:gd name="connsiteY7" fmla="*/ 0 h 560692"/>
                <a:gd name="connsiteX8" fmla="*/ 0 w 472162"/>
                <a:gd name="connsiteY8" fmla="*/ 560693 h 560692"/>
                <a:gd name="connsiteX9" fmla="*/ 472162 w 472162"/>
                <a:gd name="connsiteY9" fmla="*/ 560693 h 560692"/>
                <a:gd name="connsiteX10" fmla="*/ 472162 w 472162"/>
                <a:gd name="connsiteY10" fmla="*/ 465499 h 560692"/>
                <a:gd name="connsiteX11" fmla="*/ 101858 w 472162"/>
                <a:gd name="connsiteY11" fmla="*/ 465499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60692">
                  <a:moveTo>
                    <a:pt x="101858" y="317948"/>
                  </a:moveTo>
                  <a:lnTo>
                    <a:pt x="426469" y="317948"/>
                  </a:lnTo>
                  <a:lnTo>
                    <a:pt x="426469" y="222754"/>
                  </a:lnTo>
                  <a:lnTo>
                    <a:pt x="101858" y="222754"/>
                  </a:lnTo>
                  <a:lnTo>
                    <a:pt x="101858" y="96146"/>
                  </a:lnTo>
                  <a:lnTo>
                    <a:pt x="468355" y="96146"/>
                  </a:lnTo>
                  <a:lnTo>
                    <a:pt x="468355" y="0"/>
                  </a:lnTo>
                  <a:lnTo>
                    <a:pt x="0" y="0"/>
                  </a:lnTo>
                  <a:lnTo>
                    <a:pt x="0" y="560693"/>
                  </a:lnTo>
                  <a:lnTo>
                    <a:pt x="472162" y="560693"/>
                  </a:lnTo>
                  <a:lnTo>
                    <a:pt x="472162" y="465499"/>
                  </a:lnTo>
                  <a:lnTo>
                    <a:pt x="101858" y="465499"/>
                  </a:lnTo>
                  <a:close/>
                </a:path>
              </a:pathLst>
            </a:custGeom>
            <a:solidFill>
              <a:srgbClr val="F58025"/>
            </a:solidFill>
            <a:ln w="9508" cap="flat">
              <a:noFill/>
              <a:prstDash val="solid"/>
              <a:miter/>
            </a:ln>
          </p:spPr>
          <p:txBody>
            <a:bodyPr rtlCol="0" anchor="ctr"/>
            <a:lstStyle/>
            <a:p>
              <a:endParaRPr lang="pt-BR"/>
            </a:p>
          </p:txBody>
        </p:sp>
        <p:sp>
          <p:nvSpPr>
            <p:cNvPr id="21" name="Freeform 20">
              <a:extLst>
                <a:ext uri="{FF2B5EF4-FFF2-40B4-BE49-F238E27FC236}">
                  <a16:creationId xmlns:a16="http://schemas.microsoft.com/office/drawing/2014/main" id="{28EA6EE8-2032-F230-85CB-FF8E91A27303}"/>
                </a:ext>
              </a:extLst>
            </p:cNvPr>
            <p:cNvSpPr/>
            <p:nvPr/>
          </p:nvSpPr>
          <p:spPr>
            <a:xfrm>
              <a:off x="6848032" y="2959693"/>
              <a:ext cx="507383" cy="560692"/>
            </a:xfrm>
            <a:custGeom>
              <a:avLst/>
              <a:gdLst>
                <a:gd name="connsiteX0" fmla="*/ 507384 w 507383"/>
                <a:gd name="connsiteY0" fmla="*/ 161830 h 560692"/>
                <a:gd name="connsiteX1" fmla="*/ 288438 w 507383"/>
                <a:gd name="connsiteY1" fmla="*/ 0 h 560692"/>
                <a:gd name="connsiteX2" fmla="*/ 0 w 507383"/>
                <a:gd name="connsiteY2" fmla="*/ 0 h 560692"/>
                <a:gd name="connsiteX3" fmla="*/ 0 w 507383"/>
                <a:gd name="connsiteY3" fmla="*/ 560693 h 560692"/>
                <a:gd name="connsiteX4" fmla="*/ 102809 w 507383"/>
                <a:gd name="connsiteY4" fmla="*/ 560693 h 560692"/>
                <a:gd name="connsiteX5" fmla="*/ 102809 w 507383"/>
                <a:gd name="connsiteY5" fmla="*/ 336987 h 560692"/>
                <a:gd name="connsiteX6" fmla="*/ 280822 w 507383"/>
                <a:gd name="connsiteY6" fmla="*/ 336987 h 560692"/>
                <a:gd name="connsiteX7" fmla="*/ 396007 w 507383"/>
                <a:gd name="connsiteY7" fmla="*/ 405526 h 560692"/>
                <a:gd name="connsiteX8" fmla="*/ 396007 w 507383"/>
                <a:gd name="connsiteY8" fmla="*/ 560693 h 560692"/>
                <a:gd name="connsiteX9" fmla="*/ 499769 w 507383"/>
                <a:gd name="connsiteY9" fmla="*/ 560693 h 560692"/>
                <a:gd name="connsiteX10" fmla="*/ 499769 w 507383"/>
                <a:gd name="connsiteY10" fmla="*/ 403623 h 560692"/>
                <a:gd name="connsiteX11" fmla="*/ 448364 w 507383"/>
                <a:gd name="connsiteY11" fmla="*/ 287486 h 560692"/>
                <a:gd name="connsiteX12" fmla="*/ 507384 w 507383"/>
                <a:gd name="connsiteY12" fmla="*/ 161830 h 560692"/>
                <a:gd name="connsiteX13" fmla="*/ 404575 w 507383"/>
                <a:gd name="connsiteY13" fmla="*/ 164686 h 560692"/>
                <a:gd name="connsiteX14" fmla="*/ 370305 w 507383"/>
                <a:gd name="connsiteY14" fmla="*/ 221802 h 560692"/>
                <a:gd name="connsiteX15" fmla="*/ 277015 w 507383"/>
                <a:gd name="connsiteY15" fmla="*/ 240841 h 560692"/>
                <a:gd name="connsiteX16" fmla="*/ 102809 w 507383"/>
                <a:gd name="connsiteY16" fmla="*/ 240841 h 560692"/>
                <a:gd name="connsiteX17" fmla="*/ 102809 w 507383"/>
                <a:gd name="connsiteY17" fmla="*/ 95194 h 560692"/>
                <a:gd name="connsiteX18" fmla="*/ 290342 w 507383"/>
                <a:gd name="connsiteY18" fmla="*/ 95194 h 560692"/>
                <a:gd name="connsiteX19" fmla="*/ 404575 w 507383"/>
                <a:gd name="connsiteY19" fmla="*/ 164686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383" h="560692">
                  <a:moveTo>
                    <a:pt x="507384" y="161830"/>
                  </a:moveTo>
                  <a:cubicBezTo>
                    <a:pt x="507384" y="54261"/>
                    <a:pt x="434085" y="0"/>
                    <a:pt x="288438" y="0"/>
                  </a:cubicBezTo>
                  <a:lnTo>
                    <a:pt x="0" y="0"/>
                  </a:lnTo>
                  <a:lnTo>
                    <a:pt x="0" y="560693"/>
                  </a:lnTo>
                  <a:lnTo>
                    <a:pt x="102809" y="560693"/>
                  </a:lnTo>
                  <a:lnTo>
                    <a:pt x="102809" y="336987"/>
                  </a:lnTo>
                  <a:lnTo>
                    <a:pt x="280822" y="336987"/>
                  </a:lnTo>
                  <a:cubicBezTo>
                    <a:pt x="384584" y="336987"/>
                    <a:pt x="396007" y="376016"/>
                    <a:pt x="396007" y="405526"/>
                  </a:cubicBezTo>
                  <a:lnTo>
                    <a:pt x="396007" y="560693"/>
                  </a:lnTo>
                  <a:lnTo>
                    <a:pt x="499769" y="560693"/>
                  </a:lnTo>
                  <a:lnTo>
                    <a:pt x="499769" y="403623"/>
                  </a:lnTo>
                  <a:cubicBezTo>
                    <a:pt x="499769" y="354122"/>
                    <a:pt x="482634" y="315092"/>
                    <a:pt x="448364" y="287486"/>
                  </a:cubicBezTo>
                  <a:cubicBezTo>
                    <a:pt x="487393" y="257976"/>
                    <a:pt x="507384" y="215138"/>
                    <a:pt x="507384" y="161830"/>
                  </a:cubicBezTo>
                  <a:close/>
                  <a:moveTo>
                    <a:pt x="404575" y="164686"/>
                  </a:moveTo>
                  <a:cubicBezTo>
                    <a:pt x="404575" y="190388"/>
                    <a:pt x="394103" y="208475"/>
                    <a:pt x="370305" y="221802"/>
                  </a:cubicBezTo>
                  <a:cubicBezTo>
                    <a:pt x="347458" y="235129"/>
                    <a:pt x="316044" y="240841"/>
                    <a:pt x="277015" y="240841"/>
                  </a:cubicBezTo>
                  <a:lnTo>
                    <a:pt x="102809" y="240841"/>
                  </a:lnTo>
                  <a:lnTo>
                    <a:pt x="102809" y="95194"/>
                  </a:lnTo>
                  <a:lnTo>
                    <a:pt x="290342" y="95194"/>
                  </a:lnTo>
                  <a:cubicBezTo>
                    <a:pt x="392199" y="96146"/>
                    <a:pt x="404575" y="135175"/>
                    <a:pt x="404575" y="164686"/>
                  </a:cubicBezTo>
                  <a:close/>
                </a:path>
              </a:pathLst>
            </a:custGeom>
            <a:solidFill>
              <a:srgbClr val="F58025"/>
            </a:solidFill>
            <a:ln w="9508" cap="flat">
              <a:noFill/>
              <a:prstDash val="solid"/>
              <a:miter/>
            </a:ln>
          </p:spPr>
          <p:txBody>
            <a:bodyPr rtlCol="0" anchor="ctr"/>
            <a:lstStyle/>
            <a:p>
              <a:endParaRPr lang="pt-BR"/>
            </a:p>
          </p:txBody>
        </p:sp>
      </p:grpSp>
    </p:spTree>
    <p:custDataLst>
      <p:tags r:id="rId1"/>
    </p:custDataLst>
    <p:extLst>
      <p:ext uri="{BB962C8B-B14F-4D97-AF65-F5344CB8AC3E}">
        <p14:creationId xmlns:p14="http://schemas.microsoft.com/office/powerpoint/2010/main" val="1003138688"/>
      </p:ext>
    </p:extLst>
  </p:cSld>
  <p:clrMapOvr>
    <a:masterClrMapping/>
  </p:clrMapOvr>
  <p:extLst>
    <p:ext uri="{DCECCB84-F9BA-43D5-87BE-67443E8EF086}">
      <p15:sldGuideLst xmlns:p15="http://schemas.microsoft.com/office/powerpoint/2012/main">
        <p15:guide id="1" orient="horz" pos="4176">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29833"/>
            <a:ext cx="10972800" cy="4429067"/>
          </a:xfrm>
        </p:spPr>
        <p:txBody>
          <a:bodyPr/>
          <a:lstStyle>
            <a:lvl1pPr marL="0" indent="0">
              <a:lnSpc>
                <a:spcPct val="90000"/>
              </a:lnSpc>
              <a:buClr>
                <a:schemeClr val="accent1"/>
              </a:buClr>
              <a:buSzPct val="110000"/>
              <a:buFont typeface="Arial" panose="020B0604020202020204" pitchFamily="34" charset="0"/>
              <a:buNone/>
              <a:defRPr b="0"/>
            </a:lvl1pPr>
            <a:lvl2pPr marL="576248" indent="-228594">
              <a:lnSpc>
                <a:spcPct val="90000"/>
              </a:lnSpc>
              <a:buClr>
                <a:schemeClr val="tx2"/>
              </a:buClr>
              <a:buFont typeface="Arial" panose="020B0604020202020204" pitchFamily="34" charset="0"/>
              <a:buChar char="–"/>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ítulo 1">
            <a:extLst>
              <a:ext uri="{FF2B5EF4-FFF2-40B4-BE49-F238E27FC236}">
                <a16:creationId xmlns:a16="http://schemas.microsoft.com/office/drawing/2014/main" id="{0ABAD2A7-9096-4EA1-8051-D814520BEB74}"/>
              </a:ext>
            </a:extLst>
          </p:cNvPr>
          <p:cNvSpPr>
            <a:spLocks noGrp="1"/>
          </p:cNvSpPr>
          <p:nvPr>
            <p:ph type="title"/>
          </p:nvPr>
        </p:nvSpPr>
        <p:spPr>
          <a:xfrm>
            <a:off x="609600" y="260725"/>
            <a:ext cx="10515600" cy="621777"/>
          </a:xfrm>
          <a:prstGeom prst="rect">
            <a:avLst/>
          </a:prstGeom>
        </p:spPr>
        <p:txBody>
          <a:bodyPr/>
          <a:lstStyle>
            <a:lvl1pPr>
              <a:lnSpc>
                <a:spcPct val="90000"/>
              </a:lnSpc>
              <a:defRPr sz="3200">
                <a:solidFill>
                  <a:schemeClr val="accent3"/>
                </a:solidFill>
              </a:defRPr>
            </a:lvl1pPr>
          </a:lstStyle>
          <a:p>
            <a:r>
              <a:rPr lang="pt-BR" dirty="0"/>
              <a:t>Clique para editar o título Mestre</a:t>
            </a:r>
          </a:p>
        </p:txBody>
      </p:sp>
      <p:pic>
        <p:nvPicPr>
          <p:cNvPr id="6" name="Imagem 5">
            <a:extLst>
              <a:ext uri="{FF2B5EF4-FFF2-40B4-BE49-F238E27FC236}">
                <a16:creationId xmlns:a16="http://schemas.microsoft.com/office/drawing/2014/main" id="{9E542C6B-93FF-4C20-80F8-E69914AE2B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50806" y="6456080"/>
            <a:ext cx="2193985" cy="250876"/>
          </a:xfrm>
          <a:prstGeom prst="rect">
            <a:avLst/>
          </a:prstGeom>
        </p:spPr>
      </p:pic>
      <p:sp>
        <p:nvSpPr>
          <p:cNvPr id="7" name="Espaço Reservado para Rodapé 6">
            <a:extLst>
              <a:ext uri="{FF2B5EF4-FFF2-40B4-BE49-F238E27FC236}">
                <a16:creationId xmlns:a16="http://schemas.microsoft.com/office/drawing/2014/main" id="{213A6787-6855-282A-BECF-A64938BA29C9}"/>
              </a:ext>
            </a:extLst>
          </p:cNvPr>
          <p:cNvSpPr>
            <a:spLocks noGrp="1"/>
          </p:cNvSpPr>
          <p:nvPr>
            <p:ph type="ftr" sz="quarter" idx="10"/>
          </p:nvPr>
        </p:nvSpPr>
        <p:spPr>
          <a:xfrm>
            <a:off x="304800" y="6087010"/>
            <a:ext cx="11506200" cy="355098"/>
          </a:xfrm>
        </p:spPr>
        <p:txBody>
          <a:bodyPr/>
          <a:lstStyle/>
          <a:p>
            <a:endParaRPr lang="pt-BR"/>
          </a:p>
        </p:txBody>
      </p:sp>
      <p:grpSp>
        <p:nvGrpSpPr>
          <p:cNvPr id="8" name="Group 7">
            <a:extLst>
              <a:ext uri="{FF2B5EF4-FFF2-40B4-BE49-F238E27FC236}">
                <a16:creationId xmlns:a16="http://schemas.microsoft.com/office/drawing/2014/main" id="{5A85E541-BC74-C2F1-C535-8F72ED41BABE}"/>
              </a:ext>
            </a:extLst>
          </p:cNvPr>
          <p:cNvGrpSpPr/>
          <p:nvPr userDrawn="1"/>
        </p:nvGrpSpPr>
        <p:grpSpPr>
          <a:xfrm>
            <a:off x="10712610" y="6504504"/>
            <a:ext cx="1145835" cy="238455"/>
            <a:chOff x="3556896" y="2897288"/>
            <a:chExt cx="5084591" cy="1058134"/>
          </a:xfrm>
        </p:grpSpPr>
        <p:grpSp>
          <p:nvGrpSpPr>
            <p:cNvPr id="9" name="Graphic 9">
              <a:extLst>
                <a:ext uri="{FF2B5EF4-FFF2-40B4-BE49-F238E27FC236}">
                  <a16:creationId xmlns:a16="http://schemas.microsoft.com/office/drawing/2014/main" id="{2010EFF1-F7EB-BC47-3236-D1B7D6B32DCB}"/>
                </a:ext>
              </a:extLst>
            </p:cNvPr>
            <p:cNvGrpSpPr/>
            <p:nvPr/>
          </p:nvGrpSpPr>
          <p:grpSpPr>
            <a:xfrm>
              <a:off x="4610973" y="3666033"/>
              <a:ext cx="3827750" cy="289389"/>
              <a:chOff x="4610973" y="3666033"/>
              <a:chExt cx="3827750" cy="289389"/>
            </a:xfrm>
            <a:solidFill>
              <a:srgbClr val="626366"/>
            </a:solidFill>
          </p:grpSpPr>
          <p:sp>
            <p:nvSpPr>
              <p:cNvPr id="22" name="Freeform 21">
                <a:extLst>
                  <a:ext uri="{FF2B5EF4-FFF2-40B4-BE49-F238E27FC236}">
                    <a16:creationId xmlns:a16="http://schemas.microsoft.com/office/drawing/2014/main" id="{32AD1551-A756-F13F-1E25-2C90DA1A7AC9}"/>
                  </a:ext>
                </a:extLst>
              </p:cNvPr>
              <p:cNvSpPr/>
              <p:nvPr/>
            </p:nvSpPr>
            <p:spPr>
              <a:xfrm>
                <a:off x="4610973"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3" name="Freeform 22">
                <a:extLst>
                  <a:ext uri="{FF2B5EF4-FFF2-40B4-BE49-F238E27FC236}">
                    <a16:creationId xmlns:a16="http://schemas.microsoft.com/office/drawing/2014/main" id="{D5F62163-00E6-34E7-5AD0-2D3E6A9E929B}"/>
                  </a:ext>
                </a:extLst>
              </p:cNvPr>
              <p:cNvSpPr/>
              <p:nvPr/>
            </p:nvSpPr>
            <p:spPr>
              <a:xfrm>
                <a:off x="4729014"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3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3"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24" name="Freeform 23">
                <a:extLst>
                  <a:ext uri="{FF2B5EF4-FFF2-40B4-BE49-F238E27FC236}">
                    <a16:creationId xmlns:a16="http://schemas.microsoft.com/office/drawing/2014/main" id="{16B4A799-D17E-ED40-B752-A322B5D10156}"/>
                  </a:ext>
                </a:extLst>
              </p:cNvPr>
              <p:cNvSpPr/>
              <p:nvPr/>
            </p:nvSpPr>
            <p:spPr>
              <a:xfrm>
                <a:off x="4828015" y="3741236"/>
                <a:ext cx="156118" cy="213234"/>
              </a:xfrm>
              <a:custGeom>
                <a:avLst/>
                <a:gdLst>
                  <a:gd name="connsiteX0" fmla="*/ 136127 w 156118"/>
                  <a:gd name="connsiteY0" fmla="*/ 213235 h 213234"/>
                  <a:gd name="connsiteX1" fmla="*/ 118993 w 156118"/>
                  <a:gd name="connsiteY1" fmla="*/ 205619 h 213234"/>
                  <a:gd name="connsiteX2" fmla="*/ 112329 w 156118"/>
                  <a:gd name="connsiteY2" fmla="*/ 181821 h 213234"/>
                  <a:gd name="connsiteX3" fmla="*/ 86626 w 156118"/>
                  <a:gd name="connsiteY3" fmla="*/ 205619 h 213234"/>
                  <a:gd name="connsiteX4" fmla="*/ 54261 w 156118"/>
                  <a:gd name="connsiteY4" fmla="*/ 213235 h 213234"/>
                  <a:gd name="connsiteX5" fmla="*/ 33318 w 156118"/>
                  <a:gd name="connsiteY5" fmla="*/ 210379 h 213234"/>
                  <a:gd name="connsiteX6" fmla="*/ 16183 w 156118"/>
                  <a:gd name="connsiteY6" fmla="*/ 200859 h 213234"/>
                  <a:gd name="connsiteX7" fmla="*/ 4760 w 156118"/>
                  <a:gd name="connsiteY7" fmla="*/ 182773 h 213234"/>
                  <a:gd name="connsiteX8" fmla="*/ 0 w 156118"/>
                  <a:gd name="connsiteY8" fmla="*/ 156118 h 213234"/>
                  <a:gd name="connsiteX9" fmla="*/ 4760 w 156118"/>
                  <a:gd name="connsiteY9" fmla="*/ 127560 h 213234"/>
                  <a:gd name="connsiteX10" fmla="*/ 17135 w 156118"/>
                  <a:gd name="connsiteY10" fmla="*/ 109473 h 213234"/>
                  <a:gd name="connsiteX11" fmla="*/ 35222 w 156118"/>
                  <a:gd name="connsiteY11" fmla="*/ 99002 h 213234"/>
                  <a:gd name="connsiteX12" fmla="*/ 56164 w 156118"/>
                  <a:gd name="connsiteY12" fmla="*/ 93290 h 213234"/>
                  <a:gd name="connsiteX13" fmla="*/ 77107 w 156118"/>
                  <a:gd name="connsiteY13" fmla="*/ 89483 h 213234"/>
                  <a:gd name="connsiteX14" fmla="*/ 95194 w 156118"/>
                  <a:gd name="connsiteY14" fmla="*/ 85675 h 213234"/>
                  <a:gd name="connsiteX15" fmla="*/ 107569 w 156118"/>
                  <a:gd name="connsiteY15" fmla="*/ 78059 h 213234"/>
                  <a:gd name="connsiteX16" fmla="*/ 112329 w 156118"/>
                  <a:gd name="connsiteY16" fmla="*/ 63780 h 213234"/>
                  <a:gd name="connsiteX17" fmla="*/ 108521 w 156118"/>
                  <a:gd name="connsiteY17" fmla="*/ 45693 h 213234"/>
                  <a:gd name="connsiteX18" fmla="*/ 99954 w 156118"/>
                  <a:gd name="connsiteY18" fmla="*/ 35222 h 213234"/>
                  <a:gd name="connsiteX19" fmla="*/ 88530 w 156118"/>
                  <a:gd name="connsiteY19" fmla="*/ 30462 h 213234"/>
                  <a:gd name="connsiteX20" fmla="*/ 75203 w 156118"/>
                  <a:gd name="connsiteY20" fmla="*/ 29510 h 213234"/>
                  <a:gd name="connsiteX21" fmla="*/ 46645 w 156118"/>
                  <a:gd name="connsiteY21" fmla="*/ 38078 h 213234"/>
                  <a:gd name="connsiteX22" fmla="*/ 34270 w 156118"/>
                  <a:gd name="connsiteY22" fmla="*/ 68540 h 213234"/>
                  <a:gd name="connsiteX23" fmla="*/ 6664 w 156118"/>
                  <a:gd name="connsiteY23" fmla="*/ 68540 h 213234"/>
                  <a:gd name="connsiteX24" fmla="*/ 13327 w 156118"/>
                  <a:gd name="connsiteY24" fmla="*/ 36174 h 213234"/>
                  <a:gd name="connsiteX25" fmla="*/ 28558 w 156118"/>
                  <a:gd name="connsiteY25" fmla="*/ 15231 h 213234"/>
                  <a:gd name="connsiteX26" fmla="*/ 50453 w 156118"/>
                  <a:gd name="connsiteY26" fmla="*/ 3808 h 213234"/>
                  <a:gd name="connsiteX27" fmla="*/ 77107 w 156118"/>
                  <a:gd name="connsiteY27" fmla="*/ 0 h 213234"/>
                  <a:gd name="connsiteX28" fmla="*/ 99002 w 156118"/>
                  <a:gd name="connsiteY28" fmla="*/ 1904 h 213234"/>
                  <a:gd name="connsiteX29" fmla="*/ 118993 w 156118"/>
                  <a:gd name="connsiteY29" fmla="*/ 10471 h 213234"/>
                  <a:gd name="connsiteX30" fmla="*/ 133272 w 156118"/>
                  <a:gd name="connsiteY30" fmla="*/ 27606 h 213234"/>
                  <a:gd name="connsiteX31" fmla="*/ 138983 w 156118"/>
                  <a:gd name="connsiteY31" fmla="*/ 57116 h 213234"/>
                  <a:gd name="connsiteX32" fmla="*/ 138983 w 156118"/>
                  <a:gd name="connsiteY32" fmla="*/ 162782 h 213234"/>
                  <a:gd name="connsiteX33" fmla="*/ 139935 w 156118"/>
                  <a:gd name="connsiteY33" fmla="*/ 179917 h 213234"/>
                  <a:gd name="connsiteX34" fmla="*/ 147551 w 156118"/>
                  <a:gd name="connsiteY34" fmla="*/ 185628 h 213234"/>
                  <a:gd name="connsiteX35" fmla="*/ 156118 w 156118"/>
                  <a:gd name="connsiteY35" fmla="*/ 183725 h 213234"/>
                  <a:gd name="connsiteX36" fmla="*/ 156118 w 156118"/>
                  <a:gd name="connsiteY36" fmla="*/ 210379 h 213234"/>
                  <a:gd name="connsiteX37" fmla="*/ 136127 w 156118"/>
                  <a:gd name="connsiteY37" fmla="*/ 213235 h 213234"/>
                  <a:gd name="connsiteX38" fmla="*/ 98050 w 156118"/>
                  <a:gd name="connsiteY38" fmla="*/ 109473 h 213234"/>
                  <a:gd name="connsiteX39" fmla="*/ 80915 w 156118"/>
                  <a:gd name="connsiteY39" fmla="*/ 113281 h 213234"/>
                  <a:gd name="connsiteX40" fmla="*/ 62828 w 156118"/>
                  <a:gd name="connsiteY40" fmla="*/ 116137 h 213234"/>
                  <a:gd name="connsiteX41" fmla="*/ 45693 w 156118"/>
                  <a:gd name="connsiteY41" fmla="*/ 121849 h 213234"/>
                  <a:gd name="connsiteX42" fmla="*/ 33318 w 156118"/>
                  <a:gd name="connsiteY42" fmla="*/ 133272 h 213234"/>
                  <a:gd name="connsiteX43" fmla="*/ 28558 w 156118"/>
                  <a:gd name="connsiteY43" fmla="*/ 153262 h 213234"/>
                  <a:gd name="connsiteX44" fmla="*/ 31414 w 156118"/>
                  <a:gd name="connsiteY44" fmla="*/ 167542 h 213234"/>
                  <a:gd name="connsiteX45" fmla="*/ 38078 w 156118"/>
                  <a:gd name="connsiteY45" fmla="*/ 177061 h 213234"/>
                  <a:gd name="connsiteX46" fmla="*/ 48549 w 156118"/>
                  <a:gd name="connsiteY46" fmla="*/ 181821 h 213234"/>
                  <a:gd name="connsiteX47" fmla="*/ 60924 w 156118"/>
                  <a:gd name="connsiteY47" fmla="*/ 183725 h 213234"/>
                  <a:gd name="connsiteX48" fmla="*/ 83771 w 156118"/>
                  <a:gd name="connsiteY48" fmla="*/ 178965 h 213234"/>
                  <a:gd name="connsiteX49" fmla="*/ 99954 w 156118"/>
                  <a:gd name="connsiteY49" fmla="*/ 167542 h 213234"/>
                  <a:gd name="connsiteX50" fmla="*/ 108521 w 156118"/>
                  <a:gd name="connsiteY50" fmla="*/ 152310 h 213234"/>
                  <a:gd name="connsiteX51" fmla="*/ 111377 w 156118"/>
                  <a:gd name="connsiteY51" fmla="*/ 137080 h 213234"/>
                  <a:gd name="connsiteX52" fmla="*/ 111377 w 156118"/>
                  <a:gd name="connsiteY52" fmla="*/ 102810 h 213234"/>
                  <a:gd name="connsiteX53" fmla="*/ 98050 w 156118"/>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8"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1"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3" y="0"/>
                      <a:pt x="92338" y="952"/>
                      <a:pt x="99002"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5" y="118993"/>
                      <a:pt x="45693" y="121849"/>
                    </a:cubicBezTo>
                    <a:cubicBezTo>
                      <a:pt x="40933"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sp>
            <p:nvSpPr>
              <p:cNvPr id="25" name="Freeform 24">
                <a:extLst>
                  <a:ext uri="{FF2B5EF4-FFF2-40B4-BE49-F238E27FC236}">
                    <a16:creationId xmlns:a16="http://schemas.microsoft.com/office/drawing/2014/main" id="{92008FE6-33DF-DCCF-A46E-F4EB1602A1C8}"/>
                  </a:ext>
                </a:extLst>
              </p:cNvPr>
              <p:cNvSpPr/>
              <p:nvPr/>
            </p:nvSpPr>
            <p:spPr>
              <a:xfrm>
                <a:off x="4999365" y="3737428"/>
                <a:ext cx="140887" cy="215138"/>
              </a:xfrm>
              <a:custGeom>
                <a:avLst/>
                <a:gdLst>
                  <a:gd name="connsiteX0" fmla="*/ 30462 w 140887"/>
                  <a:gd name="connsiteY0" fmla="*/ 166590 h 215138"/>
                  <a:gd name="connsiteX1" fmla="*/ 40933 w 140887"/>
                  <a:gd name="connsiteY1" fmla="*/ 178965 h 215138"/>
                  <a:gd name="connsiteX2" fmla="*/ 55213 w 140887"/>
                  <a:gd name="connsiteY2" fmla="*/ 185628 h 215138"/>
                  <a:gd name="connsiteX3" fmla="*/ 71396 w 140887"/>
                  <a:gd name="connsiteY3" fmla="*/ 187532 h 215138"/>
                  <a:gd name="connsiteX4" fmla="*/ 84723 w 140887"/>
                  <a:gd name="connsiteY4" fmla="*/ 186580 h 215138"/>
                  <a:gd name="connsiteX5" fmla="*/ 98050 w 140887"/>
                  <a:gd name="connsiteY5" fmla="*/ 181821 h 215138"/>
                  <a:gd name="connsiteX6" fmla="*/ 107569 w 140887"/>
                  <a:gd name="connsiteY6" fmla="*/ 172301 h 215138"/>
                  <a:gd name="connsiteX7" fmla="*/ 111377 w 140887"/>
                  <a:gd name="connsiteY7" fmla="*/ 156118 h 215138"/>
                  <a:gd name="connsiteX8" fmla="*/ 103761 w 140887"/>
                  <a:gd name="connsiteY8" fmla="*/ 136128 h 215138"/>
                  <a:gd name="connsiteX9" fmla="*/ 83771 w 140887"/>
                  <a:gd name="connsiteY9" fmla="*/ 124704 h 215138"/>
                  <a:gd name="connsiteX10" fmla="*/ 58068 w 140887"/>
                  <a:gd name="connsiteY10" fmla="*/ 117089 h 215138"/>
                  <a:gd name="connsiteX11" fmla="*/ 32366 w 140887"/>
                  <a:gd name="connsiteY11" fmla="*/ 107569 h 215138"/>
                  <a:gd name="connsiteX12" fmla="*/ 12375 w 140887"/>
                  <a:gd name="connsiteY12" fmla="*/ 90434 h 215138"/>
                  <a:gd name="connsiteX13" fmla="*/ 4760 w 140887"/>
                  <a:gd name="connsiteY13" fmla="*/ 59020 h 215138"/>
                  <a:gd name="connsiteX14" fmla="*/ 10471 w 140887"/>
                  <a:gd name="connsiteY14" fmla="*/ 32366 h 215138"/>
                  <a:gd name="connsiteX15" fmla="*/ 24750 w 140887"/>
                  <a:gd name="connsiteY15" fmla="*/ 14279 h 215138"/>
                  <a:gd name="connsiteX16" fmla="*/ 44741 w 140887"/>
                  <a:gd name="connsiteY16" fmla="*/ 3808 h 215138"/>
                  <a:gd name="connsiteX17" fmla="*/ 66636 w 140887"/>
                  <a:gd name="connsiteY17" fmla="*/ 0 h 215138"/>
                  <a:gd name="connsiteX18" fmla="*/ 92338 w 140887"/>
                  <a:gd name="connsiteY18" fmla="*/ 2856 h 215138"/>
                  <a:gd name="connsiteX19" fmla="*/ 113281 w 140887"/>
                  <a:gd name="connsiteY19" fmla="*/ 13327 h 215138"/>
                  <a:gd name="connsiteX20" fmla="*/ 127560 w 140887"/>
                  <a:gd name="connsiteY20" fmla="*/ 33318 h 215138"/>
                  <a:gd name="connsiteX21" fmla="*/ 134223 w 140887"/>
                  <a:gd name="connsiteY21" fmla="*/ 64732 h 215138"/>
                  <a:gd name="connsiteX22" fmla="*/ 106617 w 140887"/>
                  <a:gd name="connsiteY22" fmla="*/ 64732 h 215138"/>
                  <a:gd name="connsiteX23" fmla="*/ 102810 w 140887"/>
                  <a:gd name="connsiteY23" fmla="*/ 48549 h 215138"/>
                  <a:gd name="connsiteX24" fmla="*/ 94242 w 140887"/>
                  <a:gd name="connsiteY24" fmla="*/ 38078 h 215138"/>
                  <a:gd name="connsiteX25" fmla="*/ 81867 w 140887"/>
                  <a:gd name="connsiteY25" fmla="*/ 32366 h 215138"/>
                  <a:gd name="connsiteX26" fmla="*/ 68540 w 140887"/>
                  <a:gd name="connsiteY26" fmla="*/ 30462 h 215138"/>
                  <a:gd name="connsiteX27" fmla="*/ 56164 w 140887"/>
                  <a:gd name="connsiteY27" fmla="*/ 31414 h 215138"/>
                  <a:gd name="connsiteX28" fmla="*/ 44741 w 140887"/>
                  <a:gd name="connsiteY28" fmla="*/ 35222 h 215138"/>
                  <a:gd name="connsiteX29" fmla="*/ 36174 w 140887"/>
                  <a:gd name="connsiteY29" fmla="*/ 42837 h 215138"/>
                  <a:gd name="connsiteX30" fmla="*/ 33318 w 140887"/>
                  <a:gd name="connsiteY30" fmla="*/ 56164 h 215138"/>
                  <a:gd name="connsiteX31" fmla="*/ 38078 w 140887"/>
                  <a:gd name="connsiteY31" fmla="*/ 70444 h 215138"/>
                  <a:gd name="connsiteX32" fmla="*/ 50453 w 140887"/>
                  <a:gd name="connsiteY32" fmla="*/ 79963 h 215138"/>
                  <a:gd name="connsiteX33" fmla="*/ 67588 w 140887"/>
                  <a:gd name="connsiteY33" fmla="*/ 86627 h 215138"/>
                  <a:gd name="connsiteX34" fmla="*/ 86626 w 140887"/>
                  <a:gd name="connsiteY34" fmla="*/ 92338 h 215138"/>
                  <a:gd name="connsiteX35" fmla="*/ 106617 w 140887"/>
                  <a:gd name="connsiteY35" fmla="*/ 99002 h 215138"/>
                  <a:gd name="connsiteX36" fmla="*/ 123752 w 140887"/>
                  <a:gd name="connsiteY36" fmla="*/ 109473 h 215138"/>
                  <a:gd name="connsiteX37" fmla="*/ 136127 w 140887"/>
                  <a:gd name="connsiteY37" fmla="*/ 125656 h 215138"/>
                  <a:gd name="connsiteX38" fmla="*/ 140887 w 140887"/>
                  <a:gd name="connsiteY38" fmla="*/ 150407 h 215138"/>
                  <a:gd name="connsiteX39" fmla="*/ 134223 w 140887"/>
                  <a:gd name="connsiteY39" fmla="*/ 181821 h 215138"/>
                  <a:gd name="connsiteX40" fmla="*/ 118041 w 140887"/>
                  <a:gd name="connsiteY40" fmla="*/ 201811 h 215138"/>
                  <a:gd name="connsiteX41" fmla="*/ 95194 w 140887"/>
                  <a:gd name="connsiteY41" fmla="*/ 212283 h 215138"/>
                  <a:gd name="connsiteX42" fmla="*/ 70444 w 140887"/>
                  <a:gd name="connsiteY42" fmla="*/ 215139 h 215138"/>
                  <a:gd name="connsiteX43" fmla="*/ 43789 w 140887"/>
                  <a:gd name="connsiteY43" fmla="*/ 211331 h 215138"/>
                  <a:gd name="connsiteX44" fmla="*/ 21895 w 140887"/>
                  <a:gd name="connsiteY44" fmla="*/ 199907 h 215138"/>
                  <a:gd name="connsiteX45" fmla="*/ 6664 w 140887"/>
                  <a:gd name="connsiteY45" fmla="*/ 178013 h 215138"/>
                  <a:gd name="connsiteX46" fmla="*/ 0 w 140887"/>
                  <a:gd name="connsiteY46" fmla="*/ 145647 h 215138"/>
                  <a:gd name="connsiteX47" fmla="*/ 27606 w 140887"/>
                  <a:gd name="connsiteY47" fmla="*/ 145647 h 215138"/>
                  <a:gd name="connsiteX48" fmla="*/ 30462 w 140887"/>
                  <a:gd name="connsiteY48" fmla="*/ 166590 h 2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887" h="215138">
                    <a:moveTo>
                      <a:pt x="30462" y="166590"/>
                    </a:moveTo>
                    <a:cubicBezTo>
                      <a:pt x="33318" y="171349"/>
                      <a:pt x="36174" y="176109"/>
                      <a:pt x="40933" y="178965"/>
                    </a:cubicBezTo>
                    <a:cubicBezTo>
                      <a:pt x="44741" y="181821"/>
                      <a:pt x="49501" y="184676"/>
                      <a:pt x="55213" y="185628"/>
                    </a:cubicBezTo>
                    <a:cubicBezTo>
                      <a:pt x="60924" y="186580"/>
                      <a:pt x="65684" y="187532"/>
                      <a:pt x="71396" y="187532"/>
                    </a:cubicBezTo>
                    <a:cubicBezTo>
                      <a:pt x="75203" y="187532"/>
                      <a:pt x="79963" y="187532"/>
                      <a:pt x="84723" y="186580"/>
                    </a:cubicBezTo>
                    <a:cubicBezTo>
                      <a:pt x="89482" y="185628"/>
                      <a:pt x="93290" y="184676"/>
                      <a:pt x="98050" y="181821"/>
                    </a:cubicBezTo>
                    <a:cubicBezTo>
                      <a:pt x="101858" y="179917"/>
                      <a:pt x="105665" y="177061"/>
                      <a:pt x="107569" y="172301"/>
                    </a:cubicBezTo>
                    <a:cubicBezTo>
                      <a:pt x="110425" y="168494"/>
                      <a:pt x="111377" y="162782"/>
                      <a:pt x="111377" y="156118"/>
                    </a:cubicBezTo>
                    <a:cubicBezTo>
                      <a:pt x="111377" y="147551"/>
                      <a:pt x="108521" y="140887"/>
                      <a:pt x="103761" y="136128"/>
                    </a:cubicBezTo>
                    <a:cubicBezTo>
                      <a:pt x="98050" y="131368"/>
                      <a:pt x="91386" y="127560"/>
                      <a:pt x="83771" y="124704"/>
                    </a:cubicBezTo>
                    <a:cubicBezTo>
                      <a:pt x="76155" y="121849"/>
                      <a:pt x="66636" y="118993"/>
                      <a:pt x="58068" y="117089"/>
                    </a:cubicBezTo>
                    <a:cubicBezTo>
                      <a:pt x="48549" y="115185"/>
                      <a:pt x="39981" y="111377"/>
                      <a:pt x="32366" y="107569"/>
                    </a:cubicBezTo>
                    <a:cubicBezTo>
                      <a:pt x="24750" y="103761"/>
                      <a:pt x="18087" y="98050"/>
                      <a:pt x="12375" y="90434"/>
                    </a:cubicBezTo>
                    <a:cubicBezTo>
                      <a:pt x="6664" y="82819"/>
                      <a:pt x="4760" y="72348"/>
                      <a:pt x="4760" y="59020"/>
                    </a:cubicBezTo>
                    <a:cubicBezTo>
                      <a:pt x="4760" y="48549"/>
                      <a:pt x="6664" y="39982"/>
                      <a:pt x="10471" y="32366"/>
                    </a:cubicBezTo>
                    <a:cubicBezTo>
                      <a:pt x="14279" y="24750"/>
                      <a:pt x="19039" y="19039"/>
                      <a:pt x="24750" y="14279"/>
                    </a:cubicBezTo>
                    <a:cubicBezTo>
                      <a:pt x="30462" y="9519"/>
                      <a:pt x="37126" y="6664"/>
                      <a:pt x="44741" y="3808"/>
                    </a:cubicBezTo>
                    <a:cubicBezTo>
                      <a:pt x="52357" y="1904"/>
                      <a:pt x="59020" y="0"/>
                      <a:pt x="66636" y="0"/>
                    </a:cubicBezTo>
                    <a:cubicBezTo>
                      <a:pt x="76155" y="0"/>
                      <a:pt x="84723" y="952"/>
                      <a:pt x="92338" y="2856"/>
                    </a:cubicBezTo>
                    <a:cubicBezTo>
                      <a:pt x="99954" y="4760"/>
                      <a:pt x="107569" y="8567"/>
                      <a:pt x="113281" y="13327"/>
                    </a:cubicBezTo>
                    <a:cubicBezTo>
                      <a:pt x="118993" y="18087"/>
                      <a:pt x="124704" y="24750"/>
                      <a:pt x="127560" y="33318"/>
                    </a:cubicBezTo>
                    <a:cubicBezTo>
                      <a:pt x="131368" y="41885"/>
                      <a:pt x="133272" y="52357"/>
                      <a:pt x="134223" y="64732"/>
                    </a:cubicBezTo>
                    <a:lnTo>
                      <a:pt x="106617" y="64732"/>
                    </a:lnTo>
                    <a:cubicBezTo>
                      <a:pt x="106617" y="58068"/>
                      <a:pt x="104713" y="52357"/>
                      <a:pt x="102810" y="48549"/>
                    </a:cubicBezTo>
                    <a:cubicBezTo>
                      <a:pt x="100906" y="43789"/>
                      <a:pt x="97098" y="40934"/>
                      <a:pt x="94242" y="38078"/>
                    </a:cubicBezTo>
                    <a:cubicBezTo>
                      <a:pt x="90434" y="35222"/>
                      <a:pt x="86626" y="33318"/>
                      <a:pt x="81867" y="32366"/>
                    </a:cubicBezTo>
                    <a:cubicBezTo>
                      <a:pt x="77107" y="31414"/>
                      <a:pt x="73299" y="30462"/>
                      <a:pt x="68540" y="30462"/>
                    </a:cubicBezTo>
                    <a:cubicBezTo>
                      <a:pt x="64732" y="30462"/>
                      <a:pt x="59972" y="30462"/>
                      <a:pt x="56164" y="31414"/>
                    </a:cubicBezTo>
                    <a:cubicBezTo>
                      <a:pt x="52357" y="32366"/>
                      <a:pt x="48549" y="33318"/>
                      <a:pt x="44741" y="35222"/>
                    </a:cubicBezTo>
                    <a:cubicBezTo>
                      <a:pt x="40933" y="37126"/>
                      <a:pt x="38078" y="39982"/>
                      <a:pt x="36174" y="42837"/>
                    </a:cubicBezTo>
                    <a:cubicBezTo>
                      <a:pt x="34270" y="45693"/>
                      <a:pt x="33318" y="50453"/>
                      <a:pt x="33318" y="56164"/>
                    </a:cubicBezTo>
                    <a:cubicBezTo>
                      <a:pt x="33318" y="61876"/>
                      <a:pt x="35222" y="66636"/>
                      <a:pt x="38078" y="70444"/>
                    </a:cubicBezTo>
                    <a:cubicBezTo>
                      <a:pt x="40933" y="74252"/>
                      <a:pt x="45693" y="77107"/>
                      <a:pt x="50453" y="79963"/>
                    </a:cubicBezTo>
                    <a:cubicBezTo>
                      <a:pt x="55213" y="82819"/>
                      <a:pt x="60924" y="84723"/>
                      <a:pt x="67588" y="86627"/>
                    </a:cubicBezTo>
                    <a:cubicBezTo>
                      <a:pt x="74251" y="88531"/>
                      <a:pt x="79963" y="90434"/>
                      <a:pt x="86626" y="92338"/>
                    </a:cubicBezTo>
                    <a:cubicBezTo>
                      <a:pt x="93290" y="94242"/>
                      <a:pt x="99954" y="96146"/>
                      <a:pt x="106617" y="99002"/>
                    </a:cubicBezTo>
                    <a:cubicBezTo>
                      <a:pt x="113281" y="101858"/>
                      <a:pt x="118993" y="104713"/>
                      <a:pt x="123752" y="109473"/>
                    </a:cubicBezTo>
                    <a:cubicBezTo>
                      <a:pt x="128512" y="114233"/>
                      <a:pt x="133272" y="118993"/>
                      <a:pt x="136127" y="125656"/>
                    </a:cubicBezTo>
                    <a:cubicBezTo>
                      <a:pt x="138983" y="132320"/>
                      <a:pt x="140887" y="140887"/>
                      <a:pt x="140887" y="150407"/>
                    </a:cubicBezTo>
                    <a:cubicBezTo>
                      <a:pt x="140887" y="162782"/>
                      <a:pt x="138983" y="173253"/>
                      <a:pt x="134223" y="181821"/>
                    </a:cubicBezTo>
                    <a:cubicBezTo>
                      <a:pt x="130416" y="190388"/>
                      <a:pt x="124704" y="197052"/>
                      <a:pt x="118041" y="201811"/>
                    </a:cubicBezTo>
                    <a:cubicBezTo>
                      <a:pt x="111377" y="206571"/>
                      <a:pt x="103761" y="210379"/>
                      <a:pt x="95194" y="212283"/>
                    </a:cubicBezTo>
                    <a:cubicBezTo>
                      <a:pt x="86626" y="214187"/>
                      <a:pt x="78059" y="215139"/>
                      <a:pt x="70444" y="215139"/>
                    </a:cubicBezTo>
                    <a:cubicBezTo>
                      <a:pt x="60924" y="215139"/>
                      <a:pt x="52357" y="214187"/>
                      <a:pt x="43789" y="211331"/>
                    </a:cubicBezTo>
                    <a:cubicBezTo>
                      <a:pt x="35222" y="208475"/>
                      <a:pt x="27606" y="204667"/>
                      <a:pt x="21895" y="199907"/>
                    </a:cubicBezTo>
                    <a:cubicBezTo>
                      <a:pt x="15231" y="194196"/>
                      <a:pt x="10471" y="187532"/>
                      <a:pt x="6664" y="178013"/>
                    </a:cubicBezTo>
                    <a:cubicBezTo>
                      <a:pt x="2856" y="169446"/>
                      <a:pt x="952" y="158022"/>
                      <a:pt x="0" y="145647"/>
                    </a:cubicBezTo>
                    <a:lnTo>
                      <a:pt x="27606" y="145647"/>
                    </a:lnTo>
                    <a:cubicBezTo>
                      <a:pt x="26654" y="155166"/>
                      <a:pt x="28558" y="161830"/>
                      <a:pt x="30462" y="166590"/>
                    </a:cubicBezTo>
                    <a:close/>
                  </a:path>
                </a:pathLst>
              </a:custGeom>
              <a:solidFill>
                <a:srgbClr val="626366"/>
              </a:solidFill>
              <a:ln w="9508" cap="flat">
                <a:noFill/>
                <a:prstDash val="solid"/>
                <a:miter/>
              </a:ln>
            </p:spPr>
            <p:txBody>
              <a:bodyPr rtlCol="0" anchor="ctr"/>
              <a:lstStyle/>
              <a:p>
                <a:endParaRPr lang="pt-BR"/>
              </a:p>
            </p:txBody>
          </p:sp>
          <p:sp>
            <p:nvSpPr>
              <p:cNvPr id="26" name="Freeform 25">
                <a:extLst>
                  <a:ext uri="{FF2B5EF4-FFF2-40B4-BE49-F238E27FC236}">
                    <a16:creationId xmlns:a16="http://schemas.microsoft.com/office/drawing/2014/main" id="{226BDCFE-4F92-DDFC-488C-14972291CA1C}"/>
                  </a:ext>
                </a:extLst>
              </p:cNvPr>
              <p:cNvSpPr/>
              <p:nvPr/>
            </p:nvSpPr>
            <p:spPr>
              <a:xfrm>
                <a:off x="5152627"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5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5 w 88530"/>
                  <a:gd name="connsiteY20" fmla="*/ 0 h 267495"/>
                  <a:gd name="connsiteX21" fmla="*/ 56165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5"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2"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5" y="0"/>
                    </a:lnTo>
                    <a:lnTo>
                      <a:pt x="56165"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27" name="Freeform 26">
                <a:extLst>
                  <a:ext uri="{FF2B5EF4-FFF2-40B4-BE49-F238E27FC236}">
                    <a16:creationId xmlns:a16="http://schemas.microsoft.com/office/drawing/2014/main" id="{07762C5A-0A78-84BD-817E-DEAE79C5A69E}"/>
                  </a:ext>
                </a:extLst>
              </p:cNvPr>
              <p:cNvSpPr/>
              <p:nvPr/>
            </p:nvSpPr>
            <p:spPr>
              <a:xfrm>
                <a:off x="5270668"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8" name="Freeform 27">
                <a:extLst>
                  <a:ext uri="{FF2B5EF4-FFF2-40B4-BE49-F238E27FC236}">
                    <a16:creationId xmlns:a16="http://schemas.microsoft.com/office/drawing/2014/main" id="{647DB3BE-6D49-AC69-4A39-63DA42217B26}"/>
                  </a:ext>
                </a:extLst>
              </p:cNvPr>
              <p:cNvSpPr/>
              <p:nvPr/>
            </p:nvSpPr>
            <p:spPr>
              <a:xfrm>
                <a:off x="5436305" y="3745044"/>
                <a:ext cx="139935" cy="205618"/>
              </a:xfrm>
              <a:custGeom>
                <a:avLst/>
                <a:gdLst>
                  <a:gd name="connsiteX0" fmla="*/ 99954 w 139935"/>
                  <a:gd name="connsiteY0" fmla="*/ 29510 h 205618"/>
                  <a:gd name="connsiteX1" fmla="*/ 6664 w 139935"/>
                  <a:gd name="connsiteY1" fmla="*/ 29510 h 205618"/>
                  <a:gd name="connsiteX2" fmla="*/ 6664 w 139935"/>
                  <a:gd name="connsiteY2" fmla="*/ 0 h 205618"/>
                  <a:gd name="connsiteX3" fmla="*/ 136127 w 139935"/>
                  <a:gd name="connsiteY3" fmla="*/ 0 h 205618"/>
                  <a:gd name="connsiteX4" fmla="*/ 136127 w 139935"/>
                  <a:gd name="connsiteY4" fmla="*/ 22847 h 205618"/>
                  <a:gd name="connsiteX5" fmla="*/ 34270 w 139935"/>
                  <a:gd name="connsiteY5" fmla="*/ 176109 h 205618"/>
                  <a:gd name="connsiteX6" fmla="*/ 139935 w 139935"/>
                  <a:gd name="connsiteY6" fmla="*/ 176109 h 205618"/>
                  <a:gd name="connsiteX7" fmla="*/ 139935 w 139935"/>
                  <a:gd name="connsiteY7" fmla="*/ 205619 h 205618"/>
                  <a:gd name="connsiteX8" fmla="*/ 0 w 139935"/>
                  <a:gd name="connsiteY8" fmla="*/ 205619 h 205618"/>
                  <a:gd name="connsiteX9" fmla="*/ 0 w 139935"/>
                  <a:gd name="connsiteY9" fmla="*/ 179917 h 205618"/>
                  <a:gd name="connsiteX10" fmla="*/ 99954 w 139935"/>
                  <a:gd name="connsiteY10" fmla="*/ 29510 h 2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35" h="205618">
                    <a:moveTo>
                      <a:pt x="99954" y="29510"/>
                    </a:moveTo>
                    <a:lnTo>
                      <a:pt x="6664" y="29510"/>
                    </a:lnTo>
                    <a:lnTo>
                      <a:pt x="6664" y="0"/>
                    </a:lnTo>
                    <a:lnTo>
                      <a:pt x="136127" y="0"/>
                    </a:lnTo>
                    <a:lnTo>
                      <a:pt x="136127" y="22847"/>
                    </a:lnTo>
                    <a:lnTo>
                      <a:pt x="34270" y="176109"/>
                    </a:lnTo>
                    <a:lnTo>
                      <a:pt x="139935" y="176109"/>
                    </a:lnTo>
                    <a:lnTo>
                      <a:pt x="139935" y="205619"/>
                    </a:lnTo>
                    <a:lnTo>
                      <a:pt x="0" y="205619"/>
                    </a:lnTo>
                    <a:lnTo>
                      <a:pt x="0" y="179917"/>
                    </a:lnTo>
                    <a:lnTo>
                      <a:pt x="99954" y="29510"/>
                    </a:lnTo>
                    <a:close/>
                  </a:path>
                </a:pathLst>
              </a:custGeom>
              <a:solidFill>
                <a:srgbClr val="626366"/>
              </a:solidFill>
              <a:ln w="9508" cap="flat">
                <a:noFill/>
                <a:prstDash val="solid"/>
                <a:miter/>
              </a:ln>
            </p:spPr>
            <p:txBody>
              <a:bodyPr rtlCol="0" anchor="ctr"/>
              <a:lstStyle/>
              <a:p>
                <a:endParaRPr lang="pt-BR"/>
              </a:p>
            </p:txBody>
          </p:sp>
          <p:sp>
            <p:nvSpPr>
              <p:cNvPr id="29" name="Freeform 28">
                <a:extLst>
                  <a:ext uri="{FF2B5EF4-FFF2-40B4-BE49-F238E27FC236}">
                    <a16:creationId xmlns:a16="http://schemas.microsoft.com/office/drawing/2014/main" id="{715FF322-E0C1-D94E-A64F-CFADD00B4F73}"/>
                  </a:ext>
                </a:extLst>
              </p:cNvPr>
              <p:cNvSpPr/>
              <p:nvPr/>
            </p:nvSpPr>
            <p:spPr>
              <a:xfrm>
                <a:off x="5602895"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0" name="Freeform 29">
                <a:extLst>
                  <a:ext uri="{FF2B5EF4-FFF2-40B4-BE49-F238E27FC236}">
                    <a16:creationId xmlns:a16="http://schemas.microsoft.com/office/drawing/2014/main" id="{07A5629B-8651-4864-BB29-FF4667201093}"/>
                  </a:ext>
                </a:extLst>
              </p:cNvPr>
              <p:cNvSpPr/>
              <p:nvPr/>
            </p:nvSpPr>
            <p:spPr>
              <a:xfrm>
                <a:off x="5782811" y="3738380"/>
                <a:ext cx="232273" cy="211330"/>
              </a:xfrm>
              <a:custGeom>
                <a:avLst/>
                <a:gdLst>
                  <a:gd name="connsiteX0" fmla="*/ 24750 w 232273"/>
                  <a:gd name="connsiteY0" fmla="*/ 5712 h 211330"/>
                  <a:gd name="connsiteX1" fmla="*/ 24750 w 232273"/>
                  <a:gd name="connsiteY1" fmla="*/ 36174 h 211330"/>
                  <a:gd name="connsiteX2" fmla="*/ 25702 w 232273"/>
                  <a:gd name="connsiteY2" fmla="*/ 36174 h 211330"/>
                  <a:gd name="connsiteX3" fmla="*/ 79011 w 232273"/>
                  <a:gd name="connsiteY3" fmla="*/ 952 h 211330"/>
                  <a:gd name="connsiteX4" fmla="*/ 106617 w 232273"/>
                  <a:gd name="connsiteY4" fmla="*/ 8567 h 211330"/>
                  <a:gd name="connsiteX5" fmla="*/ 124704 w 232273"/>
                  <a:gd name="connsiteY5" fmla="*/ 35222 h 211330"/>
                  <a:gd name="connsiteX6" fmla="*/ 146599 w 232273"/>
                  <a:gd name="connsiteY6" fmla="*/ 9519 h 211330"/>
                  <a:gd name="connsiteX7" fmla="*/ 177061 w 232273"/>
                  <a:gd name="connsiteY7" fmla="*/ 0 h 211330"/>
                  <a:gd name="connsiteX8" fmla="*/ 199907 w 232273"/>
                  <a:gd name="connsiteY8" fmla="*/ 3808 h 211330"/>
                  <a:gd name="connsiteX9" fmla="*/ 217042 w 232273"/>
                  <a:gd name="connsiteY9" fmla="*/ 14279 h 211330"/>
                  <a:gd name="connsiteX10" fmla="*/ 228466 w 232273"/>
                  <a:gd name="connsiteY10" fmla="*/ 32366 h 211330"/>
                  <a:gd name="connsiteX11" fmla="*/ 232273 w 232273"/>
                  <a:gd name="connsiteY11" fmla="*/ 59972 h 211330"/>
                  <a:gd name="connsiteX12" fmla="*/ 232273 w 232273"/>
                  <a:gd name="connsiteY12" fmla="*/ 211331 h 211330"/>
                  <a:gd name="connsiteX13" fmla="*/ 204667 w 232273"/>
                  <a:gd name="connsiteY13" fmla="*/ 211331 h 211330"/>
                  <a:gd name="connsiteX14" fmla="*/ 204667 w 232273"/>
                  <a:gd name="connsiteY14" fmla="*/ 76155 h 211330"/>
                  <a:gd name="connsiteX15" fmla="*/ 203715 w 232273"/>
                  <a:gd name="connsiteY15" fmla="*/ 58068 h 211330"/>
                  <a:gd name="connsiteX16" fmla="*/ 198955 w 232273"/>
                  <a:gd name="connsiteY16" fmla="*/ 43789 h 211330"/>
                  <a:gd name="connsiteX17" fmla="*/ 189436 w 232273"/>
                  <a:gd name="connsiteY17" fmla="*/ 34270 h 211330"/>
                  <a:gd name="connsiteX18" fmla="*/ 173253 w 232273"/>
                  <a:gd name="connsiteY18" fmla="*/ 30462 h 211330"/>
                  <a:gd name="connsiteX19" fmla="*/ 141839 w 232273"/>
                  <a:gd name="connsiteY19" fmla="*/ 44741 h 211330"/>
                  <a:gd name="connsiteX20" fmla="*/ 130416 w 232273"/>
                  <a:gd name="connsiteY20" fmla="*/ 82819 h 211330"/>
                  <a:gd name="connsiteX21" fmla="*/ 130416 w 232273"/>
                  <a:gd name="connsiteY21" fmla="*/ 211331 h 211330"/>
                  <a:gd name="connsiteX22" fmla="*/ 102809 w 232273"/>
                  <a:gd name="connsiteY22" fmla="*/ 211331 h 211330"/>
                  <a:gd name="connsiteX23" fmla="*/ 102809 w 232273"/>
                  <a:gd name="connsiteY23" fmla="*/ 76155 h 211330"/>
                  <a:gd name="connsiteX24" fmla="*/ 100906 w 232273"/>
                  <a:gd name="connsiteY24" fmla="*/ 58068 h 211330"/>
                  <a:gd name="connsiteX25" fmla="*/ 96146 w 232273"/>
                  <a:gd name="connsiteY25" fmla="*/ 43789 h 211330"/>
                  <a:gd name="connsiteX26" fmla="*/ 86627 w 232273"/>
                  <a:gd name="connsiteY26" fmla="*/ 34270 h 211330"/>
                  <a:gd name="connsiteX27" fmla="*/ 71396 w 232273"/>
                  <a:gd name="connsiteY27" fmla="*/ 30462 h 211330"/>
                  <a:gd name="connsiteX28" fmla="*/ 51405 w 232273"/>
                  <a:gd name="connsiteY28" fmla="*/ 36174 h 211330"/>
                  <a:gd name="connsiteX29" fmla="*/ 38078 w 232273"/>
                  <a:gd name="connsiteY29" fmla="*/ 50453 h 211330"/>
                  <a:gd name="connsiteX30" fmla="*/ 30462 w 232273"/>
                  <a:gd name="connsiteY30" fmla="*/ 67588 h 211330"/>
                  <a:gd name="connsiteX31" fmla="*/ 27606 w 232273"/>
                  <a:gd name="connsiteY31" fmla="*/ 82819 h 211330"/>
                  <a:gd name="connsiteX32" fmla="*/ 27606 w 232273"/>
                  <a:gd name="connsiteY32" fmla="*/ 211331 h 211330"/>
                  <a:gd name="connsiteX33" fmla="*/ 0 w 232273"/>
                  <a:gd name="connsiteY33" fmla="*/ 211331 h 211330"/>
                  <a:gd name="connsiteX34" fmla="*/ 0 w 232273"/>
                  <a:gd name="connsiteY34" fmla="*/ 5712 h 211330"/>
                  <a:gd name="connsiteX35" fmla="*/ 24750 w 232273"/>
                  <a:gd name="connsiteY35" fmla="*/ 5712 h 2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273" h="211330">
                    <a:moveTo>
                      <a:pt x="24750" y="5712"/>
                    </a:moveTo>
                    <a:lnTo>
                      <a:pt x="24750" y="36174"/>
                    </a:lnTo>
                    <a:lnTo>
                      <a:pt x="25702" y="36174"/>
                    </a:lnTo>
                    <a:cubicBezTo>
                      <a:pt x="38078" y="12375"/>
                      <a:pt x="56164" y="952"/>
                      <a:pt x="79011" y="952"/>
                    </a:cubicBezTo>
                    <a:cubicBezTo>
                      <a:pt x="89482" y="952"/>
                      <a:pt x="99002" y="3808"/>
                      <a:pt x="106617" y="8567"/>
                    </a:cubicBezTo>
                    <a:cubicBezTo>
                      <a:pt x="115185" y="14279"/>
                      <a:pt x="120896" y="22847"/>
                      <a:pt x="124704" y="35222"/>
                    </a:cubicBezTo>
                    <a:cubicBezTo>
                      <a:pt x="130416" y="23799"/>
                      <a:pt x="138031" y="15231"/>
                      <a:pt x="146599" y="9519"/>
                    </a:cubicBezTo>
                    <a:cubicBezTo>
                      <a:pt x="156118" y="3808"/>
                      <a:pt x="165638" y="0"/>
                      <a:pt x="177061" y="0"/>
                    </a:cubicBezTo>
                    <a:cubicBezTo>
                      <a:pt x="185628" y="0"/>
                      <a:pt x="193244" y="952"/>
                      <a:pt x="199907" y="3808"/>
                    </a:cubicBezTo>
                    <a:cubicBezTo>
                      <a:pt x="206571" y="5712"/>
                      <a:pt x="212283" y="9519"/>
                      <a:pt x="217042" y="14279"/>
                    </a:cubicBezTo>
                    <a:cubicBezTo>
                      <a:pt x="221802" y="19039"/>
                      <a:pt x="225610" y="24750"/>
                      <a:pt x="228466" y="32366"/>
                    </a:cubicBezTo>
                    <a:cubicBezTo>
                      <a:pt x="231321" y="39982"/>
                      <a:pt x="232273" y="49501"/>
                      <a:pt x="232273" y="59972"/>
                    </a:cubicBezTo>
                    <a:lnTo>
                      <a:pt x="232273" y="211331"/>
                    </a:lnTo>
                    <a:lnTo>
                      <a:pt x="204667" y="211331"/>
                    </a:lnTo>
                    <a:lnTo>
                      <a:pt x="204667" y="76155"/>
                    </a:lnTo>
                    <a:cubicBezTo>
                      <a:pt x="204667" y="69492"/>
                      <a:pt x="204667" y="63780"/>
                      <a:pt x="203715" y="58068"/>
                    </a:cubicBezTo>
                    <a:cubicBezTo>
                      <a:pt x="202763" y="52357"/>
                      <a:pt x="200859" y="47597"/>
                      <a:pt x="198955" y="43789"/>
                    </a:cubicBezTo>
                    <a:cubicBezTo>
                      <a:pt x="197051" y="39982"/>
                      <a:pt x="193244" y="36174"/>
                      <a:pt x="189436" y="34270"/>
                    </a:cubicBezTo>
                    <a:cubicBezTo>
                      <a:pt x="185628" y="31414"/>
                      <a:pt x="179917" y="30462"/>
                      <a:pt x="173253" y="30462"/>
                    </a:cubicBezTo>
                    <a:cubicBezTo>
                      <a:pt x="159926" y="30462"/>
                      <a:pt x="149454" y="35222"/>
                      <a:pt x="141839" y="44741"/>
                    </a:cubicBezTo>
                    <a:cubicBezTo>
                      <a:pt x="134224" y="54261"/>
                      <a:pt x="130416" y="66636"/>
                      <a:pt x="130416" y="82819"/>
                    </a:cubicBezTo>
                    <a:lnTo>
                      <a:pt x="130416" y="211331"/>
                    </a:lnTo>
                    <a:lnTo>
                      <a:pt x="102809" y="211331"/>
                    </a:lnTo>
                    <a:lnTo>
                      <a:pt x="102809" y="76155"/>
                    </a:lnTo>
                    <a:cubicBezTo>
                      <a:pt x="102809" y="69492"/>
                      <a:pt x="102809" y="63780"/>
                      <a:pt x="100906" y="58068"/>
                    </a:cubicBezTo>
                    <a:cubicBezTo>
                      <a:pt x="99954" y="52357"/>
                      <a:pt x="98050" y="47597"/>
                      <a:pt x="96146" y="43789"/>
                    </a:cubicBezTo>
                    <a:cubicBezTo>
                      <a:pt x="94242" y="39982"/>
                      <a:pt x="90434" y="36174"/>
                      <a:pt x="86627" y="34270"/>
                    </a:cubicBezTo>
                    <a:cubicBezTo>
                      <a:pt x="82819" y="32366"/>
                      <a:pt x="77107" y="30462"/>
                      <a:pt x="71396" y="30462"/>
                    </a:cubicBezTo>
                    <a:cubicBezTo>
                      <a:pt x="63780" y="30462"/>
                      <a:pt x="57116" y="32366"/>
                      <a:pt x="51405" y="36174"/>
                    </a:cubicBezTo>
                    <a:cubicBezTo>
                      <a:pt x="45693" y="39982"/>
                      <a:pt x="40933" y="44741"/>
                      <a:pt x="38078" y="50453"/>
                    </a:cubicBezTo>
                    <a:cubicBezTo>
                      <a:pt x="34270" y="56164"/>
                      <a:pt x="32366" y="61876"/>
                      <a:pt x="30462" y="67588"/>
                    </a:cubicBezTo>
                    <a:cubicBezTo>
                      <a:pt x="28558" y="73300"/>
                      <a:pt x="27606" y="78059"/>
                      <a:pt x="27606" y="82819"/>
                    </a:cubicBezTo>
                    <a:lnTo>
                      <a:pt x="27606" y="211331"/>
                    </a:lnTo>
                    <a:lnTo>
                      <a:pt x="0" y="211331"/>
                    </a:lnTo>
                    <a:lnTo>
                      <a:pt x="0" y="5712"/>
                    </a:lnTo>
                    <a:lnTo>
                      <a:pt x="24750" y="5712"/>
                    </a:lnTo>
                    <a:close/>
                  </a:path>
                </a:pathLst>
              </a:custGeom>
              <a:solidFill>
                <a:srgbClr val="626366"/>
              </a:solidFill>
              <a:ln w="9508" cap="flat">
                <a:noFill/>
                <a:prstDash val="solid"/>
                <a:miter/>
              </a:ln>
            </p:spPr>
            <p:txBody>
              <a:bodyPr rtlCol="0" anchor="ctr"/>
              <a:lstStyle/>
              <a:p>
                <a:endParaRPr lang="pt-BR"/>
              </a:p>
            </p:txBody>
          </p:sp>
          <p:sp>
            <p:nvSpPr>
              <p:cNvPr id="31" name="Freeform 30">
                <a:extLst>
                  <a:ext uri="{FF2B5EF4-FFF2-40B4-BE49-F238E27FC236}">
                    <a16:creationId xmlns:a16="http://schemas.microsoft.com/office/drawing/2014/main" id="{3483A519-20FC-E28E-2A78-5F1F0F235C7C}"/>
                  </a:ext>
                </a:extLst>
              </p:cNvPr>
              <p:cNvSpPr/>
              <p:nvPr/>
            </p:nvSpPr>
            <p:spPr>
              <a:xfrm>
                <a:off x="6047451"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1885"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32" name="Freeform 31">
                <a:extLst>
                  <a:ext uri="{FF2B5EF4-FFF2-40B4-BE49-F238E27FC236}">
                    <a16:creationId xmlns:a16="http://schemas.microsoft.com/office/drawing/2014/main" id="{120D54DD-E73D-F61D-FC6C-629CE39E7C0A}"/>
                  </a:ext>
                </a:extLst>
              </p:cNvPr>
              <p:cNvSpPr/>
              <p:nvPr/>
            </p:nvSpPr>
            <p:spPr>
              <a:xfrm>
                <a:off x="6227367" y="3666033"/>
                <a:ext cx="158974" cy="289389"/>
              </a:xfrm>
              <a:custGeom>
                <a:avLst/>
                <a:gdLst>
                  <a:gd name="connsiteX0" fmla="*/ 29510 w 158974"/>
                  <a:gd name="connsiteY0" fmla="*/ 0 h 289389"/>
                  <a:gd name="connsiteX1" fmla="*/ 29510 w 158974"/>
                  <a:gd name="connsiteY1" fmla="*/ 106617 h 289389"/>
                  <a:gd name="connsiteX2" fmla="*/ 30462 w 158974"/>
                  <a:gd name="connsiteY2" fmla="*/ 106617 h 289389"/>
                  <a:gd name="connsiteX3" fmla="*/ 51405 w 158974"/>
                  <a:gd name="connsiteY3" fmla="*/ 81867 h 289389"/>
                  <a:gd name="connsiteX4" fmla="*/ 82819 w 158974"/>
                  <a:gd name="connsiteY4" fmla="*/ 74252 h 289389"/>
                  <a:gd name="connsiteX5" fmla="*/ 116137 w 158974"/>
                  <a:gd name="connsiteY5" fmla="*/ 82819 h 289389"/>
                  <a:gd name="connsiteX6" fmla="*/ 139935 w 158974"/>
                  <a:gd name="connsiteY6" fmla="*/ 106617 h 289389"/>
                  <a:gd name="connsiteX7" fmla="*/ 154214 w 158974"/>
                  <a:gd name="connsiteY7" fmla="*/ 140887 h 289389"/>
                  <a:gd name="connsiteX8" fmla="*/ 158974 w 158974"/>
                  <a:gd name="connsiteY8" fmla="*/ 181821 h 289389"/>
                  <a:gd name="connsiteX9" fmla="*/ 154214 w 158974"/>
                  <a:gd name="connsiteY9" fmla="*/ 223706 h 289389"/>
                  <a:gd name="connsiteX10" fmla="*/ 139935 w 158974"/>
                  <a:gd name="connsiteY10" fmla="*/ 257976 h 289389"/>
                  <a:gd name="connsiteX11" fmla="*/ 116137 w 158974"/>
                  <a:gd name="connsiteY11" fmla="*/ 280822 h 289389"/>
                  <a:gd name="connsiteX12" fmla="*/ 82819 w 158974"/>
                  <a:gd name="connsiteY12" fmla="*/ 289390 h 289389"/>
                  <a:gd name="connsiteX13" fmla="*/ 69492 w 158974"/>
                  <a:gd name="connsiteY13" fmla="*/ 287486 h 289389"/>
                  <a:gd name="connsiteX14" fmla="*/ 54261 w 158974"/>
                  <a:gd name="connsiteY14" fmla="*/ 282726 h 289389"/>
                  <a:gd name="connsiteX15" fmla="*/ 39982 w 158974"/>
                  <a:gd name="connsiteY15" fmla="*/ 273207 h 289389"/>
                  <a:gd name="connsiteX16" fmla="*/ 28558 w 158974"/>
                  <a:gd name="connsiteY16" fmla="*/ 257976 h 289389"/>
                  <a:gd name="connsiteX17" fmla="*/ 27606 w 158974"/>
                  <a:gd name="connsiteY17" fmla="*/ 257976 h 289389"/>
                  <a:gd name="connsiteX18" fmla="*/ 27606 w 158974"/>
                  <a:gd name="connsiteY18" fmla="*/ 285582 h 289389"/>
                  <a:gd name="connsiteX19" fmla="*/ 0 w 158974"/>
                  <a:gd name="connsiteY19" fmla="*/ 285582 h 289389"/>
                  <a:gd name="connsiteX20" fmla="*/ 0 w 158974"/>
                  <a:gd name="connsiteY20" fmla="*/ 952 h 289389"/>
                  <a:gd name="connsiteX21" fmla="*/ 29510 w 158974"/>
                  <a:gd name="connsiteY21" fmla="*/ 952 h 289389"/>
                  <a:gd name="connsiteX22" fmla="*/ 127560 w 158974"/>
                  <a:gd name="connsiteY22" fmla="*/ 151358 h 289389"/>
                  <a:gd name="connsiteX23" fmla="*/ 118041 w 158974"/>
                  <a:gd name="connsiteY23" fmla="*/ 126608 h 289389"/>
                  <a:gd name="connsiteX24" fmla="*/ 101858 w 158974"/>
                  <a:gd name="connsiteY24" fmla="*/ 109473 h 289389"/>
                  <a:gd name="connsiteX25" fmla="*/ 79011 w 158974"/>
                  <a:gd name="connsiteY25" fmla="*/ 102810 h 289389"/>
                  <a:gd name="connsiteX26" fmla="*/ 55213 w 158974"/>
                  <a:gd name="connsiteY26" fmla="*/ 109473 h 289389"/>
                  <a:gd name="connsiteX27" fmla="*/ 39030 w 158974"/>
                  <a:gd name="connsiteY27" fmla="*/ 127560 h 289389"/>
                  <a:gd name="connsiteX28" fmla="*/ 30462 w 158974"/>
                  <a:gd name="connsiteY28" fmla="*/ 152310 h 289389"/>
                  <a:gd name="connsiteX29" fmla="*/ 27606 w 158974"/>
                  <a:gd name="connsiteY29" fmla="*/ 180869 h 289389"/>
                  <a:gd name="connsiteX30" fmla="*/ 30462 w 158974"/>
                  <a:gd name="connsiteY30" fmla="*/ 210379 h 289389"/>
                  <a:gd name="connsiteX31" fmla="*/ 39982 w 158974"/>
                  <a:gd name="connsiteY31" fmla="*/ 235129 h 289389"/>
                  <a:gd name="connsiteX32" fmla="*/ 56165 w 158974"/>
                  <a:gd name="connsiteY32" fmla="*/ 252264 h 289389"/>
                  <a:gd name="connsiteX33" fmla="*/ 79963 w 158974"/>
                  <a:gd name="connsiteY33" fmla="*/ 258928 h 289389"/>
                  <a:gd name="connsiteX34" fmla="*/ 103762 w 158974"/>
                  <a:gd name="connsiteY34" fmla="*/ 252264 h 289389"/>
                  <a:gd name="connsiteX35" fmla="*/ 118993 w 158974"/>
                  <a:gd name="connsiteY35" fmla="*/ 234177 h 289389"/>
                  <a:gd name="connsiteX36" fmla="*/ 127560 w 158974"/>
                  <a:gd name="connsiteY36" fmla="*/ 208475 h 289389"/>
                  <a:gd name="connsiteX37" fmla="*/ 130416 w 158974"/>
                  <a:gd name="connsiteY37" fmla="*/ 178965 h 289389"/>
                  <a:gd name="connsiteX38" fmla="*/ 127560 w 158974"/>
                  <a:gd name="connsiteY38" fmla="*/ 151358 h 2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974" h="289389">
                    <a:moveTo>
                      <a:pt x="29510" y="0"/>
                    </a:moveTo>
                    <a:lnTo>
                      <a:pt x="29510" y="106617"/>
                    </a:lnTo>
                    <a:lnTo>
                      <a:pt x="30462" y="106617"/>
                    </a:lnTo>
                    <a:cubicBezTo>
                      <a:pt x="35222" y="95194"/>
                      <a:pt x="41886" y="86627"/>
                      <a:pt x="51405" y="81867"/>
                    </a:cubicBezTo>
                    <a:cubicBezTo>
                      <a:pt x="60924" y="77107"/>
                      <a:pt x="71396" y="74252"/>
                      <a:pt x="82819" y="74252"/>
                    </a:cubicBezTo>
                    <a:cubicBezTo>
                      <a:pt x="95194" y="74252"/>
                      <a:pt x="106617" y="77107"/>
                      <a:pt x="116137" y="82819"/>
                    </a:cubicBezTo>
                    <a:cubicBezTo>
                      <a:pt x="125656" y="88531"/>
                      <a:pt x="133272" y="96146"/>
                      <a:pt x="139935" y="106617"/>
                    </a:cubicBezTo>
                    <a:cubicBezTo>
                      <a:pt x="146599" y="116137"/>
                      <a:pt x="151359" y="128512"/>
                      <a:pt x="154214" y="140887"/>
                    </a:cubicBezTo>
                    <a:cubicBezTo>
                      <a:pt x="157070" y="154214"/>
                      <a:pt x="158974" y="167542"/>
                      <a:pt x="158974" y="181821"/>
                    </a:cubicBezTo>
                    <a:cubicBezTo>
                      <a:pt x="158974" y="196100"/>
                      <a:pt x="157070" y="210379"/>
                      <a:pt x="154214" y="223706"/>
                    </a:cubicBezTo>
                    <a:cubicBezTo>
                      <a:pt x="151359" y="237033"/>
                      <a:pt x="146599" y="248456"/>
                      <a:pt x="139935" y="257976"/>
                    </a:cubicBezTo>
                    <a:cubicBezTo>
                      <a:pt x="133272" y="267495"/>
                      <a:pt x="125656" y="275111"/>
                      <a:pt x="116137" y="280822"/>
                    </a:cubicBezTo>
                    <a:cubicBezTo>
                      <a:pt x="106617" y="286534"/>
                      <a:pt x="95194" y="289390"/>
                      <a:pt x="82819" y="289390"/>
                    </a:cubicBezTo>
                    <a:cubicBezTo>
                      <a:pt x="79011" y="289390"/>
                      <a:pt x="74252" y="288438"/>
                      <a:pt x="69492" y="287486"/>
                    </a:cubicBezTo>
                    <a:cubicBezTo>
                      <a:pt x="64732" y="286534"/>
                      <a:pt x="59020" y="284630"/>
                      <a:pt x="54261" y="282726"/>
                    </a:cubicBezTo>
                    <a:cubicBezTo>
                      <a:pt x="49501" y="279870"/>
                      <a:pt x="44741" y="277015"/>
                      <a:pt x="39982" y="273207"/>
                    </a:cubicBezTo>
                    <a:cubicBezTo>
                      <a:pt x="35222" y="269399"/>
                      <a:pt x="32366" y="263688"/>
                      <a:pt x="28558" y="257976"/>
                    </a:cubicBezTo>
                    <a:lnTo>
                      <a:pt x="27606" y="257976"/>
                    </a:lnTo>
                    <a:lnTo>
                      <a:pt x="27606" y="285582"/>
                    </a:lnTo>
                    <a:lnTo>
                      <a:pt x="0" y="285582"/>
                    </a:lnTo>
                    <a:lnTo>
                      <a:pt x="0" y="952"/>
                    </a:lnTo>
                    <a:lnTo>
                      <a:pt x="29510" y="952"/>
                    </a:lnTo>
                    <a:close/>
                    <a:moveTo>
                      <a:pt x="127560" y="151358"/>
                    </a:moveTo>
                    <a:cubicBezTo>
                      <a:pt x="125656" y="141839"/>
                      <a:pt x="122801" y="134224"/>
                      <a:pt x="118041" y="126608"/>
                    </a:cubicBezTo>
                    <a:cubicBezTo>
                      <a:pt x="114233" y="118993"/>
                      <a:pt x="108521" y="113281"/>
                      <a:pt x="101858" y="109473"/>
                    </a:cubicBezTo>
                    <a:cubicBezTo>
                      <a:pt x="95194" y="105665"/>
                      <a:pt x="87579" y="102810"/>
                      <a:pt x="79011" y="102810"/>
                    </a:cubicBezTo>
                    <a:cubicBezTo>
                      <a:pt x="69492" y="102810"/>
                      <a:pt x="61876" y="104713"/>
                      <a:pt x="55213" y="109473"/>
                    </a:cubicBezTo>
                    <a:cubicBezTo>
                      <a:pt x="48549" y="114233"/>
                      <a:pt x="43789" y="119945"/>
                      <a:pt x="39030" y="127560"/>
                    </a:cubicBezTo>
                    <a:cubicBezTo>
                      <a:pt x="35222" y="135176"/>
                      <a:pt x="32366" y="142791"/>
                      <a:pt x="30462" y="152310"/>
                    </a:cubicBezTo>
                    <a:cubicBezTo>
                      <a:pt x="28558" y="161830"/>
                      <a:pt x="27606" y="171349"/>
                      <a:pt x="27606" y="180869"/>
                    </a:cubicBezTo>
                    <a:cubicBezTo>
                      <a:pt x="27606" y="191340"/>
                      <a:pt x="28558" y="200859"/>
                      <a:pt x="30462" y="210379"/>
                    </a:cubicBezTo>
                    <a:cubicBezTo>
                      <a:pt x="32366" y="219898"/>
                      <a:pt x="35222" y="228466"/>
                      <a:pt x="39982" y="235129"/>
                    </a:cubicBezTo>
                    <a:cubicBezTo>
                      <a:pt x="43789" y="242745"/>
                      <a:pt x="49501" y="248456"/>
                      <a:pt x="56165" y="252264"/>
                    </a:cubicBezTo>
                    <a:cubicBezTo>
                      <a:pt x="62828" y="257024"/>
                      <a:pt x="70444" y="258928"/>
                      <a:pt x="79963" y="258928"/>
                    </a:cubicBezTo>
                    <a:cubicBezTo>
                      <a:pt x="89483" y="258928"/>
                      <a:pt x="97098" y="257024"/>
                      <a:pt x="103762" y="252264"/>
                    </a:cubicBezTo>
                    <a:cubicBezTo>
                      <a:pt x="110425" y="247504"/>
                      <a:pt x="115185" y="241793"/>
                      <a:pt x="118993" y="234177"/>
                    </a:cubicBezTo>
                    <a:cubicBezTo>
                      <a:pt x="122801" y="226562"/>
                      <a:pt x="125656" y="217994"/>
                      <a:pt x="127560" y="208475"/>
                    </a:cubicBezTo>
                    <a:cubicBezTo>
                      <a:pt x="129464" y="198955"/>
                      <a:pt x="130416" y="189436"/>
                      <a:pt x="130416" y="178965"/>
                    </a:cubicBezTo>
                    <a:cubicBezTo>
                      <a:pt x="130416" y="169446"/>
                      <a:pt x="129464" y="160878"/>
                      <a:pt x="127560" y="151358"/>
                    </a:cubicBezTo>
                    <a:close/>
                  </a:path>
                </a:pathLst>
              </a:custGeom>
              <a:solidFill>
                <a:srgbClr val="626366"/>
              </a:solidFill>
              <a:ln w="9508" cap="flat">
                <a:noFill/>
                <a:prstDash val="solid"/>
                <a:miter/>
              </a:ln>
            </p:spPr>
            <p:txBody>
              <a:bodyPr rtlCol="0" anchor="ctr"/>
              <a:lstStyle/>
              <a:p>
                <a:endParaRPr lang="pt-BR"/>
              </a:p>
            </p:txBody>
          </p:sp>
          <p:sp>
            <p:nvSpPr>
              <p:cNvPr id="33" name="Freeform 32">
                <a:extLst>
                  <a:ext uri="{FF2B5EF4-FFF2-40B4-BE49-F238E27FC236}">
                    <a16:creationId xmlns:a16="http://schemas.microsoft.com/office/drawing/2014/main" id="{43AAB9E1-5D29-1118-8C54-F32E4E25FA17}"/>
                  </a:ext>
                </a:extLst>
              </p:cNvPr>
              <p:cNvSpPr/>
              <p:nvPr/>
            </p:nvSpPr>
            <p:spPr>
              <a:xfrm>
                <a:off x="640918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4704"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4" name="Freeform 33">
                <a:extLst>
                  <a:ext uri="{FF2B5EF4-FFF2-40B4-BE49-F238E27FC236}">
                    <a16:creationId xmlns:a16="http://schemas.microsoft.com/office/drawing/2014/main" id="{B0CEA57C-D3B3-C3FD-3738-A6766E7AEFC7}"/>
                  </a:ext>
                </a:extLst>
              </p:cNvPr>
              <p:cNvSpPr/>
              <p:nvPr/>
            </p:nvSpPr>
            <p:spPr>
              <a:xfrm>
                <a:off x="6671923" y="3666033"/>
                <a:ext cx="159925" cy="288438"/>
              </a:xfrm>
              <a:custGeom>
                <a:avLst/>
                <a:gdLst>
                  <a:gd name="connsiteX0" fmla="*/ 129464 w 159925"/>
                  <a:gd name="connsiteY0" fmla="*/ 283678 h 288438"/>
                  <a:gd name="connsiteX1" fmla="*/ 129464 w 159925"/>
                  <a:gd name="connsiteY1" fmla="*/ 256072 h 288438"/>
                  <a:gd name="connsiteX2" fmla="*/ 128512 w 159925"/>
                  <a:gd name="connsiteY2" fmla="*/ 256072 h 288438"/>
                  <a:gd name="connsiteX3" fmla="*/ 107569 w 159925"/>
                  <a:gd name="connsiteY3" fmla="*/ 280822 h 288438"/>
                  <a:gd name="connsiteX4" fmla="*/ 76155 w 159925"/>
                  <a:gd name="connsiteY4" fmla="*/ 288438 h 288438"/>
                  <a:gd name="connsiteX5" fmla="*/ 42837 w 159925"/>
                  <a:gd name="connsiteY5" fmla="*/ 279870 h 288438"/>
                  <a:gd name="connsiteX6" fmla="*/ 19039 w 159925"/>
                  <a:gd name="connsiteY6" fmla="*/ 256072 h 288438"/>
                  <a:gd name="connsiteX7" fmla="*/ 4760 w 159925"/>
                  <a:gd name="connsiteY7" fmla="*/ 221802 h 288438"/>
                  <a:gd name="connsiteX8" fmla="*/ 0 w 159925"/>
                  <a:gd name="connsiteY8" fmla="*/ 180869 h 288438"/>
                  <a:gd name="connsiteX9" fmla="*/ 4760 w 159925"/>
                  <a:gd name="connsiteY9" fmla="*/ 138983 h 288438"/>
                  <a:gd name="connsiteX10" fmla="*/ 19039 w 159925"/>
                  <a:gd name="connsiteY10" fmla="*/ 104713 h 288438"/>
                  <a:gd name="connsiteX11" fmla="*/ 42837 w 159925"/>
                  <a:gd name="connsiteY11" fmla="*/ 81867 h 288438"/>
                  <a:gd name="connsiteX12" fmla="*/ 76155 w 159925"/>
                  <a:gd name="connsiteY12" fmla="*/ 73300 h 288438"/>
                  <a:gd name="connsiteX13" fmla="*/ 90434 w 159925"/>
                  <a:gd name="connsiteY13" fmla="*/ 75203 h 288438"/>
                  <a:gd name="connsiteX14" fmla="*/ 105665 w 159925"/>
                  <a:gd name="connsiteY14" fmla="*/ 80915 h 288438"/>
                  <a:gd name="connsiteX15" fmla="*/ 119945 w 159925"/>
                  <a:gd name="connsiteY15" fmla="*/ 90434 h 288438"/>
                  <a:gd name="connsiteX16" fmla="*/ 131368 w 159925"/>
                  <a:gd name="connsiteY16" fmla="*/ 105665 h 288438"/>
                  <a:gd name="connsiteX17" fmla="*/ 132320 w 159925"/>
                  <a:gd name="connsiteY17" fmla="*/ 105665 h 288438"/>
                  <a:gd name="connsiteX18" fmla="*/ 132320 w 159925"/>
                  <a:gd name="connsiteY18" fmla="*/ 0 h 288438"/>
                  <a:gd name="connsiteX19" fmla="*/ 159926 w 159925"/>
                  <a:gd name="connsiteY19" fmla="*/ 0 h 288438"/>
                  <a:gd name="connsiteX20" fmla="*/ 159926 w 159925"/>
                  <a:gd name="connsiteY20" fmla="*/ 284630 h 288438"/>
                  <a:gd name="connsiteX21" fmla="*/ 129464 w 159925"/>
                  <a:gd name="connsiteY21" fmla="*/ 284630 h 288438"/>
                  <a:gd name="connsiteX22" fmla="*/ 31414 w 159925"/>
                  <a:gd name="connsiteY22" fmla="*/ 211331 h 288438"/>
                  <a:gd name="connsiteX23" fmla="*/ 40933 w 159925"/>
                  <a:gd name="connsiteY23" fmla="*/ 236081 h 288438"/>
                  <a:gd name="connsiteX24" fmla="*/ 57116 w 159925"/>
                  <a:gd name="connsiteY24" fmla="*/ 253216 h 288438"/>
                  <a:gd name="connsiteX25" fmla="*/ 79963 w 159925"/>
                  <a:gd name="connsiteY25" fmla="*/ 259880 h 288438"/>
                  <a:gd name="connsiteX26" fmla="*/ 103761 w 159925"/>
                  <a:gd name="connsiteY26" fmla="*/ 253216 h 288438"/>
                  <a:gd name="connsiteX27" fmla="*/ 119945 w 159925"/>
                  <a:gd name="connsiteY27" fmla="*/ 235129 h 288438"/>
                  <a:gd name="connsiteX28" fmla="*/ 128512 w 159925"/>
                  <a:gd name="connsiteY28" fmla="*/ 210379 h 288438"/>
                  <a:gd name="connsiteX29" fmla="*/ 131368 w 159925"/>
                  <a:gd name="connsiteY29" fmla="*/ 181821 h 288438"/>
                  <a:gd name="connsiteX30" fmla="*/ 128512 w 159925"/>
                  <a:gd name="connsiteY30" fmla="*/ 152310 h 288438"/>
                  <a:gd name="connsiteX31" fmla="*/ 118993 w 159925"/>
                  <a:gd name="connsiteY31" fmla="*/ 127560 h 288438"/>
                  <a:gd name="connsiteX32" fmla="*/ 102809 w 159925"/>
                  <a:gd name="connsiteY32" fmla="*/ 110425 h 288438"/>
                  <a:gd name="connsiteX33" fmla="*/ 79011 w 159925"/>
                  <a:gd name="connsiteY33" fmla="*/ 103761 h 288438"/>
                  <a:gd name="connsiteX34" fmla="*/ 55212 w 159925"/>
                  <a:gd name="connsiteY34" fmla="*/ 110425 h 288438"/>
                  <a:gd name="connsiteX35" fmla="*/ 39982 w 159925"/>
                  <a:gd name="connsiteY35" fmla="*/ 128512 h 288438"/>
                  <a:gd name="connsiteX36" fmla="*/ 31414 w 159925"/>
                  <a:gd name="connsiteY36" fmla="*/ 154214 h 288438"/>
                  <a:gd name="connsiteX37" fmla="*/ 28558 w 159925"/>
                  <a:gd name="connsiteY37" fmla="*/ 183725 h 288438"/>
                  <a:gd name="connsiteX38" fmla="*/ 31414 w 159925"/>
                  <a:gd name="connsiteY38" fmla="*/ 211331 h 2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925" h="288438">
                    <a:moveTo>
                      <a:pt x="129464" y="283678"/>
                    </a:moveTo>
                    <a:lnTo>
                      <a:pt x="129464" y="256072"/>
                    </a:lnTo>
                    <a:lnTo>
                      <a:pt x="128512" y="256072"/>
                    </a:lnTo>
                    <a:cubicBezTo>
                      <a:pt x="123752" y="267495"/>
                      <a:pt x="117089" y="276063"/>
                      <a:pt x="107569" y="280822"/>
                    </a:cubicBezTo>
                    <a:cubicBezTo>
                      <a:pt x="98050" y="285582"/>
                      <a:pt x="87579" y="288438"/>
                      <a:pt x="76155" y="288438"/>
                    </a:cubicBezTo>
                    <a:cubicBezTo>
                      <a:pt x="63780" y="288438"/>
                      <a:pt x="52357" y="285582"/>
                      <a:pt x="42837" y="279870"/>
                    </a:cubicBezTo>
                    <a:cubicBezTo>
                      <a:pt x="33318" y="274159"/>
                      <a:pt x="25702" y="266543"/>
                      <a:pt x="19039" y="256072"/>
                    </a:cubicBezTo>
                    <a:cubicBezTo>
                      <a:pt x="12375" y="246552"/>
                      <a:pt x="7615" y="235129"/>
                      <a:pt x="4760" y="221802"/>
                    </a:cubicBezTo>
                    <a:cubicBezTo>
                      <a:pt x="1904" y="208475"/>
                      <a:pt x="0" y="195148"/>
                      <a:pt x="0" y="180869"/>
                    </a:cubicBezTo>
                    <a:cubicBezTo>
                      <a:pt x="0" y="166590"/>
                      <a:pt x="1904" y="152310"/>
                      <a:pt x="4760" y="138983"/>
                    </a:cubicBezTo>
                    <a:cubicBezTo>
                      <a:pt x="7615" y="125656"/>
                      <a:pt x="12375" y="114233"/>
                      <a:pt x="19039" y="104713"/>
                    </a:cubicBezTo>
                    <a:cubicBezTo>
                      <a:pt x="25702" y="95194"/>
                      <a:pt x="33318" y="87579"/>
                      <a:pt x="42837" y="81867"/>
                    </a:cubicBezTo>
                    <a:cubicBezTo>
                      <a:pt x="52357" y="76155"/>
                      <a:pt x="63780" y="73300"/>
                      <a:pt x="76155" y="73300"/>
                    </a:cubicBezTo>
                    <a:cubicBezTo>
                      <a:pt x="79963" y="73300"/>
                      <a:pt x="84723" y="74252"/>
                      <a:pt x="90434" y="75203"/>
                    </a:cubicBezTo>
                    <a:cubicBezTo>
                      <a:pt x="95194" y="76155"/>
                      <a:pt x="99954" y="78059"/>
                      <a:pt x="105665" y="80915"/>
                    </a:cubicBezTo>
                    <a:cubicBezTo>
                      <a:pt x="110425" y="83771"/>
                      <a:pt x="115185" y="86627"/>
                      <a:pt x="119945" y="90434"/>
                    </a:cubicBezTo>
                    <a:cubicBezTo>
                      <a:pt x="124704" y="94242"/>
                      <a:pt x="127560" y="99954"/>
                      <a:pt x="131368" y="105665"/>
                    </a:cubicBezTo>
                    <a:lnTo>
                      <a:pt x="132320" y="105665"/>
                    </a:lnTo>
                    <a:lnTo>
                      <a:pt x="132320" y="0"/>
                    </a:lnTo>
                    <a:lnTo>
                      <a:pt x="159926" y="0"/>
                    </a:lnTo>
                    <a:lnTo>
                      <a:pt x="159926" y="284630"/>
                    </a:lnTo>
                    <a:lnTo>
                      <a:pt x="129464" y="284630"/>
                    </a:lnTo>
                    <a:close/>
                    <a:moveTo>
                      <a:pt x="31414" y="211331"/>
                    </a:moveTo>
                    <a:cubicBezTo>
                      <a:pt x="33318" y="220850"/>
                      <a:pt x="36174" y="228466"/>
                      <a:pt x="40933" y="236081"/>
                    </a:cubicBezTo>
                    <a:cubicBezTo>
                      <a:pt x="44741" y="243697"/>
                      <a:pt x="50453" y="249408"/>
                      <a:pt x="57116" y="253216"/>
                    </a:cubicBezTo>
                    <a:cubicBezTo>
                      <a:pt x="63780" y="257024"/>
                      <a:pt x="71396" y="259880"/>
                      <a:pt x="79963" y="259880"/>
                    </a:cubicBezTo>
                    <a:cubicBezTo>
                      <a:pt x="89482" y="259880"/>
                      <a:pt x="97098" y="257976"/>
                      <a:pt x="103761" y="253216"/>
                    </a:cubicBezTo>
                    <a:cubicBezTo>
                      <a:pt x="110425" y="248456"/>
                      <a:pt x="115185" y="242745"/>
                      <a:pt x="119945" y="235129"/>
                    </a:cubicBezTo>
                    <a:cubicBezTo>
                      <a:pt x="123752" y="227514"/>
                      <a:pt x="126608" y="219898"/>
                      <a:pt x="128512" y="210379"/>
                    </a:cubicBezTo>
                    <a:cubicBezTo>
                      <a:pt x="130416" y="200859"/>
                      <a:pt x="131368" y="191340"/>
                      <a:pt x="131368" y="181821"/>
                    </a:cubicBezTo>
                    <a:cubicBezTo>
                      <a:pt x="131368" y="171349"/>
                      <a:pt x="130416" y="161830"/>
                      <a:pt x="128512" y="152310"/>
                    </a:cubicBezTo>
                    <a:cubicBezTo>
                      <a:pt x="126608" y="142791"/>
                      <a:pt x="123752" y="134224"/>
                      <a:pt x="118993" y="127560"/>
                    </a:cubicBezTo>
                    <a:cubicBezTo>
                      <a:pt x="115185" y="119945"/>
                      <a:pt x="109473" y="114233"/>
                      <a:pt x="102809" y="110425"/>
                    </a:cubicBezTo>
                    <a:cubicBezTo>
                      <a:pt x="96146" y="105665"/>
                      <a:pt x="88530" y="103761"/>
                      <a:pt x="79011" y="103761"/>
                    </a:cubicBezTo>
                    <a:cubicBezTo>
                      <a:pt x="69492" y="103761"/>
                      <a:pt x="61876" y="105665"/>
                      <a:pt x="55212" y="110425"/>
                    </a:cubicBezTo>
                    <a:cubicBezTo>
                      <a:pt x="48549" y="115185"/>
                      <a:pt x="43789" y="120897"/>
                      <a:pt x="39982" y="128512"/>
                    </a:cubicBezTo>
                    <a:cubicBezTo>
                      <a:pt x="36174" y="136128"/>
                      <a:pt x="33318" y="144695"/>
                      <a:pt x="31414" y="154214"/>
                    </a:cubicBezTo>
                    <a:cubicBezTo>
                      <a:pt x="29510" y="163734"/>
                      <a:pt x="28558" y="173253"/>
                      <a:pt x="28558" y="183725"/>
                    </a:cubicBezTo>
                    <a:cubicBezTo>
                      <a:pt x="28558" y="192292"/>
                      <a:pt x="29510" y="201811"/>
                      <a:pt x="31414" y="211331"/>
                    </a:cubicBezTo>
                    <a:close/>
                  </a:path>
                </a:pathLst>
              </a:custGeom>
              <a:solidFill>
                <a:srgbClr val="626366"/>
              </a:solidFill>
              <a:ln w="9508" cap="flat">
                <a:noFill/>
                <a:prstDash val="solid"/>
                <a:miter/>
              </a:ln>
            </p:spPr>
            <p:txBody>
              <a:bodyPr rtlCol="0" anchor="ctr"/>
              <a:lstStyle/>
              <a:p>
                <a:endParaRPr lang="pt-BR"/>
              </a:p>
            </p:txBody>
          </p:sp>
          <p:sp>
            <p:nvSpPr>
              <p:cNvPr id="35" name="Freeform 34">
                <a:extLst>
                  <a:ext uri="{FF2B5EF4-FFF2-40B4-BE49-F238E27FC236}">
                    <a16:creationId xmlns:a16="http://schemas.microsoft.com/office/drawing/2014/main" id="{B6B2AE6F-7254-9195-640C-D400E594DC1A}"/>
                  </a:ext>
                </a:extLst>
              </p:cNvPr>
              <p:cNvSpPr/>
              <p:nvPr/>
            </p:nvSpPr>
            <p:spPr>
              <a:xfrm>
                <a:off x="6861359"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6" name="Freeform 35">
                <a:extLst>
                  <a:ext uri="{FF2B5EF4-FFF2-40B4-BE49-F238E27FC236}">
                    <a16:creationId xmlns:a16="http://schemas.microsoft.com/office/drawing/2014/main" id="{03749BAA-5026-62F0-07D0-3F750576857E}"/>
                  </a:ext>
                </a:extLst>
              </p:cNvPr>
              <p:cNvSpPr/>
              <p:nvPr/>
            </p:nvSpPr>
            <p:spPr>
              <a:xfrm>
                <a:off x="7042228"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4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4"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37" name="Freeform 36">
                <a:extLst>
                  <a:ext uri="{FF2B5EF4-FFF2-40B4-BE49-F238E27FC236}">
                    <a16:creationId xmlns:a16="http://schemas.microsoft.com/office/drawing/2014/main" id="{3C074F93-4FEC-C509-9150-8CDCC902832F}"/>
                  </a:ext>
                </a:extLst>
              </p:cNvPr>
              <p:cNvSpPr/>
              <p:nvPr/>
            </p:nvSpPr>
            <p:spPr>
              <a:xfrm>
                <a:off x="7149797"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5"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7"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38" name="Freeform 37">
                <a:extLst>
                  <a:ext uri="{FF2B5EF4-FFF2-40B4-BE49-F238E27FC236}">
                    <a16:creationId xmlns:a16="http://schemas.microsoft.com/office/drawing/2014/main" id="{CED7E98A-510A-2014-CABB-73A5C3067939}"/>
                  </a:ext>
                </a:extLst>
              </p:cNvPr>
              <p:cNvSpPr/>
              <p:nvPr/>
            </p:nvSpPr>
            <p:spPr>
              <a:xfrm>
                <a:off x="7309723" y="3744092"/>
                <a:ext cx="161829" cy="206570"/>
              </a:xfrm>
              <a:custGeom>
                <a:avLst/>
                <a:gdLst>
                  <a:gd name="connsiteX0" fmla="*/ 5712 w 161829"/>
                  <a:gd name="connsiteY0" fmla="*/ 0 h 206570"/>
                  <a:gd name="connsiteX1" fmla="*/ 40933 w 161829"/>
                  <a:gd name="connsiteY1" fmla="*/ 0 h 206570"/>
                  <a:gd name="connsiteX2" fmla="*/ 80915 w 161829"/>
                  <a:gd name="connsiteY2" fmla="*/ 72348 h 206570"/>
                  <a:gd name="connsiteX3" fmla="*/ 122800 w 161829"/>
                  <a:gd name="connsiteY3" fmla="*/ 0 h 206570"/>
                  <a:gd name="connsiteX4" fmla="*/ 155166 w 161829"/>
                  <a:gd name="connsiteY4" fmla="*/ 0 h 206570"/>
                  <a:gd name="connsiteX5" fmla="*/ 98050 w 161829"/>
                  <a:gd name="connsiteY5" fmla="*/ 95194 h 206570"/>
                  <a:gd name="connsiteX6" fmla="*/ 161830 w 161829"/>
                  <a:gd name="connsiteY6" fmla="*/ 206571 h 206570"/>
                  <a:gd name="connsiteX7" fmla="*/ 126608 w 161829"/>
                  <a:gd name="connsiteY7" fmla="*/ 206571 h 206570"/>
                  <a:gd name="connsiteX8" fmla="*/ 79963 w 161829"/>
                  <a:gd name="connsiteY8" fmla="*/ 120896 h 206570"/>
                  <a:gd name="connsiteX9" fmla="*/ 33318 w 161829"/>
                  <a:gd name="connsiteY9" fmla="*/ 206571 h 206570"/>
                  <a:gd name="connsiteX10" fmla="*/ 0 w 161829"/>
                  <a:gd name="connsiteY10" fmla="*/ 206571 h 206570"/>
                  <a:gd name="connsiteX11" fmla="*/ 61876 w 161829"/>
                  <a:gd name="connsiteY11" fmla="*/ 98050 h 206570"/>
                  <a:gd name="connsiteX12" fmla="*/ 5712 w 161829"/>
                  <a:gd name="connsiteY12" fmla="*/ 0 h 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829" h="206570">
                    <a:moveTo>
                      <a:pt x="5712" y="0"/>
                    </a:moveTo>
                    <a:lnTo>
                      <a:pt x="40933" y="0"/>
                    </a:lnTo>
                    <a:lnTo>
                      <a:pt x="80915" y="72348"/>
                    </a:lnTo>
                    <a:lnTo>
                      <a:pt x="122800" y="0"/>
                    </a:lnTo>
                    <a:lnTo>
                      <a:pt x="155166" y="0"/>
                    </a:lnTo>
                    <a:lnTo>
                      <a:pt x="98050" y="95194"/>
                    </a:lnTo>
                    <a:lnTo>
                      <a:pt x="161830" y="206571"/>
                    </a:lnTo>
                    <a:lnTo>
                      <a:pt x="126608" y="206571"/>
                    </a:lnTo>
                    <a:lnTo>
                      <a:pt x="79963" y="120896"/>
                    </a:lnTo>
                    <a:lnTo>
                      <a:pt x="33318" y="206571"/>
                    </a:lnTo>
                    <a:lnTo>
                      <a:pt x="0" y="206571"/>
                    </a:lnTo>
                    <a:lnTo>
                      <a:pt x="61876" y="98050"/>
                    </a:lnTo>
                    <a:lnTo>
                      <a:pt x="5712" y="0"/>
                    </a:lnTo>
                    <a:close/>
                  </a:path>
                </a:pathLst>
              </a:custGeom>
              <a:solidFill>
                <a:srgbClr val="626366"/>
              </a:solidFill>
              <a:ln w="9508" cap="flat">
                <a:noFill/>
                <a:prstDash val="solid"/>
                <a:miter/>
              </a:ln>
            </p:spPr>
            <p:txBody>
              <a:bodyPr rtlCol="0" anchor="ctr"/>
              <a:lstStyle/>
              <a:p>
                <a:endParaRPr lang="pt-BR"/>
              </a:p>
            </p:txBody>
          </p:sp>
          <p:sp>
            <p:nvSpPr>
              <p:cNvPr id="39" name="Freeform 38">
                <a:extLst>
                  <a:ext uri="{FF2B5EF4-FFF2-40B4-BE49-F238E27FC236}">
                    <a16:creationId xmlns:a16="http://schemas.microsoft.com/office/drawing/2014/main" id="{1425CD20-B844-FE69-5CC8-9A35B3180FE8}"/>
                  </a:ext>
                </a:extLst>
              </p:cNvPr>
              <p:cNvSpPr/>
              <p:nvPr/>
            </p:nvSpPr>
            <p:spPr>
              <a:xfrm>
                <a:off x="7477265" y="3682216"/>
                <a:ext cx="88530" cy="267495"/>
              </a:xfrm>
              <a:custGeom>
                <a:avLst/>
                <a:gdLst>
                  <a:gd name="connsiteX0" fmla="*/ 88530 w 88530"/>
                  <a:gd name="connsiteY0" fmla="*/ 61876 h 267495"/>
                  <a:gd name="connsiteX1" fmla="*/ 88530 w 88530"/>
                  <a:gd name="connsiteY1" fmla="*/ 91386 h 267495"/>
                  <a:gd name="connsiteX2" fmla="*/ 55212 w 88530"/>
                  <a:gd name="connsiteY2" fmla="*/ 91386 h 267495"/>
                  <a:gd name="connsiteX3" fmla="*/ 55212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2" y="91386"/>
                    </a:lnTo>
                    <a:lnTo>
                      <a:pt x="55212" y="218946"/>
                    </a:lnTo>
                    <a:cubicBezTo>
                      <a:pt x="55212" y="222754"/>
                      <a:pt x="55212"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0"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40" name="Freeform 39">
                <a:extLst>
                  <a:ext uri="{FF2B5EF4-FFF2-40B4-BE49-F238E27FC236}">
                    <a16:creationId xmlns:a16="http://schemas.microsoft.com/office/drawing/2014/main" id="{29C615C1-B4CD-9545-2EF8-F73C4FEAF4BE}"/>
                  </a:ext>
                </a:extLst>
              </p:cNvPr>
              <p:cNvSpPr/>
              <p:nvPr/>
            </p:nvSpPr>
            <p:spPr>
              <a:xfrm>
                <a:off x="758673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2"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09" y="182772"/>
                      <a:pt x="110425" y="176109"/>
                    </a:cubicBezTo>
                    <a:cubicBezTo>
                      <a:pt x="118041" y="169445"/>
                      <a:pt x="122800" y="158974"/>
                      <a:pt x="124704" y="145647"/>
                    </a:cubicBezTo>
                    <a:lnTo>
                      <a:pt x="151358" y="145647"/>
                    </a:lnTo>
                    <a:cubicBezTo>
                      <a:pt x="146599"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41" name="Freeform 40">
                <a:extLst>
                  <a:ext uri="{FF2B5EF4-FFF2-40B4-BE49-F238E27FC236}">
                    <a16:creationId xmlns:a16="http://schemas.microsoft.com/office/drawing/2014/main" id="{59CE3751-9607-2358-EEE8-DD9B6841C177}"/>
                  </a:ext>
                </a:extLst>
              </p:cNvPr>
              <p:cNvSpPr/>
              <p:nvPr/>
            </p:nvSpPr>
            <p:spPr>
              <a:xfrm>
                <a:off x="7758087" y="3739332"/>
                <a:ext cx="151358" cy="216090"/>
              </a:xfrm>
              <a:custGeom>
                <a:avLst/>
                <a:gdLst>
                  <a:gd name="connsiteX0" fmla="*/ 109473 w 151358"/>
                  <a:gd name="connsiteY0" fmla="*/ 40933 h 216090"/>
                  <a:gd name="connsiteX1" fmla="*/ 81867 w 151358"/>
                  <a:gd name="connsiteY1" fmla="*/ 30462 h 216090"/>
                  <a:gd name="connsiteX2" fmla="*/ 57116 w 151358"/>
                  <a:gd name="connsiteY2" fmla="*/ 37126 h 216090"/>
                  <a:gd name="connsiteX3" fmla="*/ 40933 w 151358"/>
                  <a:gd name="connsiteY3" fmla="*/ 55212 h 216090"/>
                  <a:gd name="connsiteX4" fmla="*/ 32366 w 151358"/>
                  <a:gd name="connsiteY4" fmla="*/ 80915 h 216090"/>
                  <a:gd name="connsiteX5" fmla="*/ 29510 w 151358"/>
                  <a:gd name="connsiteY5" fmla="*/ 111377 h 216090"/>
                  <a:gd name="connsiteX6" fmla="*/ 32366 w 151358"/>
                  <a:gd name="connsiteY6" fmla="*/ 138983 h 216090"/>
                  <a:gd name="connsiteX7" fmla="*/ 40933 w 151358"/>
                  <a:gd name="connsiteY7" fmla="*/ 162782 h 216090"/>
                  <a:gd name="connsiteX8" fmla="*/ 56164 w 151358"/>
                  <a:gd name="connsiteY8" fmla="*/ 179917 h 216090"/>
                  <a:gd name="connsiteX9" fmla="*/ 78059 w 151358"/>
                  <a:gd name="connsiteY9" fmla="*/ 186580 h 216090"/>
                  <a:gd name="connsiteX10" fmla="*/ 109473 w 151358"/>
                  <a:gd name="connsiteY10" fmla="*/ 173253 h 216090"/>
                  <a:gd name="connsiteX11" fmla="*/ 123752 w 151358"/>
                  <a:gd name="connsiteY11" fmla="*/ 136127 h 216090"/>
                  <a:gd name="connsiteX12" fmla="*/ 151358 w 151358"/>
                  <a:gd name="connsiteY12" fmla="*/ 136127 h 216090"/>
                  <a:gd name="connsiteX13" fmla="*/ 128512 w 151358"/>
                  <a:gd name="connsiteY13" fmla="*/ 195148 h 216090"/>
                  <a:gd name="connsiteX14" fmla="*/ 78059 w 151358"/>
                  <a:gd name="connsiteY14" fmla="*/ 216090 h 216090"/>
                  <a:gd name="connsiteX15" fmla="*/ 44741 w 151358"/>
                  <a:gd name="connsiteY15" fmla="*/ 208475 h 216090"/>
                  <a:gd name="connsiteX16" fmla="*/ 19991 w 151358"/>
                  <a:gd name="connsiteY16" fmla="*/ 186580 h 216090"/>
                  <a:gd name="connsiteX17" fmla="*/ 4760 w 151358"/>
                  <a:gd name="connsiteY17" fmla="*/ 153262 h 216090"/>
                  <a:gd name="connsiteX18" fmla="*/ 0 w 151358"/>
                  <a:gd name="connsiteY18" fmla="*/ 110425 h 216090"/>
                  <a:gd name="connsiteX19" fmla="*/ 4760 w 151358"/>
                  <a:gd name="connsiteY19" fmla="*/ 67588 h 216090"/>
                  <a:gd name="connsiteX20" fmla="*/ 19039 w 151358"/>
                  <a:gd name="connsiteY20" fmla="*/ 32366 h 216090"/>
                  <a:gd name="connsiteX21" fmla="*/ 43789 w 151358"/>
                  <a:gd name="connsiteY21" fmla="*/ 8567 h 216090"/>
                  <a:gd name="connsiteX22" fmla="*/ 78059 w 151358"/>
                  <a:gd name="connsiteY22" fmla="*/ 0 h 216090"/>
                  <a:gd name="connsiteX23" fmla="*/ 104713 w 151358"/>
                  <a:gd name="connsiteY23" fmla="*/ 3808 h 216090"/>
                  <a:gd name="connsiteX24" fmla="*/ 126608 w 151358"/>
                  <a:gd name="connsiteY24" fmla="*/ 17135 h 216090"/>
                  <a:gd name="connsiteX25" fmla="*/ 141839 w 151358"/>
                  <a:gd name="connsiteY25" fmla="*/ 39030 h 216090"/>
                  <a:gd name="connsiteX26" fmla="*/ 149454 w 151358"/>
                  <a:gd name="connsiteY26" fmla="*/ 70444 h 216090"/>
                  <a:gd name="connsiteX27" fmla="*/ 120896 w 151358"/>
                  <a:gd name="connsiteY27" fmla="*/ 70444 h 216090"/>
                  <a:gd name="connsiteX28" fmla="*/ 109473 w 151358"/>
                  <a:gd name="connsiteY28" fmla="*/ 40933 h 2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1358" h="216090">
                    <a:moveTo>
                      <a:pt x="109473" y="40933"/>
                    </a:moveTo>
                    <a:cubicBezTo>
                      <a:pt x="102809" y="33318"/>
                      <a:pt x="93290" y="30462"/>
                      <a:pt x="81867" y="30462"/>
                    </a:cubicBezTo>
                    <a:cubicBezTo>
                      <a:pt x="72348" y="30462"/>
                      <a:pt x="63780" y="32366"/>
                      <a:pt x="57116" y="37126"/>
                    </a:cubicBezTo>
                    <a:cubicBezTo>
                      <a:pt x="50453" y="41885"/>
                      <a:pt x="44741" y="47597"/>
                      <a:pt x="40933" y="55212"/>
                    </a:cubicBezTo>
                    <a:cubicBezTo>
                      <a:pt x="37126" y="62828"/>
                      <a:pt x="34270" y="71396"/>
                      <a:pt x="32366" y="80915"/>
                    </a:cubicBezTo>
                    <a:cubicBezTo>
                      <a:pt x="30462" y="90434"/>
                      <a:pt x="29510" y="100906"/>
                      <a:pt x="29510" y="111377"/>
                    </a:cubicBezTo>
                    <a:cubicBezTo>
                      <a:pt x="29510" y="120896"/>
                      <a:pt x="30462" y="130416"/>
                      <a:pt x="32366" y="138983"/>
                    </a:cubicBezTo>
                    <a:cubicBezTo>
                      <a:pt x="34270" y="147551"/>
                      <a:pt x="37126" y="156118"/>
                      <a:pt x="40933" y="162782"/>
                    </a:cubicBezTo>
                    <a:cubicBezTo>
                      <a:pt x="44741" y="169445"/>
                      <a:pt x="49501" y="175157"/>
                      <a:pt x="56164" y="179917"/>
                    </a:cubicBezTo>
                    <a:cubicBezTo>
                      <a:pt x="62828" y="183724"/>
                      <a:pt x="69492" y="186580"/>
                      <a:pt x="78059" y="186580"/>
                    </a:cubicBezTo>
                    <a:cubicBezTo>
                      <a:pt x="91386" y="186580"/>
                      <a:pt x="101857" y="181821"/>
                      <a:pt x="109473" y="173253"/>
                    </a:cubicBezTo>
                    <a:cubicBezTo>
                      <a:pt x="117089" y="164686"/>
                      <a:pt x="121848" y="152310"/>
                      <a:pt x="123752" y="136127"/>
                    </a:cubicBezTo>
                    <a:lnTo>
                      <a:pt x="151358" y="136127"/>
                    </a:lnTo>
                    <a:cubicBezTo>
                      <a:pt x="148503" y="161830"/>
                      <a:pt x="140887" y="180869"/>
                      <a:pt x="128512" y="195148"/>
                    </a:cubicBezTo>
                    <a:cubicBezTo>
                      <a:pt x="116137" y="208475"/>
                      <a:pt x="99002" y="216090"/>
                      <a:pt x="78059" y="216090"/>
                    </a:cubicBezTo>
                    <a:cubicBezTo>
                      <a:pt x="65684" y="216090"/>
                      <a:pt x="54260" y="213235"/>
                      <a:pt x="44741" y="208475"/>
                    </a:cubicBezTo>
                    <a:cubicBezTo>
                      <a:pt x="35222" y="203715"/>
                      <a:pt x="26654" y="196100"/>
                      <a:pt x="19991" y="186580"/>
                    </a:cubicBezTo>
                    <a:cubicBezTo>
                      <a:pt x="13327" y="177061"/>
                      <a:pt x="8567" y="166590"/>
                      <a:pt x="4760" y="153262"/>
                    </a:cubicBezTo>
                    <a:cubicBezTo>
                      <a:pt x="1904" y="139935"/>
                      <a:pt x="0" y="126608"/>
                      <a:pt x="0" y="110425"/>
                    </a:cubicBezTo>
                    <a:cubicBezTo>
                      <a:pt x="0" y="95194"/>
                      <a:pt x="1904" y="80915"/>
                      <a:pt x="4760" y="67588"/>
                    </a:cubicBezTo>
                    <a:cubicBezTo>
                      <a:pt x="7615" y="54260"/>
                      <a:pt x="12375" y="42837"/>
                      <a:pt x="19039" y="32366"/>
                    </a:cubicBezTo>
                    <a:cubicBezTo>
                      <a:pt x="25702" y="22847"/>
                      <a:pt x="33318" y="14279"/>
                      <a:pt x="43789" y="8567"/>
                    </a:cubicBezTo>
                    <a:cubicBezTo>
                      <a:pt x="53309" y="2856"/>
                      <a:pt x="64732" y="0"/>
                      <a:pt x="78059" y="0"/>
                    </a:cubicBezTo>
                    <a:cubicBezTo>
                      <a:pt x="87578" y="0"/>
                      <a:pt x="96146" y="952"/>
                      <a:pt x="104713" y="3808"/>
                    </a:cubicBezTo>
                    <a:cubicBezTo>
                      <a:pt x="113281" y="6663"/>
                      <a:pt x="119945" y="10471"/>
                      <a:pt x="126608" y="17135"/>
                    </a:cubicBezTo>
                    <a:cubicBezTo>
                      <a:pt x="133272" y="22847"/>
                      <a:pt x="138031" y="30462"/>
                      <a:pt x="141839" y="39030"/>
                    </a:cubicBezTo>
                    <a:cubicBezTo>
                      <a:pt x="145647" y="47597"/>
                      <a:pt x="148503" y="58068"/>
                      <a:pt x="149454" y="70444"/>
                    </a:cubicBezTo>
                    <a:lnTo>
                      <a:pt x="120896" y="70444"/>
                    </a:lnTo>
                    <a:cubicBezTo>
                      <a:pt x="120896" y="58068"/>
                      <a:pt x="116137" y="47597"/>
                      <a:pt x="109473" y="40933"/>
                    </a:cubicBezTo>
                    <a:close/>
                  </a:path>
                </a:pathLst>
              </a:custGeom>
              <a:solidFill>
                <a:srgbClr val="626366"/>
              </a:solidFill>
              <a:ln w="9508" cap="flat">
                <a:noFill/>
                <a:prstDash val="solid"/>
                <a:miter/>
              </a:ln>
            </p:spPr>
            <p:txBody>
              <a:bodyPr rtlCol="0" anchor="ctr"/>
              <a:lstStyle/>
              <a:p>
                <a:endParaRPr lang="pt-BR"/>
              </a:p>
            </p:txBody>
          </p:sp>
          <p:sp>
            <p:nvSpPr>
              <p:cNvPr id="42" name="Freeform 41">
                <a:extLst>
                  <a:ext uri="{FF2B5EF4-FFF2-40B4-BE49-F238E27FC236}">
                    <a16:creationId xmlns:a16="http://schemas.microsoft.com/office/drawing/2014/main" id="{B9F795A0-D9D5-A85B-5C5A-F28BFEEEFC7C}"/>
                  </a:ext>
                </a:extLst>
              </p:cNvPr>
              <p:cNvSpPr/>
              <p:nvPr/>
            </p:nvSpPr>
            <p:spPr>
              <a:xfrm>
                <a:off x="7932292"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100906"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0934"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43" name="Freeform 42">
                <a:extLst>
                  <a:ext uri="{FF2B5EF4-FFF2-40B4-BE49-F238E27FC236}">
                    <a16:creationId xmlns:a16="http://schemas.microsoft.com/office/drawing/2014/main" id="{16F0CC4C-F45E-FD0D-BE96-D0C38DFB21BD}"/>
                  </a:ext>
                </a:extLst>
              </p:cNvPr>
              <p:cNvSpPr/>
              <p:nvPr/>
            </p:nvSpPr>
            <p:spPr>
              <a:xfrm>
                <a:off x="8113160" y="3739332"/>
                <a:ext cx="138983" cy="210378"/>
              </a:xfrm>
              <a:custGeom>
                <a:avLst/>
                <a:gdLst>
                  <a:gd name="connsiteX0" fmla="*/ 25702 w 138983"/>
                  <a:gd name="connsiteY0" fmla="*/ 4760 h 210378"/>
                  <a:gd name="connsiteX1" fmla="*/ 25702 w 138983"/>
                  <a:gd name="connsiteY1" fmla="*/ 37126 h 210378"/>
                  <a:gd name="connsiteX2" fmla="*/ 26654 w 138983"/>
                  <a:gd name="connsiteY2" fmla="*/ 37126 h 210378"/>
                  <a:gd name="connsiteX3" fmla="*/ 80915 w 138983"/>
                  <a:gd name="connsiteY3" fmla="*/ 0 h 210378"/>
                  <a:gd name="connsiteX4" fmla="*/ 108521 w 138983"/>
                  <a:gd name="connsiteY4" fmla="*/ 5712 h 210378"/>
                  <a:gd name="connsiteX5" fmla="*/ 126608 w 138983"/>
                  <a:gd name="connsiteY5" fmla="*/ 20943 h 210378"/>
                  <a:gd name="connsiteX6" fmla="*/ 136128 w 138983"/>
                  <a:gd name="connsiteY6" fmla="*/ 44741 h 210378"/>
                  <a:gd name="connsiteX7" fmla="*/ 138983 w 138983"/>
                  <a:gd name="connsiteY7" fmla="*/ 75203 h 210378"/>
                  <a:gd name="connsiteX8" fmla="*/ 138983 w 138983"/>
                  <a:gd name="connsiteY8" fmla="*/ 210379 h 210378"/>
                  <a:gd name="connsiteX9" fmla="*/ 110425 w 138983"/>
                  <a:gd name="connsiteY9" fmla="*/ 210379 h 210378"/>
                  <a:gd name="connsiteX10" fmla="*/ 110425 w 138983"/>
                  <a:gd name="connsiteY10" fmla="*/ 71396 h 210378"/>
                  <a:gd name="connsiteX11" fmla="*/ 101858 w 138983"/>
                  <a:gd name="connsiteY11" fmla="*/ 40933 h 210378"/>
                  <a:gd name="connsiteX12" fmla="*/ 77107 w 138983"/>
                  <a:gd name="connsiteY12" fmla="*/ 29510 h 210378"/>
                  <a:gd name="connsiteX13" fmla="*/ 55213 w 138983"/>
                  <a:gd name="connsiteY13" fmla="*/ 34270 h 210378"/>
                  <a:gd name="connsiteX14" fmla="*/ 39982 w 138983"/>
                  <a:gd name="connsiteY14" fmla="*/ 47597 h 210378"/>
                  <a:gd name="connsiteX15" fmla="*/ 30462 w 138983"/>
                  <a:gd name="connsiteY15" fmla="*/ 68540 h 210378"/>
                  <a:gd name="connsiteX16" fmla="*/ 27606 w 138983"/>
                  <a:gd name="connsiteY16" fmla="*/ 94242 h 210378"/>
                  <a:gd name="connsiteX17" fmla="*/ 27606 w 138983"/>
                  <a:gd name="connsiteY17" fmla="*/ 210379 h 210378"/>
                  <a:gd name="connsiteX18" fmla="*/ 0 w 138983"/>
                  <a:gd name="connsiteY18" fmla="*/ 210379 h 210378"/>
                  <a:gd name="connsiteX19" fmla="*/ 0 w 138983"/>
                  <a:gd name="connsiteY19" fmla="*/ 4760 h 210378"/>
                  <a:gd name="connsiteX20" fmla="*/ 25702 w 138983"/>
                  <a:gd name="connsiteY20"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83" h="210378">
                    <a:moveTo>
                      <a:pt x="25702" y="4760"/>
                    </a:moveTo>
                    <a:lnTo>
                      <a:pt x="25702" y="37126"/>
                    </a:lnTo>
                    <a:lnTo>
                      <a:pt x="26654" y="37126"/>
                    </a:lnTo>
                    <a:cubicBezTo>
                      <a:pt x="38078" y="12375"/>
                      <a:pt x="56164" y="0"/>
                      <a:pt x="80915" y="0"/>
                    </a:cubicBezTo>
                    <a:cubicBezTo>
                      <a:pt x="91386" y="0"/>
                      <a:pt x="100906" y="1904"/>
                      <a:pt x="108521" y="5712"/>
                    </a:cubicBezTo>
                    <a:cubicBezTo>
                      <a:pt x="116137" y="9519"/>
                      <a:pt x="121849" y="14279"/>
                      <a:pt x="126608" y="20943"/>
                    </a:cubicBezTo>
                    <a:cubicBezTo>
                      <a:pt x="131368" y="27606"/>
                      <a:pt x="134224" y="35222"/>
                      <a:pt x="136128" y="44741"/>
                    </a:cubicBezTo>
                    <a:cubicBezTo>
                      <a:pt x="138031" y="54260"/>
                      <a:pt x="138983" y="63780"/>
                      <a:pt x="138983" y="75203"/>
                    </a:cubicBezTo>
                    <a:lnTo>
                      <a:pt x="138983" y="210379"/>
                    </a:lnTo>
                    <a:lnTo>
                      <a:pt x="110425" y="210379"/>
                    </a:lnTo>
                    <a:lnTo>
                      <a:pt x="110425" y="71396"/>
                    </a:lnTo>
                    <a:cubicBezTo>
                      <a:pt x="110425" y="59020"/>
                      <a:pt x="107569" y="48549"/>
                      <a:pt x="101858" y="40933"/>
                    </a:cubicBezTo>
                    <a:cubicBezTo>
                      <a:pt x="96146" y="33318"/>
                      <a:pt x="87579" y="29510"/>
                      <a:pt x="77107" y="29510"/>
                    </a:cubicBezTo>
                    <a:cubicBezTo>
                      <a:pt x="68540" y="29510"/>
                      <a:pt x="61876" y="31414"/>
                      <a:pt x="55213" y="34270"/>
                    </a:cubicBezTo>
                    <a:cubicBezTo>
                      <a:pt x="49501" y="37126"/>
                      <a:pt x="43789" y="41885"/>
                      <a:pt x="39982" y="47597"/>
                    </a:cubicBezTo>
                    <a:cubicBezTo>
                      <a:pt x="36174" y="53309"/>
                      <a:pt x="33318" y="59972"/>
                      <a:pt x="30462" y="68540"/>
                    </a:cubicBezTo>
                    <a:cubicBezTo>
                      <a:pt x="28558" y="76155"/>
                      <a:pt x="27606" y="84723"/>
                      <a:pt x="27606" y="94242"/>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44" name="Freeform 43">
                <a:extLst>
                  <a:ext uri="{FF2B5EF4-FFF2-40B4-BE49-F238E27FC236}">
                    <a16:creationId xmlns:a16="http://schemas.microsoft.com/office/drawing/2014/main" id="{CA4767D2-5D25-8D01-CAF0-9A9451D00516}"/>
                  </a:ext>
                </a:extLst>
              </p:cNvPr>
              <p:cNvSpPr/>
              <p:nvPr/>
            </p:nvSpPr>
            <p:spPr>
              <a:xfrm>
                <a:off x="8282606" y="3741236"/>
                <a:ext cx="156117" cy="213234"/>
              </a:xfrm>
              <a:custGeom>
                <a:avLst/>
                <a:gdLst>
                  <a:gd name="connsiteX0" fmla="*/ 136127 w 156117"/>
                  <a:gd name="connsiteY0" fmla="*/ 213235 h 213234"/>
                  <a:gd name="connsiteX1" fmla="*/ 118993 w 156117"/>
                  <a:gd name="connsiteY1" fmla="*/ 205619 h 213234"/>
                  <a:gd name="connsiteX2" fmla="*/ 112329 w 156117"/>
                  <a:gd name="connsiteY2" fmla="*/ 181821 h 213234"/>
                  <a:gd name="connsiteX3" fmla="*/ 86626 w 156117"/>
                  <a:gd name="connsiteY3" fmla="*/ 205619 h 213234"/>
                  <a:gd name="connsiteX4" fmla="*/ 54261 w 156117"/>
                  <a:gd name="connsiteY4" fmla="*/ 213235 h 213234"/>
                  <a:gd name="connsiteX5" fmla="*/ 33318 w 156117"/>
                  <a:gd name="connsiteY5" fmla="*/ 210379 h 213234"/>
                  <a:gd name="connsiteX6" fmla="*/ 16183 w 156117"/>
                  <a:gd name="connsiteY6" fmla="*/ 200859 h 213234"/>
                  <a:gd name="connsiteX7" fmla="*/ 4760 w 156117"/>
                  <a:gd name="connsiteY7" fmla="*/ 182773 h 213234"/>
                  <a:gd name="connsiteX8" fmla="*/ 0 w 156117"/>
                  <a:gd name="connsiteY8" fmla="*/ 156118 h 213234"/>
                  <a:gd name="connsiteX9" fmla="*/ 4760 w 156117"/>
                  <a:gd name="connsiteY9" fmla="*/ 127560 h 213234"/>
                  <a:gd name="connsiteX10" fmla="*/ 17135 w 156117"/>
                  <a:gd name="connsiteY10" fmla="*/ 109473 h 213234"/>
                  <a:gd name="connsiteX11" fmla="*/ 35222 w 156117"/>
                  <a:gd name="connsiteY11" fmla="*/ 99002 h 213234"/>
                  <a:gd name="connsiteX12" fmla="*/ 56164 w 156117"/>
                  <a:gd name="connsiteY12" fmla="*/ 93290 h 213234"/>
                  <a:gd name="connsiteX13" fmla="*/ 77107 w 156117"/>
                  <a:gd name="connsiteY13" fmla="*/ 89483 h 213234"/>
                  <a:gd name="connsiteX14" fmla="*/ 95194 w 156117"/>
                  <a:gd name="connsiteY14" fmla="*/ 85675 h 213234"/>
                  <a:gd name="connsiteX15" fmla="*/ 107569 w 156117"/>
                  <a:gd name="connsiteY15" fmla="*/ 78059 h 213234"/>
                  <a:gd name="connsiteX16" fmla="*/ 112329 w 156117"/>
                  <a:gd name="connsiteY16" fmla="*/ 63780 h 213234"/>
                  <a:gd name="connsiteX17" fmla="*/ 108521 w 156117"/>
                  <a:gd name="connsiteY17" fmla="*/ 45693 h 213234"/>
                  <a:gd name="connsiteX18" fmla="*/ 99954 w 156117"/>
                  <a:gd name="connsiteY18" fmla="*/ 35222 h 213234"/>
                  <a:gd name="connsiteX19" fmla="*/ 88530 w 156117"/>
                  <a:gd name="connsiteY19" fmla="*/ 30462 h 213234"/>
                  <a:gd name="connsiteX20" fmla="*/ 75203 w 156117"/>
                  <a:gd name="connsiteY20" fmla="*/ 29510 h 213234"/>
                  <a:gd name="connsiteX21" fmla="*/ 46645 w 156117"/>
                  <a:gd name="connsiteY21" fmla="*/ 38078 h 213234"/>
                  <a:gd name="connsiteX22" fmla="*/ 34270 w 156117"/>
                  <a:gd name="connsiteY22" fmla="*/ 68540 h 213234"/>
                  <a:gd name="connsiteX23" fmla="*/ 6664 w 156117"/>
                  <a:gd name="connsiteY23" fmla="*/ 68540 h 213234"/>
                  <a:gd name="connsiteX24" fmla="*/ 13327 w 156117"/>
                  <a:gd name="connsiteY24" fmla="*/ 36174 h 213234"/>
                  <a:gd name="connsiteX25" fmla="*/ 28558 w 156117"/>
                  <a:gd name="connsiteY25" fmla="*/ 15231 h 213234"/>
                  <a:gd name="connsiteX26" fmla="*/ 50453 w 156117"/>
                  <a:gd name="connsiteY26" fmla="*/ 3808 h 213234"/>
                  <a:gd name="connsiteX27" fmla="*/ 77107 w 156117"/>
                  <a:gd name="connsiteY27" fmla="*/ 0 h 213234"/>
                  <a:gd name="connsiteX28" fmla="*/ 99001 w 156117"/>
                  <a:gd name="connsiteY28" fmla="*/ 1904 h 213234"/>
                  <a:gd name="connsiteX29" fmla="*/ 118993 w 156117"/>
                  <a:gd name="connsiteY29" fmla="*/ 10471 h 213234"/>
                  <a:gd name="connsiteX30" fmla="*/ 133272 w 156117"/>
                  <a:gd name="connsiteY30" fmla="*/ 27606 h 213234"/>
                  <a:gd name="connsiteX31" fmla="*/ 138983 w 156117"/>
                  <a:gd name="connsiteY31" fmla="*/ 57116 h 213234"/>
                  <a:gd name="connsiteX32" fmla="*/ 138983 w 156117"/>
                  <a:gd name="connsiteY32" fmla="*/ 162782 h 213234"/>
                  <a:gd name="connsiteX33" fmla="*/ 139935 w 156117"/>
                  <a:gd name="connsiteY33" fmla="*/ 179917 h 213234"/>
                  <a:gd name="connsiteX34" fmla="*/ 147551 w 156117"/>
                  <a:gd name="connsiteY34" fmla="*/ 185628 h 213234"/>
                  <a:gd name="connsiteX35" fmla="*/ 156118 w 156117"/>
                  <a:gd name="connsiteY35" fmla="*/ 183725 h 213234"/>
                  <a:gd name="connsiteX36" fmla="*/ 156118 w 156117"/>
                  <a:gd name="connsiteY36" fmla="*/ 210379 h 213234"/>
                  <a:gd name="connsiteX37" fmla="*/ 136127 w 156117"/>
                  <a:gd name="connsiteY37" fmla="*/ 213235 h 213234"/>
                  <a:gd name="connsiteX38" fmla="*/ 98050 w 156117"/>
                  <a:gd name="connsiteY38" fmla="*/ 109473 h 213234"/>
                  <a:gd name="connsiteX39" fmla="*/ 80915 w 156117"/>
                  <a:gd name="connsiteY39" fmla="*/ 113281 h 213234"/>
                  <a:gd name="connsiteX40" fmla="*/ 62828 w 156117"/>
                  <a:gd name="connsiteY40" fmla="*/ 116137 h 213234"/>
                  <a:gd name="connsiteX41" fmla="*/ 45693 w 156117"/>
                  <a:gd name="connsiteY41" fmla="*/ 121849 h 213234"/>
                  <a:gd name="connsiteX42" fmla="*/ 33318 w 156117"/>
                  <a:gd name="connsiteY42" fmla="*/ 133272 h 213234"/>
                  <a:gd name="connsiteX43" fmla="*/ 28558 w 156117"/>
                  <a:gd name="connsiteY43" fmla="*/ 153262 h 213234"/>
                  <a:gd name="connsiteX44" fmla="*/ 31414 w 156117"/>
                  <a:gd name="connsiteY44" fmla="*/ 167542 h 213234"/>
                  <a:gd name="connsiteX45" fmla="*/ 38078 w 156117"/>
                  <a:gd name="connsiteY45" fmla="*/ 177061 h 213234"/>
                  <a:gd name="connsiteX46" fmla="*/ 48549 w 156117"/>
                  <a:gd name="connsiteY46" fmla="*/ 181821 h 213234"/>
                  <a:gd name="connsiteX47" fmla="*/ 60924 w 156117"/>
                  <a:gd name="connsiteY47" fmla="*/ 183725 h 213234"/>
                  <a:gd name="connsiteX48" fmla="*/ 83771 w 156117"/>
                  <a:gd name="connsiteY48" fmla="*/ 178965 h 213234"/>
                  <a:gd name="connsiteX49" fmla="*/ 99954 w 156117"/>
                  <a:gd name="connsiteY49" fmla="*/ 167542 h 213234"/>
                  <a:gd name="connsiteX50" fmla="*/ 108521 w 156117"/>
                  <a:gd name="connsiteY50" fmla="*/ 152310 h 213234"/>
                  <a:gd name="connsiteX51" fmla="*/ 111377 w 156117"/>
                  <a:gd name="connsiteY51" fmla="*/ 137080 h 213234"/>
                  <a:gd name="connsiteX52" fmla="*/ 111377 w 156117"/>
                  <a:gd name="connsiteY52" fmla="*/ 102810 h 213234"/>
                  <a:gd name="connsiteX53" fmla="*/ 98050 w 156117"/>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7"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5" y="190388"/>
                      <a:pt x="4760" y="182773"/>
                    </a:cubicBezTo>
                    <a:cubicBezTo>
                      <a:pt x="1904" y="175157"/>
                      <a:pt x="0" y="166590"/>
                      <a:pt x="0" y="156118"/>
                    </a:cubicBezTo>
                    <a:cubicBezTo>
                      <a:pt x="0" y="144695"/>
                      <a:pt x="1904" y="135176"/>
                      <a:pt x="4760" y="127560"/>
                    </a:cubicBezTo>
                    <a:cubicBezTo>
                      <a:pt x="7615" y="119945"/>
                      <a:pt x="12375" y="114233"/>
                      <a:pt x="17135" y="109473"/>
                    </a:cubicBezTo>
                    <a:cubicBezTo>
                      <a:pt x="22846" y="104713"/>
                      <a:pt x="28558" y="100906"/>
                      <a:pt x="35222" y="99002"/>
                    </a:cubicBezTo>
                    <a:cubicBezTo>
                      <a:pt x="41885" y="96146"/>
                      <a:pt x="48549" y="94242"/>
                      <a:pt x="56164" y="93290"/>
                    </a:cubicBezTo>
                    <a:cubicBezTo>
                      <a:pt x="63780" y="91386"/>
                      <a:pt x="70443"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2" y="0"/>
                      <a:pt x="92338" y="952"/>
                      <a:pt x="99001"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4" y="118993"/>
                      <a:pt x="45693" y="121849"/>
                    </a:cubicBezTo>
                    <a:cubicBezTo>
                      <a:pt x="40933" y="124704"/>
                      <a:pt x="37125"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grpSp>
        <p:sp>
          <p:nvSpPr>
            <p:cNvPr id="10" name="Freeform 9">
              <a:extLst>
                <a:ext uri="{FF2B5EF4-FFF2-40B4-BE49-F238E27FC236}">
                  <a16:creationId xmlns:a16="http://schemas.microsoft.com/office/drawing/2014/main" id="{831ACC88-D41C-E2F3-F311-D073D482D36D}"/>
                </a:ext>
              </a:extLst>
            </p:cNvPr>
            <p:cNvSpPr/>
            <p:nvPr/>
          </p:nvSpPr>
          <p:spPr>
            <a:xfrm>
              <a:off x="8499648" y="2956837"/>
              <a:ext cx="141839" cy="143743"/>
            </a:xfrm>
            <a:custGeom>
              <a:avLst/>
              <a:gdLst>
                <a:gd name="connsiteX0" fmla="*/ 141839 w 141839"/>
                <a:gd name="connsiteY0" fmla="*/ 72348 h 143743"/>
                <a:gd name="connsiteX1" fmla="*/ 136127 w 141839"/>
                <a:gd name="connsiteY1" fmla="*/ 101858 h 143743"/>
                <a:gd name="connsiteX2" fmla="*/ 120897 w 141839"/>
                <a:gd name="connsiteY2" fmla="*/ 124704 h 143743"/>
                <a:gd name="connsiteX3" fmla="*/ 98050 w 141839"/>
                <a:gd name="connsiteY3" fmla="*/ 138983 h 143743"/>
                <a:gd name="connsiteX4" fmla="*/ 71396 w 141839"/>
                <a:gd name="connsiteY4" fmla="*/ 143743 h 143743"/>
                <a:gd name="connsiteX5" fmla="*/ 42837 w 141839"/>
                <a:gd name="connsiteY5" fmla="*/ 138031 h 143743"/>
                <a:gd name="connsiteX6" fmla="*/ 19991 w 141839"/>
                <a:gd name="connsiteY6" fmla="*/ 122800 h 143743"/>
                <a:gd name="connsiteX7" fmla="*/ 5711 w 141839"/>
                <a:gd name="connsiteY7" fmla="*/ 99954 h 143743"/>
                <a:gd name="connsiteX8" fmla="*/ 0 w 141839"/>
                <a:gd name="connsiteY8" fmla="*/ 71396 h 143743"/>
                <a:gd name="connsiteX9" fmla="*/ 5711 w 141839"/>
                <a:gd name="connsiteY9" fmla="*/ 41885 h 143743"/>
                <a:gd name="connsiteX10" fmla="*/ 20943 w 141839"/>
                <a:gd name="connsiteY10" fmla="*/ 19039 h 143743"/>
                <a:gd name="connsiteX11" fmla="*/ 43789 w 141839"/>
                <a:gd name="connsiteY11" fmla="*/ 4760 h 143743"/>
                <a:gd name="connsiteX12" fmla="*/ 71396 w 141839"/>
                <a:gd name="connsiteY12" fmla="*/ 0 h 143743"/>
                <a:gd name="connsiteX13" fmla="*/ 98050 w 141839"/>
                <a:gd name="connsiteY13" fmla="*/ 4760 h 143743"/>
                <a:gd name="connsiteX14" fmla="*/ 120897 w 141839"/>
                <a:gd name="connsiteY14" fmla="*/ 19039 h 143743"/>
                <a:gd name="connsiteX15" fmla="*/ 136127 w 141839"/>
                <a:gd name="connsiteY15" fmla="*/ 41885 h 143743"/>
                <a:gd name="connsiteX16" fmla="*/ 141839 w 141839"/>
                <a:gd name="connsiteY16" fmla="*/ 72348 h 143743"/>
                <a:gd name="connsiteX17" fmla="*/ 126608 w 141839"/>
                <a:gd name="connsiteY17" fmla="*/ 72348 h 143743"/>
                <a:gd name="connsiteX18" fmla="*/ 122801 w 141839"/>
                <a:gd name="connsiteY18" fmla="*/ 48549 h 143743"/>
                <a:gd name="connsiteX19" fmla="*/ 111377 w 141839"/>
                <a:gd name="connsiteY19" fmla="*/ 29510 h 143743"/>
                <a:gd name="connsiteX20" fmla="*/ 94242 w 141839"/>
                <a:gd name="connsiteY20" fmla="*/ 17135 h 143743"/>
                <a:gd name="connsiteX21" fmla="*/ 72347 w 141839"/>
                <a:gd name="connsiteY21" fmla="*/ 12375 h 143743"/>
                <a:gd name="connsiteX22" fmla="*/ 50453 w 141839"/>
                <a:gd name="connsiteY22" fmla="*/ 17135 h 143743"/>
                <a:gd name="connsiteX23" fmla="*/ 32366 w 141839"/>
                <a:gd name="connsiteY23" fmla="*/ 29510 h 143743"/>
                <a:gd name="connsiteX24" fmla="*/ 20943 w 141839"/>
                <a:gd name="connsiteY24" fmla="*/ 48549 h 143743"/>
                <a:gd name="connsiteX25" fmla="*/ 17135 w 141839"/>
                <a:gd name="connsiteY25" fmla="*/ 72348 h 143743"/>
                <a:gd name="connsiteX26" fmla="*/ 20943 w 141839"/>
                <a:gd name="connsiteY26" fmla="*/ 95194 h 143743"/>
                <a:gd name="connsiteX27" fmla="*/ 32366 w 141839"/>
                <a:gd name="connsiteY27" fmla="*/ 114233 h 143743"/>
                <a:gd name="connsiteX28" fmla="*/ 49501 w 141839"/>
                <a:gd name="connsiteY28" fmla="*/ 126608 h 143743"/>
                <a:gd name="connsiteX29" fmla="*/ 72347 w 141839"/>
                <a:gd name="connsiteY29" fmla="*/ 131368 h 143743"/>
                <a:gd name="connsiteX30" fmla="*/ 94242 w 141839"/>
                <a:gd name="connsiteY30" fmla="*/ 126608 h 143743"/>
                <a:gd name="connsiteX31" fmla="*/ 111377 w 141839"/>
                <a:gd name="connsiteY31" fmla="*/ 114233 h 143743"/>
                <a:gd name="connsiteX32" fmla="*/ 122801 w 141839"/>
                <a:gd name="connsiteY32" fmla="*/ 95194 h 143743"/>
                <a:gd name="connsiteX33" fmla="*/ 126608 w 141839"/>
                <a:gd name="connsiteY33" fmla="*/ 72348 h 143743"/>
                <a:gd name="connsiteX34" fmla="*/ 57116 w 141839"/>
                <a:gd name="connsiteY34" fmla="*/ 114233 h 143743"/>
                <a:gd name="connsiteX35" fmla="*/ 43789 w 141839"/>
                <a:gd name="connsiteY35" fmla="*/ 114233 h 143743"/>
                <a:gd name="connsiteX36" fmla="*/ 43789 w 141839"/>
                <a:gd name="connsiteY36" fmla="*/ 34270 h 143743"/>
                <a:gd name="connsiteX37" fmla="*/ 74251 w 141839"/>
                <a:gd name="connsiteY37" fmla="*/ 34270 h 143743"/>
                <a:gd name="connsiteX38" fmla="*/ 96146 w 141839"/>
                <a:gd name="connsiteY38" fmla="*/ 39982 h 143743"/>
                <a:gd name="connsiteX39" fmla="*/ 103762 w 141839"/>
                <a:gd name="connsiteY39" fmla="*/ 57116 h 143743"/>
                <a:gd name="connsiteX40" fmla="*/ 98050 w 141839"/>
                <a:gd name="connsiteY40" fmla="*/ 73300 h 143743"/>
                <a:gd name="connsiteX41" fmla="*/ 82819 w 141839"/>
                <a:gd name="connsiteY41" fmla="*/ 79011 h 143743"/>
                <a:gd name="connsiteX42" fmla="*/ 105665 w 141839"/>
                <a:gd name="connsiteY42" fmla="*/ 114233 h 143743"/>
                <a:gd name="connsiteX43" fmla="*/ 90434 w 141839"/>
                <a:gd name="connsiteY43" fmla="*/ 114233 h 143743"/>
                <a:gd name="connsiteX44" fmla="*/ 69492 w 141839"/>
                <a:gd name="connsiteY44" fmla="*/ 79963 h 143743"/>
                <a:gd name="connsiteX45" fmla="*/ 57116 w 141839"/>
                <a:gd name="connsiteY45" fmla="*/ 79963 h 143743"/>
                <a:gd name="connsiteX46" fmla="*/ 57116 w 141839"/>
                <a:gd name="connsiteY46" fmla="*/ 114233 h 143743"/>
                <a:gd name="connsiteX47" fmla="*/ 71396 w 141839"/>
                <a:gd name="connsiteY47" fmla="*/ 68540 h 143743"/>
                <a:gd name="connsiteX48" fmla="*/ 78059 w 141839"/>
                <a:gd name="connsiteY48" fmla="*/ 68540 h 143743"/>
                <a:gd name="connsiteX49" fmla="*/ 83771 w 141839"/>
                <a:gd name="connsiteY49" fmla="*/ 66636 h 143743"/>
                <a:gd name="connsiteX50" fmla="*/ 87579 w 141839"/>
                <a:gd name="connsiteY50" fmla="*/ 62828 h 143743"/>
                <a:gd name="connsiteX51" fmla="*/ 89483 w 141839"/>
                <a:gd name="connsiteY51" fmla="*/ 56165 h 143743"/>
                <a:gd name="connsiteX52" fmla="*/ 87579 w 141839"/>
                <a:gd name="connsiteY52" fmla="*/ 50453 h 143743"/>
                <a:gd name="connsiteX53" fmla="*/ 83771 w 141839"/>
                <a:gd name="connsiteY53" fmla="*/ 47597 h 143743"/>
                <a:gd name="connsiteX54" fmla="*/ 78059 w 141839"/>
                <a:gd name="connsiteY54" fmla="*/ 45693 h 143743"/>
                <a:gd name="connsiteX55" fmla="*/ 72347 w 141839"/>
                <a:gd name="connsiteY55" fmla="*/ 45693 h 143743"/>
                <a:gd name="connsiteX56" fmla="*/ 57116 w 141839"/>
                <a:gd name="connsiteY56" fmla="*/ 45693 h 143743"/>
                <a:gd name="connsiteX57" fmla="*/ 57116 w 141839"/>
                <a:gd name="connsiteY57" fmla="*/ 69492 h 143743"/>
                <a:gd name="connsiteX58" fmla="*/ 71396 w 141839"/>
                <a:gd name="connsiteY58" fmla="*/ 69492 h 1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1839" h="143743">
                  <a:moveTo>
                    <a:pt x="141839" y="72348"/>
                  </a:moveTo>
                  <a:cubicBezTo>
                    <a:pt x="141839" y="82819"/>
                    <a:pt x="139935" y="93290"/>
                    <a:pt x="136127" y="101858"/>
                  </a:cubicBezTo>
                  <a:cubicBezTo>
                    <a:pt x="132320" y="110425"/>
                    <a:pt x="127560" y="118041"/>
                    <a:pt x="120897" y="124704"/>
                  </a:cubicBezTo>
                  <a:cubicBezTo>
                    <a:pt x="114233" y="131368"/>
                    <a:pt x="106617" y="136127"/>
                    <a:pt x="98050" y="138983"/>
                  </a:cubicBezTo>
                  <a:cubicBezTo>
                    <a:pt x="89483" y="142791"/>
                    <a:pt x="80915" y="143743"/>
                    <a:pt x="71396" y="143743"/>
                  </a:cubicBezTo>
                  <a:cubicBezTo>
                    <a:pt x="60924" y="143743"/>
                    <a:pt x="51405" y="141839"/>
                    <a:pt x="42837" y="138031"/>
                  </a:cubicBezTo>
                  <a:cubicBezTo>
                    <a:pt x="34270" y="134224"/>
                    <a:pt x="26654" y="129464"/>
                    <a:pt x="19991" y="122800"/>
                  </a:cubicBezTo>
                  <a:cubicBezTo>
                    <a:pt x="13327" y="116137"/>
                    <a:pt x="8568" y="108521"/>
                    <a:pt x="5711" y="99954"/>
                  </a:cubicBezTo>
                  <a:cubicBezTo>
                    <a:pt x="1904" y="91386"/>
                    <a:pt x="0" y="81867"/>
                    <a:pt x="0" y="71396"/>
                  </a:cubicBezTo>
                  <a:cubicBezTo>
                    <a:pt x="0" y="60924"/>
                    <a:pt x="1904" y="50453"/>
                    <a:pt x="5711" y="41885"/>
                  </a:cubicBezTo>
                  <a:cubicBezTo>
                    <a:pt x="9519" y="33318"/>
                    <a:pt x="14279" y="25702"/>
                    <a:pt x="20943" y="19039"/>
                  </a:cubicBezTo>
                  <a:cubicBezTo>
                    <a:pt x="27606" y="12375"/>
                    <a:pt x="35222" y="7616"/>
                    <a:pt x="43789" y="4760"/>
                  </a:cubicBezTo>
                  <a:cubicBezTo>
                    <a:pt x="52357" y="952"/>
                    <a:pt x="61876" y="0"/>
                    <a:pt x="71396" y="0"/>
                  </a:cubicBezTo>
                  <a:cubicBezTo>
                    <a:pt x="80915" y="0"/>
                    <a:pt x="89483" y="1904"/>
                    <a:pt x="98050" y="4760"/>
                  </a:cubicBezTo>
                  <a:cubicBezTo>
                    <a:pt x="106617" y="8568"/>
                    <a:pt x="114233" y="13327"/>
                    <a:pt x="120897" y="19039"/>
                  </a:cubicBezTo>
                  <a:cubicBezTo>
                    <a:pt x="127560" y="25702"/>
                    <a:pt x="132320" y="33318"/>
                    <a:pt x="136127" y="41885"/>
                  </a:cubicBezTo>
                  <a:cubicBezTo>
                    <a:pt x="139935" y="52357"/>
                    <a:pt x="141839" y="61876"/>
                    <a:pt x="141839" y="72348"/>
                  </a:cubicBezTo>
                  <a:close/>
                  <a:moveTo>
                    <a:pt x="126608" y="72348"/>
                  </a:moveTo>
                  <a:cubicBezTo>
                    <a:pt x="126608" y="63780"/>
                    <a:pt x="125656" y="55213"/>
                    <a:pt x="122801" y="48549"/>
                  </a:cubicBezTo>
                  <a:cubicBezTo>
                    <a:pt x="119944" y="40933"/>
                    <a:pt x="116137" y="35222"/>
                    <a:pt x="111377" y="29510"/>
                  </a:cubicBezTo>
                  <a:cubicBezTo>
                    <a:pt x="106617" y="23799"/>
                    <a:pt x="100905" y="19991"/>
                    <a:pt x="94242" y="17135"/>
                  </a:cubicBezTo>
                  <a:cubicBezTo>
                    <a:pt x="87579" y="14279"/>
                    <a:pt x="79963" y="12375"/>
                    <a:pt x="72347" y="12375"/>
                  </a:cubicBezTo>
                  <a:cubicBezTo>
                    <a:pt x="64732" y="12375"/>
                    <a:pt x="57116" y="14279"/>
                    <a:pt x="50453" y="17135"/>
                  </a:cubicBezTo>
                  <a:cubicBezTo>
                    <a:pt x="43789" y="19991"/>
                    <a:pt x="38078" y="23799"/>
                    <a:pt x="32366" y="29510"/>
                  </a:cubicBezTo>
                  <a:cubicBezTo>
                    <a:pt x="27606" y="35222"/>
                    <a:pt x="23799" y="40933"/>
                    <a:pt x="20943" y="48549"/>
                  </a:cubicBezTo>
                  <a:cubicBezTo>
                    <a:pt x="18087" y="56165"/>
                    <a:pt x="17135" y="63780"/>
                    <a:pt x="17135" y="72348"/>
                  </a:cubicBezTo>
                  <a:cubicBezTo>
                    <a:pt x="17135" y="80915"/>
                    <a:pt x="18087" y="88530"/>
                    <a:pt x="20943" y="95194"/>
                  </a:cubicBezTo>
                  <a:cubicBezTo>
                    <a:pt x="23799" y="102810"/>
                    <a:pt x="27606" y="108521"/>
                    <a:pt x="32366" y="114233"/>
                  </a:cubicBezTo>
                  <a:cubicBezTo>
                    <a:pt x="37126" y="119945"/>
                    <a:pt x="42837" y="123752"/>
                    <a:pt x="49501" y="126608"/>
                  </a:cubicBezTo>
                  <a:cubicBezTo>
                    <a:pt x="56165" y="129464"/>
                    <a:pt x="63780" y="131368"/>
                    <a:pt x="72347" y="131368"/>
                  </a:cubicBezTo>
                  <a:cubicBezTo>
                    <a:pt x="79963" y="131368"/>
                    <a:pt x="87579" y="129464"/>
                    <a:pt x="94242" y="126608"/>
                  </a:cubicBezTo>
                  <a:cubicBezTo>
                    <a:pt x="100905" y="123752"/>
                    <a:pt x="106617" y="119945"/>
                    <a:pt x="111377" y="114233"/>
                  </a:cubicBezTo>
                  <a:cubicBezTo>
                    <a:pt x="116137" y="108521"/>
                    <a:pt x="119944" y="102810"/>
                    <a:pt x="122801" y="95194"/>
                  </a:cubicBezTo>
                  <a:cubicBezTo>
                    <a:pt x="124704" y="89482"/>
                    <a:pt x="126608" y="81867"/>
                    <a:pt x="126608" y="72348"/>
                  </a:cubicBezTo>
                  <a:close/>
                  <a:moveTo>
                    <a:pt x="57116" y="114233"/>
                  </a:moveTo>
                  <a:lnTo>
                    <a:pt x="43789" y="114233"/>
                  </a:lnTo>
                  <a:lnTo>
                    <a:pt x="43789" y="34270"/>
                  </a:lnTo>
                  <a:lnTo>
                    <a:pt x="74251" y="34270"/>
                  </a:lnTo>
                  <a:cubicBezTo>
                    <a:pt x="83771" y="34270"/>
                    <a:pt x="91386" y="36174"/>
                    <a:pt x="96146" y="39982"/>
                  </a:cubicBezTo>
                  <a:cubicBezTo>
                    <a:pt x="100905" y="43789"/>
                    <a:pt x="103762" y="49501"/>
                    <a:pt x="103762" y="57116"/>
                  </a:cubicBezTo>
                  <a:cubicBezTo>
                    <a:pt x="103762" y="64732"/>
                    <a:pt x="101858" y="69492"/>
                    <a:pt x="98050" y="73300"/>
                  </a:cubicBezTo>
                  <a:cubicBezTo>
                    <a:pt x="94242" y="77107"/>
                    <a:pt x="89483" y="79011"/>
                    <a:pt x="82819" y="79011"/>
                  </a:cubicBezTo>
                  <a:lnTo>
                    <a:pt x="105665" y="114233"/>
                  </a:lnTo>
                  <a:lnTo>
                    <a:pt x="90434" y="114233"/>
                  </a:lnTo>
                  <a:lnTo>
                    <a:pt x="69492" y="79963"/>
                  </a:lnTo>
                  <a:lnTo>
                    <a:pt x="57116" y="79963"/>
                  </a:lnTo>
                  <a:lnTo>
                    <a:pt x="57116" y="114233"/>
                  </a:lnTo>
                  <a:close/>
                  <a:moveTo>
                    <a:pt x="71396" y="68540"/>
                  </a:moveTo>
                  <a:cubicBezTo>
                    <a:pt x="74251" y="68540"/>
                    <a:pt x="76155" y="68540"/>
                    <a:pt x="78059" y="68540"/>
                  </a:cubicBezTo>
                  <a:cubicBezTo>
                    <a:pt x="79963" y="68540"/>
                    <a:pt x="81867" y="67588"/>
                    <a:pt x="83771" y="66636"/>
                  </a:cubicBezTo>
                  <a:cubicBezTo>
                    <a:pt x="85675" y="65684"/>
                    <a:pt x="86626" y="64732"/>
                    <a:pt x="87579" y="62828"/>
                  </a:cubicBezTo>
                  <a:cubicBezTo>
                    <a:pt x="88530" y="60924"/>
                    <a:pt x="89483" y="59020"/>
                    <a:pt x="89483" y="56165"/>
                  </a:cubicBezTo>
                  <a:cubicBezTo>
                    <a:pt x="89483" y="53309"/>
                    <a:pt x="88530" y="51405"/>
                    <a:pt x="87579" y="50453"/>
                  </a:cubicBezTo>
                  <a:cubicBezTo>
                    <a:pt x="86626" y="49501"/>
                    <a:pt x="84723" y="47597"/>
                    <a:pt x="83771" y="47597"/>
                  </a:cubicBezTo>
                  <a:cubicBezTo>
                    <a:pt x="81867" y="46645"/>
                    <a:pt x="79963" y="46645"/>
                    <a:pt x="78059" y="45693"/>
                  </a:cubicBezTo>
                  <a:cubicBezTo>
                    <a:pt x="76155" y="45693"/>
                    <a:pt x="74251" y="45693"/>
                    <a:pt x="72347" y="45693"/>
                  </a:cubicBezTo>
                  <a:lnTo>
                    <a:pt x="57116" y="45693"/>
                  </a:lnTo>
                  <a:lnTo>
                    <a:pt x="57116" y="69492"/>
                  </a:lnTo>
                  <a:lnTo>
                    <a:pt x="71396" y="69492"/>
                  </a:lnTo>
                  <a:close/>
                </a:path>
              </a:pathLst>
            </a:custGeom>
            <a:solidFill>
              <a:srgbClr val="F58025"/>
            </a:solidFill>
            <a:ln w="9508" cap="flat">
              <a:noFill/>
              <a:prstDash val="solid"/>
              <a:miter/>
            </a:ln>
          </p:spPr>
          <p:txBody>
            <a:bodyPr rtlCol="0" anchor="ctr"/>
            <a:lstStyle/>
            <a:p>
              <a:endParaRPr lang="pt-BR"/>
            </a:p>
          </p:txBody>
        </p:sp>
        <p:sp>
          <p:nvSpPr>
            <p:cNvPr id="11" name="Freeform 10">
              <a:extLst>
                <a:ext uri="{FF2B5EF4-FFF2-40B4-BE49-F238E27FC236}">
                  <a16:creationId xmlns:a16="http://schemas.microsoft.com/office/drawing/2014/main" id="{B159D990-4BE7-9A4B-8C32-8E4C5BAEC811}"/>
                </a:ext>
              </a:extLst>
            </p:cNvPr>
            <p:cNvSpPr/>
            <p:nvPr/>
          </p:nvSpPr>
          <p:spPr>
            <a:xfrm>
              <a:off x="3614292" y="2897288"/>
              <a:ext cx="816764" cy="822053"/>
            </a:xfrm>
            <a:custGeom>
              <a:avLst/>
              <a:gdLst>
                <a:gd name="connsiteX0" fmla="*/ 0 w 816764"/>
                <a:gd name="connsiteY0" fmla="*/ 412719 h 822053"/>
                <a:gd name="connsiteX1" fmla="*/ 5712 w 816764"/>
                <a:gd name="connsiteY1" fmla="*/ 343227 h 822053"/>
                <a:gd name="connsiteX2" fmla="*/ 23799 w 816764"/>
                <a:gd name="connsiteY2" fmla="*/ 274688 h 822053"/>
                <a:gd name="connsiteX3" fmla="*/ 94242 w 816764"/>
                <a:gd name="connsiteY3" fmla="*/ 149983 h 822053"/>
                <a:gd name="connsiteX4" fmla="*/ 207523 w 816764"/>
                <a:gd name="connsiteY4" fmla="*/ 53838 h 822053"/>
                <a:gd name="connsiteX5" fmla="*/ 356026 w 816764"/>
                <a:gd name="connsiteY5" fmla="*/ 3385 h 822053"/>
                <a:gd name="connsiteX6" fmla="*/ 520711 w 816764"/>
                <a:gd name="connsiteY6" fmla="*/ 14808 h 822053"/>
                <a:gd name="connsiteX7" fmla="*/ 672070 w 816764"/>
                <a:gd name="connsiteY7" fmla="*/ 95723 h 822053"/>
                <a:gd name="connsiteX8" fmla="*/ 732994 w 816764"/>
                <a:gd name="connsiteY8" fmla="*/ 159503 h 822053"/>
                <a:gd name="connsiteX9" fmla="*/ 778687 w 816764"/>
                <a:gd name="connsiteY9" fmla="*/ 235658 h 822053"/>
                <a:gd name="connsiteX10" fmla="*/ 807245 w 816764"/>
                <a:gd name="connsiteY10" fmla="*/ 321333 h 822053"/>
                <a:gd name="connsiteX11" fmla="*/ 816765 w 816764"/>
                <a:gd name="connsiteY11" fmla="*/ 410815 h 822053"/>
                <a:gd name="connsiteX12" fmla="*/ 815813 w 816764"/>
                <a:gd name="connsiteY12" fmla="*/ 433662 h 822053"/>
                <a:gd name="connsiteX13" fmla="*/ 813909 w 816764"/>
                <a:gd name="connsiteY13" fmla="*/ 456508 h 822053"/>
                <a:gd name="connsiteX14" fmla="*/ 811053 w 816764"/>
                <a:gd name="connsiteY14" fmla="*/ 478403 h 822053"/>
                <a:gd name="connsiteX15" fmla="*/ 807245 w 816764"/>
                <a:gd name="connsiteY15" fmla="*/ 500297 h 822053"/>
                <a:gd name="connsiteX16" fmla="*/ 778687 w 816764"/>
                <a:gd name="connsiteY16" fmla="*/ 585020 h 822053"/>
                <a:gd name="connsiteX17" fmla="*/ 672070 w 816764"/>
                <a:gd name="connsiteY17" fmla="*/ 725907 h 822053"/>
                <a:gd name="connsiteX18" fmla="*/ 520711 w 816764"/>
                <a:gd name="connsiteY18" fmla="*/ 806822 h 822053"/>
                <a:gd name="connsiteX19" fmla="*/ 356978 w 816764"/>
                <a:gd name="connsiteY19" fmla="*/ 818245 h 822053"/>
                <a:gd name="connsiteX20" fmla="*/ 208475 w 816764"/>
                <a:gd name="connsiteY20" fmla="*/ 767792 h 822053"/>
                <a:gd name="connsiteX21" fmla="*/ 94242 w 816764"/>
                <a:gd name="connsiteY21" fmla="*/ 671647 h 822053"/>
                <a:gd name="connsiteX22" fmla="*/ 53309 w 816764"/>
                <a:gd name="connsiteY22" fmla="*/ 611674 h 822053"/>
                <a:gd name="connsiteX23" fmla="*/ 44741 w 816764"/>
                <a:gd name="connsiteY23" fmla="*/ 595492 h 822053"/>
                <a:gd name="connsiteX24" fmla="*/ 37126 w 816764"/>
                <a:gd name="connsiteY24" fmla="*/ 579308 h 822053"/>
                <a:gd name="connsiteX25" fmla="*/ 23799 w 816764"/>
                <a:gd name="connsiteY25" fmla="*/ 545991 h 822053"/>
                <a:gd name="connsiteX26" fmla="*/ 5712 w 816764"/>
                <a:gd name="connsiteY26" fmla="*/ 477451 h 822053"/>
                <a:gd name="connsiteX27" fmla="*/ 0 w 816764"/>
                <a:gd name="connsiteY27" fmla="*/ 412719 h 822053"/>
                <a:gd name="connsiteX28" fmla="*/ 12375 w 816764"/>
                <a:gd name="connsiteY28" fmla="*/ 412719 h 822053"/>
                <a:gd name="connsiteX29" fmla="*/ 39030 w 816764"/>
                <a:gd name="connsiteY29" fmla="*/ 544087 h 822053"/>
                <a:gd name="connsiteX30" fmla="*/ 114233 w 816764"/>
                <a:gd name="connsiteY30" fmla="*/ 655464 h 822053"/>
                <a:gd name="connsiteX31" fmla="*/ 225610 w 816764"/>
                <a:gd name="connsiteY31" fmla="*/ 728763 h 822053"/>
                <a:gd name="connsiteX32" fmla="*/ 356978 w 816764"/>
                <a:gd name="connsiteY32" fmla="*/ 753513 h 822053"/>
                <a:gd name="connsiteX33" fmla="*/ 487393 w 816764"/>
                <a:gd name="connsiteY33" fmla="*/ 726859 h 822053"/>
                <a:gd name="connsiteX34" fmla="*/ 596866 w 816764"/>
                <a:gd name="connsiteY34" fmla="*/ 652608 h 822053"/>
                <a:gd name="connsiteX35" fmla="*/ 670166 w 816764"/>
                <a:gd name="connsiteY35" fmla="*/ 542183 h 822053"/>
                <a:gd name="connsiteX36" fmla="*/ 695868 w 816764"/>
                <a:gd name="connsiteY36" fmla="*/ 412719 h 822053"/>
                <a:gd name="connsiteX37" fmla="*/ 670166 w 816764"/>
                <a:gd name="connsiteY37" fmla="*/ 283255 h 822053"/>
                <a:gd name="connsiteX38" fmla="*/ 596866 w 816764"/>
                <a:gd name="connsiteY38" fmla="*/ 172830 h 822053"/>
                <a:gd name="connsiteX39" fmla="*/ 487393 w 816764"/>
                <a:gd name="connsiteY39" fmla="*/ 98579 h 822053"/>
                <a:gd name="connsiteX40" fmla="*/ 356978 w 816764"/>
                <a:gd name="connsiteY40" fmla="*/ 71924 h 822053"/>
                <a:gd name="connsiteX41" fmla="*/ 225610 w 816764"/>
                <a:gd name="connsiteY41" fmla="*/ 96675 h 822053"/>
                <a:gd name="connsiteX42" fmla="*/ 114233 w 816764"/>
                <a:gd name="connsiteY42" fmla="*/ 169974 h 822053"/>
                <a:gd name="connsiteX43" fmla="*/ 39030 w 816764"/>
                <a:gd name="connsiteY43" fmla="*/ 281351 h 822053"/>
                <a:gd name="connsiteX44" fmla="*/ 12375 w 816764"/>
                <a:gd name="connsiteY44" fmla="*/ 412719 h 8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764" h="822053">
                  <a:moveTo>
                    <a:pt x="0" y="412719"/>
                  </a:moveTo>
                  <a:cubicBezTo>
                    <a:pt x="0" y="389872"/>
                    <a:pt x="1904" y="366074"/>
                    <a:pt x="5712" y="343227"/>
                  </a:cubicBezTo>
                  <a:cubicBezTo>
                    <a:pt x="9519" y="320381"/>
                    <a:pt x="15231" y="297534"/>
                    <a:pt x="23799" y="274688"/>
                  </a:cubicBezTo>
                  <a:cubicBezTo>
                    <a:pt x="39981" y="229946"/>
                    <a:pt x="63780" y="188061"/>
                    <a:pt x="94242" y="149983"/>
                  </a:cubicBezTo>
                  <a:cubicBezTo>
                    <a:pt x="125656" y="112858"/>
                    <a:pt x="163734" y="79540"/>
                    <a:pt x="207523" y="53838"/>
                  </a:cubicBezTo>
                  <a:cubicBezTo>
                    <a:pt x="252264" y="28135"/>
                    <a:pt x="302717" y="10048"/>
                    <a:pt x="356026" y="3385"/>
                  </a:cubicBezTo>
                  <a:cubicBezTo>
                    <a:pt x="409334" y="-3279"/>
                    <a:pt x="465499" y="-423"/>
                    <a:pt x="520711" y="14808"/>
                  </a:cubicBezTo>
                  <a:cubicBezTo>
                    <a:pt x="574972" y="30039"/>
                    <a:pt x="627328" y="57645"/>
                    <a:pt x="672070" y="95723"/>
                  </a:cubicBezTo>
                  <a:cubicBezTo>
                    <a:pt x="693964" y="114762"/>
                    <a:pt x="714907" y="135704"/>
                    <a:pt x="732994" y="159503"/>
                  </a:cubicBezTo>
                  <a:cubicBezTo>
                    <a:pt x="751081" y="183301"/>
                    <a:pt x="766312" y="209004"/>
                    <a:pt x="778687" y="235658"/>
                  </a:cubicBezTo>
                  <a:cubicBezTo>
                    <a:pt x="791062" y="263264"/>
                    <a:pt x="801534" y="291822"/>
                    <a:pt x="807245" y="321333"/>
                  </a:cubicBezTo>
                  <a:cubicBezTo>
                    <a:pt x="813909" y="350843"/>
                    <a:pt x="816765" y="381305"/>
                    <a:pt x="816765" y="410815"/>
                  </a:cubicBezTo>
                  <a:lnTo>
                    <a:pt x="815813" y="433662"/>
                  </a:lnTo>
                  <a:cubicBezTo>
                    <a:pt x="815813" y="441277"/>
                    <a:pt x="814861" y="448892"/>
                    <a:pt x="813909" y="456508"/>
                  </a:cubicBezTo>
                  <a:cubicBezTo>
                    <a:pt x="812957" y="464124"/>
                    <a:pt x="812005" y="471739"/>
                    <a:pt x="811053" y="478403"/>
                  </a:cubicBezTo>
                  <a:cubicBezTo>
                    <a:pt x="810101" y="486018"/>
                    <a:pt x="808197" y="493634"/>
                    <a:pt x="807245" y="500297"/>
                  </a:cubicBezTo>
                  <a:cubicBezTo>
                    <a:pt x="800582" y="529807"/>
                    <a:pt x="791062" y="558366"/>
                    <a:pt x="778687" y="585020"/>
                  </a:cubicBezTo>
                  <a:cubicBezTo>
                    <a:pt x="753937" y="639281"/>
                    <a:pt x="716811" y="687830"/>
                    <a:pt x="672070" y="725907"/>
                  </a:cubicBezTo>
                  <a:cubicBezTo>
                    <a:pt x="627328" y="763985"/>
                    <a:pt x="575924" y="791591"/>
                    <a:pt x="520711" y="806822"/>
                  </a:cubicBezTo>
                  <a:cubicBezTo>
                    <a:pt x="466451" y="822053"/>
                    <a:pt x="410286" y="825861"/>
                    <a:pt x="356978" y="818245"/>
                  </a:cubicBezTo>
                  <a:cubicBezTo>
                    <a:pt x="303669" y="811582"/>
                    <a:pt x="253216" y="793495"/>
                    <a:pt x="208475" y="767792"/>
                  </a:cubicBezTo>
                  <a:cubicBezTo>
                    <a:pt x="163734" y="742090"/>
                    <a:pt x="125656" y="709724"/>
                    <a:pt x="94242" y="671647"/>
                  </a:cubicBezTo>
                  <a:cubicBezTo>
                    <a:pt x="79011" y="652608"/>
                    <a:pt x="65684" y="632617"/>
                    <a:pt x="53309" y="611674"/>
                  </a:cubicBezTo>
                  <a:cubicBezTo>
                    <a:pt x="50453" y="605963"/>
                    <a:pt x="47597" y="601203"/>
                    <a:pt x="44741" y="595492"/>
                  </a:cubicBezTo>
                  <a:cubicBezTo>
                    <a:pt x="41885" y="589780"/>
                    <a:pt x="39030" y="585020"/>
                    <a:pt x="37126" y="579308"/>
                  </a:cubicBezTo>
                  <a:cubicBezTo>
                    <a:pt x="32366" y="568837"/>
                    <a:pt x="27606" y="557414"/>
                    <a:pt x="23799" y="545991"/>
                  </a:cubicBezTo>
                  <a:cubicBezTo>
                    <a:pt x="15231" y="524096"/>
                    <a:pt x="10471" y="501249"/>
                    <a:pt x="5712" y="477451"/>
                  </a:cubicBezTo>
                  <a:cubicBezTo>
                    <a:pt x="1904" y="459364"/>
                    <a:pt x="0" y="436517"/>
                    <a:pt x="0" y="412719"/>
                  </a:cubicBezTo>
                  <a:close/>
                  <a:moveTo>
                    <a:pt x="12375" y="412719"/>
                  </a:moveTo>
                  <a:cubicBezTo>
                    <a:pt x="12375" y="457460"/>
                    <a:pt x="21895" y="503153"/>
                    <a:pt x="39030" y="544087"/>
                  </a:cubicBezTo>
                  <a:cubicBezTo>
                    <a:pt x="56164" y="585972"/>
                    <a:pt x="81867" y="624050"/>
                    <a:pt x="114233" y="655464"/>
                  </a:cubicBezTo>
                  <a:cubicBezTo>
                    <a:pt x="146599" y="686878"/>
                    <a:pt x="184676" y="712580"/>
                    <a:pt x="225610" y="728763"/>
                  </a:cubicBezTo>
                  <a:cubicBezTo>
                    <a:pt x="267495" y="745898"/>
                    <a:pt x="312236" y="754465"/>
                    <a:pt x="356978" y="753513"/>
                  </a:cubicBezTo>
                  <a:cubicBezTo>
                    <a:pt x="401719" y="753513"/>
                    <a:pt x="446460" y="743994"/>
                    <a:pt x="487393" y="726859"/>
                  </a:cubicBezTo>
                  <a:cubicBezTo>
                    <a:pt x="528327" y="709724"/>
                    <a:pt x="565452" y="684022"/>
                    <a:pt x="596866" y="652608"/>
                  </a:cubicBezTo>
                  <a:cubicBezTo>
                    <a:pt x="628280" y="621194"/>
                    <a:pt x="653031" y="583116"/>
                    <a:pt x="670166" y="542183"/>
                  </a:cubicBezTo>
                  <a:cubicBezTo>
                    <a:pt x="687301" y="501249"/>
                    <a:pt x="695868" y="456508"/>
                    <a:pt x="695868" y="412719"/>
                  </a:cubicBezTo>
                  <a:cubicBezTo>
                    <a:pt x="695868" y="367978"/>
                    <a:pt x="687301" y="324189"/>
                    <a:pt x="670166" y="283255"/>
                  </a:cubicBezTo>
                  <a:cubicBezTo>
                    <a:pt x="653031" y="242322"/>
                    <a:pt x="628280" y="204244"/>
                    <a:pt x="596866" y="172830"/>
                  </a:cubicBezTo>
                  <a:cubicBezTo>
                    <a:pt x="565452" y="141416"/>
                    <a:pt x="528327" y="115714"/>
                    <a:pt x="487393" y="98579"/>
                  </a:cubicBezTo>
                  <a:cubicBezTo>
                    <a:pt x="446460" y="81444"/>
                    <a:pt x="401719" y="71924"/>
                    <a:pt x="356978" y="71924"/>
                  </a:cubicBezTo>
                  <a:cubicBezTo>
                    <a:pt x="312236" y="71924"/>
                    <a:pt x="267495" y="79540"/>
                    <a:pt x="225610" y="96675"/>
                  </a:cubicBezTo>
                  <a:cubicBezTo>
                    <a:pt x="183724" y="113810"/>
                    <a:pt x="145647" y="138560"/>
                    <a:pt x="114233" y="169974"/>
                  </a:cubicBezTo>
                  <a:cubicBezTo>
                    <a:pt x="82819" y="201388"/>
                    <a:pt x="57116" y="239466"/>
                    <a:pt x="39030" y="281351"/>
                  </a:cubicBezTo>
                  <a:cubicBezTo>
                    <a:pt x="21895" y="323237"/>
                    <a:pt x="12375" y="367978"/>
                    <a:pt x="12375" y="412719"/>
                  </a:cubicBezTo>
                  <a:close/>
                </a:path>
              </a:pathLst>
            </a:custGeom>
            <a:solidFill>
              <a:srgbClr val="F58025"/>
            </a:solidFill>
            <a:ln w="9508" cap="flat">
              <a:noFill/>
              <a:prstDash val="solid"/>
              <a:miter/>
            </a:ln>
          </p:spPr>
          <p:txBody>
            <a:bodyPr rtlCol="0" anchor="ctr"/>
            <a:lstStyle/>
            <a:p>
              <a:endParaRPr lang="pt-BR"/>
            </a:p>
          </p:txBody>
        </p:sp>
        <p:sp>
          <p:nvSpPr>
            <p:cNvPr id="12" name="Freeform 11">
              <a:extLst>
                <a:ext uri="{FF2B5EF4-FFF2-40B4-BE49-F238E27FC236}">
                  <a16:creationId xmlns:a16="http://schemas.microsoft.com/office/drawing/2014/main" id="{8D177B00-19A8-B19F-7467-D81EEEEBB6DF}"/>
                </a:ext>
              </a:extLst>
            </p:cNvPr>
            <p:cNvSpPr/>
            <p:nvPr/>
          </p:nvSpPr>
          <p:spPr>
            <a:xfrm>
              <a:off x="3556896" y="2968424"/>
              <a:ext cx="595791" cy="479380"/>
            </a:xfrm>
            <a:custGeom>
              <a:avLst/>
              <a:gdLst>
                <a:gd name="connsiteX0" fmla="*/ 581915 w 595791"/>
                <a:gd name="connsiteY0" fmla="*/ 308265 h 479380"/>
                <a:gd name="connsiteX1" fmla="*/ 41213 w 595791"/>
                <a:gd name="connsiteY1" fmla="*/ 3644 h 479380"/>
                <a:gd name="connsiteX2" fmla="*/ 3136 w 595791"/>
                <a:gd name="connsiteY2" fmla="*/ 40769 h 479380"/>
                <a:gd name="connsiteX3" fmla="*/ 225890 w 595791"/>
                <a:gd name="connsiteY3" fmla="*/ 464383 h 479380"/>
                <a:gd name="connsiteX4" fmla="*/ 260159 w 595791"/>
                <a:gd name="connsiteY4" fmla="*/ 477710 h 479380"/>
                <a:gd name="connsiteX5" fmla="*/ 578107 w 595791"/>
                <a:gd name="connsiteY5" fmla="*/ 358717 h 479380"/>
                <a:gd name="connsiteX6" fmla="*/ 581915 w 595791"/>
                <a:gd name="connsiteY6" fmla="*/ 308265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308265"/>
                  </a:moveTo>
                  <a:lnTo>
                    <a:pt x="41213" y="3644"/>
                  </a:lnTo>
                  <a:cubicBezTo>
                    <a:pt x="17415" y="-9683"/>
                    <a:pt x="-9240" y="16019"/>
                    <a:pt x="3136" y="40769"/>
                  </a:cubicBezTo>
                  <a:lnTo>
                    <a:pt x="225890" y="464383"/>
                  </a:lnTo>
                  <a:cubicBezTo>
                    <a:pt x="232553" y="476758"/>
                    <a:pt x="246832" y="482470"/>
                    <a:pt x="260159" y="477710"/>
                  </a:cubicBezTo>
                  <a:lnTo>
                    <a:pt x="578107" y="358717"/>
                  </a:lnTo>
                  <a:cubicBezTo>
                    <a:pt x="600002" y="350150"/>
                    <a:pt x="601906" y="319688"/>
                    <a:pt x="581915" y="308265"/>
                  </a:cubicBezTo>
                  <a:close/>
                </a:path>
              </a:pathLst>
            </a:custGeom>
            <a:gradFill>
              <a:gsLst>
                <a:gs pos="0">
                  <a:srgbClr val="BFBCD3"/>
                </a:gs>
                <a:gs pos="11550">
                  <a:srgbClr val="BAB6CF"/>
                </a:gs>
                <a:gs pos="27190">
                  <a:srgbClr val="ABA5C3"/>
                </a:gs>
                <a:gs pos="45170">
                  <a:srgbClr val="9388B0"/>
                </a:gs>
                <a:gs pos="64890">
                  <a:srgbClr val="716195"/>
                </a:gs>
                <a:gs pos="85780">
                  <a:srgbClr val="472E73"/>
                </a:gs>
                <a:gs pos="100000">
                  <a:srgbClr val="260859"/>
                </a:gs>
              </a:gsLst>
              <a:lin ang="15900000" scaled="1"/>
            </a:gradFill>
            <a:ln w="9508" cap="flat">
              <a:noFill/>
              <a:prstDash val="solid"/>
              <a:miter/>
            </a:ln>
          </p:spPr>
          <p:txBody>
            <a:bodyPr rtlCol="0" anchor="ctr"/>
            <a:lstStyle/>
            <a:p>
              <a:endParaRPr lang="pt-BR"/>
            </a:p>
          </p:txBody>
        </p:sp>
        <p:sp>
          <p:nvSpPr>
            <p:cNvPr id="13" name="Freeform 12">
              <a:extLst>
                <a:ext uri="{FF2B5EF4-FFF2-40B4-BE49-F238E27FC236}">
                  <a16:creationId xmlns:a16="http://schemas.microsoft.com/office/drawing/2014/main" id="{970618F3-D6B7-36B1-85B1-375E8A9E1AE0}"/>
                </a:ext>
              </a:extLst>
            </p:cNvPr>
            <p:cNvSpPr/>
            <p:nvPr/>
          </p:nvSpPr>
          <p:spPr>
            <a:xfrm>
              <a:off x="3556896" y="3154122"/>
              <a:ext cx="595791" cy="479380"/>
            </a:xfrm>
            <a:custGeom>
              <a:avLst/>
              <a:gdLst>
                <a:gd name="connsiteX0" fmla="*/ 581915 w 595791"/>
                <a:gd name="connsiteY0" fmla="*/ 171116 h 479380"/>
                <a:gd name="connsiteX1" fmla="*/ 41213 w 595791"/>
                <a:gd name="connsiteY1" fmla="*/ 475737 h 479380"/>
                <a:gd name="connsiteX2" fmla="*/ 3136 w 595791"/>
                <a:gd name="connsiteY2" fmla="*/ 438611 h 479380"/>
                <a:gd name="connsiteX3" fmla="*/ 225890 w 595791"/>
                <a:gd name="connsiteY3" fmla="*/ 14998 h 479380"/>
                <a:gd name="connsiteX4" fmla="*/ 260159 w 595791"/>
                <a:gd name="connsiteY4" fmla="*/ 1670 h 479380"/>
                <a:gd name="connsiteX5" fmla="*/ 578107 w 595791"/>
                <a:gd name="connsiteY5" fmla="*/ 120663 h 479380"/>
                <a:gd name="connsiteX6" fmla="*/ 581915 w 595791"/>
                <a:gd name="connsiteY6" fmla="*/ 171116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171116"/>
                  </a:moveTo>
                  <a:lnTo>
                    <a:pt x="41213" y="475737"/>
                  </a:lnTo>
                  <a:cubicBezTo>
                    <a:pt x="17415" y="489064"/>
                    <a:pt x="-9240" y="463361"/>
                    <a:pt x="3136" y="438611"/>
                  </a:cubicBezTo>
                  <a:lnTo>
                    <a:pt x="225890" y="14998"/>
                  </a:lnTo>
                  <a:cubicBezTo>
                    <a:pt x="232553" y="2622"/>
                    <a:pt x="246832" y="-3089"/>
                    <a:pt x="260159" y="1670"/>
                  </a:cubicBezTo>
                  <a:lnTo>
                    <a:pt x="578107" y="120663"/>
                  </a:lnTo>
                  <a:cubicBezTo>
                    <a:pt x="600002" y="130182"/>
                    <a:pt x="601906" y="159692"/>
                    <a:pt x="581915" y="171116"/>
                  </a:cubicBezTo>
                  <a:close/>
                </a:path>
              </a:pathLst>
            </a:custGeom>
            <a:solidFill>
              <a:srgbClr val="EFA21F"/>
            </a:solidFill>
            <a:ln w="9508" cap="flat">
              <a:noFill/>
              <a:prstDash val="solid"/>
              <a:miter/>
            </a:ln>
          </p:spPr>
          <p:txBody>
            <a:bodyPr rtlCol="0" anchor="ctr"/>
            <a:lstStyle/>
            <a:p>
              <a:endParaRPr lang="pt-BR"/>
            </a:p>
          </p:txBody>
        </p:sp>
        <p:sp>
          <p:nvSpPr>
            <p:cNvPr id="14" name="Freeform 13">
              <a:extLst>
                <a:ext uri="{FF2B5EF4-FFF2-40B4-BE49-F238E27FC236}">
                  <a16:creationId xmlns:a16="http://schemas.microsoft.com/office/drawing/2014/main" id="{04F2730B-3F5D-B2E9-0AA5-D096D59E39E3}"/>
                </a:ext>
              </a:extLst>
            </p:cNvPr>
            <p:cNvSpPr/>
            <p:nvPr/>
          </p:nvSpPr>
          <p:spPr>
            <a:xfrm>
              <a:off x="3713532" y="3153170"/>
              <a:ext cx="440034" cy="296121"/>
            </a:xfrm>
            <a:custGeom>
              <a:avLst/>
              <a:gdLst>
                <a:gd name="connsiteX0" fmla="*/ 3570 w 440034"/>
                <a:gd name="connsiteY0" fmla="*/ 161596 h 296121"/>
                <a:gd name="connsiteX1" fmla="*/ 66398 w 440034"/>
                <a:gd name="connsiteY1" fmla="*/ 280589 h 296121"/>
                <a:gd name="connsiteX2" fmla="*/ 102572 w 440034"/>
                <a:gd name="connsiteY2" fmla="*/ 293916 h 296121"/>
                <a:gd name="connsiteX3" fmla="*/ 421471 w 440034"/>
                <a:gd name="connsiteY3" fmla="*/ 174923 h 296121"/>
                <a:gd name="connsiteX4" fmla="*/ 421471 w 440034"/>
                <a:gd name="connsiteY4" fmla="*/ 120663 h 296121"/>
                <a:gd name="connsiteX5" fmla="*/ 102572 w 440034"/>
                <a:gd name="connsiteY5" fmla="*/ 1670 h 296121"/>
                <a:gd name="connsiteX6" fmla="*/ 66398 w 440034"/>
                <a:gd name="connsiteY6" fmla="*/ 14998 h 296121"/>
                <a:gd name="connsiteX7" fmla="*/ 3570 w 440034"/>
                <a:gd name="connsiteY7" fmla="*/ 133990 h 296121"/>
                <a:gd name="connsiteX8" fmla="*/ 3570 w 440034"/>
                <a:gd name="connsiteY8" fmla="*/ 161596 h 29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4" h="296121">
                  <a:moveTo>
                    <a:pt x="3570" y="161596"/>
                  </a:moveTo>
                  <a:lnTo>
                    <a:pt x="66398" y="280589"/>
                  </a:lnTo>
                  <a:cubicBezTo>
                    <a:pt x="73061" y="293916"/>
                    <a:pt x="88292" y="299628"/>
                    <a:pt x="102572" y="293916"/>
                  </a:cubicBezTo>
                  <a:lnTo>
                    <a:pt x="421471" y="174923"/>
                  </a:lnTo>
                  <a:cubicBezTo>
                    <a:pt x="446222" y="165404"/>
                    <a:pt x="446222" y="130182"/>
                    <a:pt x="421471" y="120663"/>
                  </a:cubicBezTo>
                  <a:lnTo>
                    <a:pt x="102572" y="1670"/>
                  </a:lnTo>
                  <a:cubicBezTo>
                    <a:pt x="89244" y="-3089"/>
                    <a:pt x="74013" y="2622"/>
                    <a:pt x="66398" y="14998"/>
                  </a:cubicBezTo>
                  <a:lnTo>
                    <a:pt x="3570" y="133990"/>
                  </a:lnTo>
                  <a:cubicBezTo>
                    <a:pt x="-1190" y="142558"/>
                    <a:pt x="-1190" y="153029"/>
                    <a:pt x="3570" y="161596"/>
                  </a:cubicBezTo>
                  <a:close/>
                </a:path>
              </a:pathLst>
            </a:custGeom>
            <a:solidFill>
              <a:srgbClr val="260859"/>
            </a:solidFill>
            <a:ln w="9508" cap="flat">
              <a:noFill/>
              <a:prstDash val="solid"/>
              <a:miter/>
            </a:ln>
          </p:spPr>
          <p:txBody>
            <a:bodyPr rtlCol="0" anchor="ctr"/>
            <a:lstStyle/>
            <a:p>
              <a:endParaRPr lang="pt-BR"/>
            </a:p>
          </p:txBody>
        </p:sp>
        <p:sp>
          <p:nvSpPr>
            <p:cNvPr id="15" name="Freeform 14">
              <a:extLst>
                <a:ext uri="{FF2B5EF4-FFF2-40B4-BE49-F238E27FC236}">
                  <a16:creationId xmlns:a16="http://schemas.microsoft.com/office/drawing/2014/main" id="{6D234917-11A5-C1B9-0F8D-46D853D35A6C}"/>
                </a:ext>
              </a:extLst>
            </p:cNvPr>
            <p:cNvSpPr/>
            <p:nvPr/>
          </p:nvSpPr>
          <p:spPr>
            <a:xfrm>
              <a:off x="4610021" y="2959693"/>
              <a:ext cx="472162" cy="559740"/>
            </a:xfrm>
            <a:custGeom>
              <a:avLst/>
              <a:gdLst>
                <a:gd name="connsiteX0" fmla="*/ 101858 w 472162"/>
                <a:gd name="connsiteY0" fmla="*/ 316996 h 559740"/>
                <a:gd name="connsiteX1" fmla="*/ 426469 w 472162"/>
                <a:gd name="connsiteY1" fmla="*/ 316996 h 559740"/>
                <a:gd name="connsiteX2" fmla="*/ 426469 w 472162"/>
                <a:gd name="connsiteY2" fmla="*/ 221802 h 559740"/>
                <a:gd name="connsiteX3" fmla="*/ 101858 w 472162"/>
                <a:gd name="connsiteY3" fmla="*/ 221802 h 559740"/>
                <a:gd name="connsiteX4" fmla="*/ 101858 w 472162"/>
                <a:gd name="connsiteY4" fmla="*/ 95194 h 559740"/>
                <a:gd name="connsiteX5" fmla="*/ 468355 w 472162"/>
                <a:gd name="connsiteY5" fmla="*/ 95194 h 559740"/>
                <a:gd name="connsiteX6" fmla="*/ 468355 w 472162"/>
                <a:gd name="connsiteY6" fmla="*/ 0 h 559740"/>
                <a:gd name="connsiteX7" fmla="*/ 0 w 472162"/>
                <a:gd name="connsiteY7" fmla="*/ 0 h 559740"/>
                <a:gd name="connsiteX8" fmla="*/ 0 w 472162"/>
                <a:gd name="connsiteY8" fmla="*/ 559741 h 559740"/>
                <a:gd name="connsiteX9" fmla="*/ 472162 w 472162"/>
                <a:gd name="connsiteY9" fmla="*/ 559741 h 559740"/>
                <a:gd name="connsiteX10" fmla="*/ 472162 w 472162"/>
                <a:gd name="connsiteY10" fmla="*/ 464547 h 559740"/>
                <a:gd name="connsiteX11" fmla="*/ 101858 w 472162"/>
                <a:gd name="connsiteY11" fmla="*/ 464547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59740">
                  <a:moveTo>
                    <a:pt x="101858" y="316996"/>
                  </a:moveTo>
                  <a:lnTo>
                    <a:pt x="426469" y="316996"/>
                  </a:lnTo>
                  <a:lnTo>
                    <a:pt x="426469" y="221802"/>
                  </a:lnTo>
                  <a:lnTo>
                    <a:pt x="101858" y="221802"/>
                  </a:lnTo>
                  <a:lnTo>
                    <a:pt x="101858" y="95194"/>
                  </a:lnTo>
                  <a:lnTo>
                    <a:pt x="468355" y="95194"/>
                  </a:lnTo>
                  <a:lnTo>
                    <a:pt x="468355" y="0"/>
                  </a:lnTo>
                  <a:lnTo>
                    <a:pt x="0" y="0"/>
                  </a:lnTo>
                  <a:lnTo>
                    <a:pt x="0" y="559741"/>
                  </a:lnTo>
                  <a:lnTo>
                    <a:pt x="472162" y="559741"/>
                  </a:lnTo>
                  <a:lnTo>
                    <a:pt x="472162" y="464547"/>
                  </a:lnTo>
                  <a:lnTo>
                    <a:pt x="101858" y="464547"/>
                  </a:lnTo>
                  <a:close/>
                </a:path>
              </a:pathLst>
            </a:custGeom>
            <a:solidFill>
              <a:srgbClr val="F58025"/>
            </a:solidFill>
            <a:ln w="9508" cap="flat">
              <a:noFill/>
              <a:prstDash val="solid"/>
              <a:miter/>
            </a:ln>
          </p:spPr>
          <p:txBody>
            <a:bodyPr rtlCol="0" anchor="ctr"/>
            <a:lstStyle/>
            <a:p>
              <a:endParaRPr lang="pt-BR"/>
            </a:p>
          </p:txBody>
        </p:sp>
        <p:sp>
          <p:nvSpPr>
            <p:cNvPr id="16" name="Freeform 15">
              <a:extLst>
                <a:ext uri="{FF2B5EF4-FFF2-40B4-BE49-F238E27FC236}">
                  <a16:creationId xmlns:a16="http://schemas.microsoft.com/office/drawing/2014/main" id="{D9FE60A1-FD15-C1F9-A5DD-E1E5E6C4A558}"/>
                </a:ext>
              </a:extLst>
            </p:cNvPr>
            <p:cNvSpPr/>
            <p:nvPr/>
          </p:nvSpPr>
          <p:spPr>
            <a:xfrm>
              <a:off x="5124069" y="2958741"/>
              <a:ext cx="532134" cy="560692"/>
            </a:xfrm>
            <a:custGeom>
              <a:avLst/>
              <a:gdLst>
                <a:gd name="connsiteX0" fmla="*/ 429325 w 532134"/>
                <a:gd name="connsiteY0" fmla="*/ 389343 h 560692"/>
                <a:gd name="connsiteX1" fmla="*/ 273207 w 532134"/>
                <a:gd name="connsiteY1" fmla="*/ 214187 h 560692"/>
                <a:gd name="connsiteX2" fmla="*/ 91386 w 532134"/>
                <a:gd name="connsiteY2" fmla="*/ 4760 h 560692"/>
                <a:gd name="connsiteX3" fmla="*/ 87579 w 532134"/>
                <a:gd name="connsiteY3" fmla="*/ 0 h 560692"/>
                <a:gd name="connsiteX4" fmla="*/ 0 w 532134"/>
                <a:gd name="connsiteY4" fmla="*/ 0 h 560692"/>
                <a:gd name="connsiteX5" fmla="*/ 0 w 532134"/>
                <a:gd name="connsiteY5" fmla="*/ 560693 h 560692"/>
                <a:gd name="connsiteX6" fmla="*/ 102810 w 532134"/>
                <a:gd name="connsiteY6" fmla="*/ 560693 h 560692"/>
                <a:gd name="connsiteX7" fmla="*/ 102810 w 532134"/>
                <a:gd name="connsiteY7" fmla="*/ 169445 h 560692"/>
                <a:gd name="connsiteX8" fmla="*/ 443604 w 532134"/>
                <a:gd name="connsiteY8" fmla="*/ 560693 h 560692"/>
                <a:gd name="connsiteX9" fmla="*/ 532135 w 532134"/>
                <a:gd name="connsiteY9" fmla="*/ 560693 h 560692"/>
                <a:gd name="connsiteX10" fmla="*/ 532135 w 532134"/>
                <a:gd name="connsiteY10" fmla="*/ 0 h 560692"/>
                <a:gd name="connsiteX11" fmla="*/ 429325 w 532134"/>
                <a:gd name="connsiteY11" fmla="*/ 0 h 560692"/>
                <a:gd name="connsiteX12" fmla="*/ 429325 w 532134"/>
                <a:gd name="connsiteY12" fmla="*/ 389343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34" h="560692">
                  <a:moveTo>
                    <a:pt x="429325" y="389343"/>
                  </a:moveTo>
                  <a:cubicBezTo>
                    <a:pt x="396007" y="352218"/>
                    <a:pt x="345554" y="294149"/>
                    <a:pt x="273207" y="214187"/>
                  </a:cubicBezTo>
                  <a:cubicBezTo>
                    <a:pt x="198004" y="129464"/>
                    <a:pt x="137079" y="59020"/>
                    <a:pt x="91386" y="4760"/>
                  </a:cubicBezTo>
                  <a:lnTo>
                    <a:pt x="87579" y="0"/>
                  </a:lnTo>
                  <a:lnTo>
                    <a:pt x="0" y="0"/>
                  </a:lnTo>
                  <a:lnTo>
                    <a:pt x="0" y="560693"/>
                  </a:lnTo>
                  <a:lnTo>
                    <a:pt x="102810" y="560693"/>
                  </a:lnTo>
                  <a:lnTo>
                    <a:pt x="102810" y="169445"/>
                  </a:lnTo>
                  <a:lnTo>
                    <a:pt x="443604" y="560693"/>
                  </a:lnTo>
                  <a:lnTo>
                    <a:pt x="532135" y="560693"/>
                  </a:lnTo>
                  <a:lnTo>
                    <a:pt x="532135" y="0"/>
                  </a:lnTo>
                  <a:lnTo>
                    <a:pt x="429325" y="0"/>
                  </a:lnTo>
                  <a:lnTo>
                    <a:pt x="429325" y="389343"/>
                  </a:lnTo>
                  <a:close/>
                </a:path>
              </a:pathLst>
            </a:custGeom>
            <a:solidFill>
              <a:srgbClr val="F58025"/>
            </a:solidFill>
            <a:ln w="9508" cap="flat">
              <a:noFill/>
              <a:prstDash val="solid"/>
              <a:miter/>
            </a:ln>
          </p:spPr>
          <p:txBody>
            <a:bodyPr rtlCol="0" anchor="ctr"/>
            <a:lstStyle/>
            <a:p>
              <a:endParaRPr lang="pt-BR"/>
            </a:p>
          </p:txBody>
        </p:sp>
        <p:sp>
          <p:nvSpPr>
            <p:cNvPr id="17" name="Freeform 16">
              <a:extLst>
                <a:ext uri="{FF2B5EF4-FFF2-40B4-BE49-F238E27FC236}">
                  <a16:creationId xmlns:a16="http://schemas.microsoft.com/office/drawing/2014/main" id="{4D314BBC-5809-9058-4485-905011965CA0}"/>
                </a:ext>
              </a:extLst>
            </p:cNvPr>
            <p:cNvSpPr/>
            <p:nvPr/>
          </p:nvSpPr>
          <p:spPr>
            <a:xfrm>
              <a:off x="7383023" y="2959693"/>
              <a:ext cx="516903" cy="559740"/>
            </a:xfrm>
            <a:custGeom>
              <a:avLst/>
              <a:gdLst>
                <a:gd name="connsiteX0" fmla="*/ 0 w 516903"/>
                <a:gd name="connsiteY0" fmla="*/ 95194 h 559740"/>
                <a:gd name="connsiteX1" fmla="*/ 204667 w 516903"/>
                <a:gd name="connsiteY1" fmla="*/ 95194 h 559740"/>
                <a:gd name="connsiteX2" fmla="*/ 204667 w 516903"/>
                <a:gd name="connsiteY2" fmla="*/ 559741 h 559740"/>
                <a:gd name="connsiteX3" fmla="*/ 307477 w 516903"/>
                <a:gd name="connsiteY3" fmla="*/ 559741 h 559740"/>
                <a:gd name="connsiteX4" fmla="*/ 313188 w 516903"/>
                <a:gd name="connsiteY4" fmla="*/ 95194 h 559740"/>
                <a:gd name="connsiteX5" fmla="*/ 516903 w 516903"/>
                <a:gd name="connsiteY5" fmla="*/ 95194 h 559740"/>
                <a:gd name="connsiteX6" fmla="*/ 516903 w 516903"/>
                <a:gd name="connsiteY6" fmla="*/ 0 h 559740"/>
                <a:gd name="connsiteX7" fmla="*/ 0 w 516903"/>
                <a:gd name="connsiteY7" fmla="*/ 0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03" h="559740">
                  <a:moveTo>
                    <a:pt x="0" y="95194"/>
                  </a:moveTo>
                  <a:lnTo>
                    <a:pt x="204667" y="95194"/>
                  </a:lnTo>
                  <a:lnTo>
                    <a:pt x="204667" y="559741"/>
                  </a:lnTo>
                  <a:lnTo>
                    <a:pt x="307477" y="559741"/>
                  </a:lnTo>
                  <a:lnTo>
                    <a:pt x="313188" y="95194"/>
                  </a:lnTo>
                  <a:lnTo>
                    <a:pt x="516903" y="95194"/>
                  </a:lnTo>
                  <a:lnTo>
                    <a:pt x="516903" y="0"/>
                  </a:lnTo>
                  <a:lnTo>
                    <a:pt x="0" y="0"/>
                  </a:lnTo>
                  <a:close/>
                </a:path>
              </a:pathLst>
            </a:custGeom>
            <a:solidFill>
              <a:srgbClr val="F58025"/>
            </a:solidFill>
            <a:ln w="9508" cap="flat">
              <a:noFill/>
              <a:prstDash val="solid"/>
              <a:miter/>
            </a:ln>
          </p:spPr>
          <p:txBody>
            <a:bodyPr rtlCol="0" anchor="ctr"/>
            <a:lstStyle/>
            <a:p>
              <a:endParaRPr lang="pt-BR"/>
            </a:p>
          </p:txBody>
        </p:sp>
        <p:sp>
          <p:nvSpPr>
            <p:cNvPr id="18" name="Freeform 17">
              <a:extLst>
                <a:ext uri="{FF2B5EF4-FFF2-40B4-BE49-F238E27FC236}">
                  <a16:creationId xmlns:a16="http://schemas.microsoft.com/office/drawing/2014/main" id="{4E37FDD2-640E-0AFA-DD73-C4E41C13A6CE}"/>
                </a:ext>
              </a:extLst>
            </p:cNvPr>
            <p:cNvSpPr/>
            <p:nvPr/>
          </p:nvSpPr>
          <p:spPr>
            <a:xfrm>
              <a:off x="7925628" y="2958741"/>
              <a:ext cx="517855" cy="567356"/>
            </a:xfrm>
            <a:custGeom>
              <a:avLst/>
              <a:gdLst>
                <a:gd name="connsiteX0" fmla="*/ 415998 w 517855"/>
                <a:gd name="connsiteY0" fmla="*/ 952 h 567356"/>
                <a:gd name="connsiteX1" fmla="*/ 415998 w 517855"/>
                <a:gd name="connsiteY1" fmla="*/ 344602 h 567356"/>
                <a:gd name="connsiteX2" fmla="*/ 380776 w 517855"/>
                <a:gd name="connsiteY2" fmla="*/ 438844 h 567356"/>
                <a:gd name="connsiteX3" fmla="*/ 259880 w 517855"/>
                <a:gd name="connsiteY3" fmla="*/ 471210 h 567356"/>
                <a:gd name="connsiteX4" fmla="*/ 138983 w 517855"/>
                <a:gd name="connsiteY4" fmla="*/ 439796 h 567356"/>
                <a:gd name="connsiteX5" fmla="*/ 102809 w 517855"/>
                <a:gd name="connsiteY5" fmla="*/ 342698 h 567356"/>
                <a:gd name="connsiteX6" fmla="*/ 102809 w 517855"/>
                <a:gd name="connsiteY6" fmla="*/ 952 h 567356"/>
                <a:gd name="connsiteX7" fmla="*/ 5711 w 517855"/>
                <a:gd name="connsiteY7" fmla="*/ 952 h 567356"/>
                <a:gd name="connsiteX8" fmla="*/ 0 w 517855"/>
                <a:gd name="connsiteY8" fmla="*/ 342698 h 567356"/>
                <a:gd name="connsiteX9" fmla="*/ 258928 w 517855"/>
                <a:gd name="connsiteY9" fmla="*/ 567356 h 567356"/>
                <a:gd name="connsiteX10" fmla="*/ 446460 w 517855"/>
                <a:gd name="connsiteY10" fmla="*/ 515951 h 567356"/>
                <a:gd name="connsiteX11" fmla="*/ 517855 w 517855"/>
                <a:gd name="connsiteY11" fmla="*/ 343650 h 567356"/>
                <a:gd name="connsiteX12" fmla="*/ 517855 w 517855"/>
                <a:gd name="connsiteY12" fmla="*/ 0 h 567356"/>
                <a:gd name="connsiteX13" fmla="*/ 415998 w 517855"/>
                <a:gd name="connsiteY13" fmla="*/ 0 h 5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55" h="567356">
                  <a:moveTo>
                    <a:pt x="415998" y="952"/>
                  </a:moveTo>
                  <a:lnTo>
                    <a:pt x="415998" y="344602"/>
                  </a:lnTo>
                  <a:cubicBezTo>
                    <a:pt x="415998" y="387439"/>
                    <a:pt x="404575" y="419806"/>
                    <a:pt x="380776" y="438844"/>
                  </a:cubicBezTo>
                  <a:cubicBezTo>
                    <a:pt x="356025" y="459787"/>
                    <a:pt x="315092" y="471210"/>
                    <a:pt x="259880" y="471210"/>
                  </a:cubicBezTo>
                  <a:cubicBezTo>
                    <a:pt x="204667" y="471210"/>
                    <a:pt x="163734" y="460739"/>
                    <a:pt x="138983" y="439796"/>
                  </a:cubicBezTo>
                  <a:cubicBezTo>
                    <a:pt x="115185" y="418854"/>
                    <a:pt x="102809" y="386488"/>
                    <a:pt x="102809" y="342698"/>
                  </a:cubicBezTo>
                  <a:lnTo>
                    <a:pt x="102809" y="952"/>
                  </a:lnTo>
                  <a:lnTo>
                    <a:pt x="5711" y="952"/>
                  </a:lnTo>
                  <a:lnTo>
                    <a:pt x="0" y="342698"/>
                  </a:lnTo>
                  <a:cubicBezTo>
                    <a:pt x="0" y="491201"/>
                    <a:pt x="87578" y="567356"/>
                    <a:pt x="258928" y="567356"/>
                  </a:cubicBezTo>
                  <a:cubicBezTo>
                    <a:pt x="341746" y="567356"/>
                    <a:pt x="404575" y="550221"/>
                    <a:pt x="446460" y="515951"/>
                  </a:cubicBezTo>
                  <a:cubicBezTo>
                    <a:pt x="494057" y="477874"/>
                    <a:pt x="517855" y="420757"/>
                    <a:pt x="517855" y="343650"/>
                  </a:cubicBezTo>
                  <a:lnTo>
                    <a:pt x="517855" y="0"/>
                  </a:lnTo>
                  <a:lnTo>
                    <a:pt x="415998" y="0"/>
                  </a:lnTo>
                  <a:close/>
                </a:path>
              </a:pathLst>
            </a:custGeom>
            <a:solidFill>
              <a:srgbClr val="F58025"/>
            </a:solidFill>
            <a:ln w="9508" cap="flat">
              <a:noFill/>
              <a:prstDash val="solid"/>
              <a:miter/>
            </a:ln>
          </p:spPr>
          <p:txBody>
            <a:bodyPr rtlCol="0" anchor="ctr"/>
            <a:lstStyle/>
            <a:p>
              <a:endParaRPr lang="pt-BR"/>
            </a:p>
          </p:txBody>
        </p:sp>
        <p:sp>
          <p:nvSpPr>
            <p:cNvPr id="19" name="Freeform 18">
              <a:extLst>
                <a:ext uri="{FF2B5EF4-FFF2-40B4-BE49-F238E27FC236}">
                  <a16:creationId xmlns:a16="http://schemas.microsoft.com/office/drawing/2014/main" id="{FC1A3097-B051-8B6E-FDFC-81FF9F754800}"/>
                </a:ext>
              </a:extLst>
            </p:cNvPr>
            <p:cNvSpPr/>
            <p:nvPr/>
          </p:nvSpPr>
          <p:spPr>
            <a:xfrm>
              <a:off x="5727599" y="2959693"/>
              <a:ext cx="531182" cy="560692"/>
            </a:xfrm>
            <a:custGeom>
              <a:avLst/>
              <a:gdLst>
                <a:gd name="connsiteX0" fmla="*/ 429325 w 531182"/>
                <a:gd name="connsiteY0" fmla="*/ 222754 h 560692"/>
                <a:gd name="connsiteX1" fmla="*/ 102810 w 531182"/>
                <a:gd name="connsiteY1" fmla="*/ 222754 h 560692"/>
                <a:gd name="connsiteX2" fmla="*/ 102810 w 531182"/>
                <a:gd name="connsiteY2" fmla="*/ 0 h 560692"/>
                <a:gd name="connsiteX3" fmla="*/ 0 w 531182"/>
                <a:gd name="connsiteY3" fmla="*/ 0 h 560692"/>
                <a:gd name="connsiteX4" fmla="*/ 0 w 531182"/>
                <a:gd name="connsiteY4" fmla="*/ 560693 h 560692"/>
                <a:gd name="connsiteX5" fmla="*/ 102810 w 531182"/>
                <a:gd name="connsiteY5" fmla="*/ 560693 h 560692"/>
                <a:gd name="connsiteX6" fmla="*/ 102810 w 531182"/>
                <a:gd name="connsiteY6" fmla="*/ 317948 h 560692"/>
                <a:gd name="connsiteX7" fmla="*/ 429325 w 531182"/>
                <a:gd name="connsiteY7" fmla="*/ 317948 h 560692"/>
                <a:gd name="connsiteX8" fmla="*/ 429325 w 531182"/>
                <a:gd name="connsiteY8" fmla="*/ 560693 h 560692"/>
                <a:gd name="connsiteX9" fmla="*/ 531183 w 531182"/>
                <a:gd name="connsiteY9" fmla="*/ 560693 h 560692"/>
                <a:gd name="connsiteX10" fmla="*/ 531183 w 531182"/>
                <a:gd name="connsiteY10" fmla="*/ 0 h 560692"/>
                <a:gd name="connsiteX11" fmla="*/ 429325 w 531182"/>
                <a:gd name="connsiteY11" fmla="*/ 0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182" h="560692">
                  <a:moveTo>
                    <a:pt x="429325" y="222754"/>
                  </a:moveTo>
                  <a:lnTo>
                    <a:pt x="102810" y="222754"/>
                  </a:lnTo>
                  <a:lnTo>
                    <a:pt x="102810" y="0"/>
                  </a:lnTo>
                  <a:lnTo>
                    <a:pt x="0" y="0"/>
                  </a:lnTo>
                  <a:lnTo>
                    <a:pt x="0" y="560693"/>
                  </a:lnTo>
                  <a:lnTo>
                    <a:pt x="102810" y="560693"/>
                  </a:lnTo>
                  <a:lnTo>
                    <a:pt x="102810" y="317948"/>
                  </a:lnTo>
                  <a:lnTo>
                    <a:pt x="429325" y="317948"/>
                  </a:lnTo>
                  <a:lnTo>
                    <a:pt x="429325" y="560693"/>
                  </a:lnTo>
                  <a:lnTo>
                    <a:pt x="531183" y="560693"/>
                  </a:lnTo>
                  <a:lnTo>
                    <a:pt x="531183" y="0"/>
                  </a:lnTo>
                  <a:lnTo>
                    <a:pt x="429325" y="0"/>
                  </a:lnTo>
                  <a:close/>
                </a:path>
              </a:pathLst>
            </a:custGeom>
            <a:solidFill>
              <a:srgbClr val="F58025"/>
            </a:solidFill>
            <a:ln w="9508" cap="flat">
              <a:noFill/>
              <a:prstDash val="solid"/>
              <a:miter/>
            </a:ln>
          </p:spPr>
          <p:txBody>
            <a:bodyPr rtlCol="0" anchor="ctr"/>
            <a:lstStyle/>
            <a:p>
              <a:endParaRPr lang="pt-BR"/>
            </a:p>
          </p:txBody>
        </p:sp>
        <p:sp>
          <p:nvSpPr>
            <p:cNvPr id="20" name="Freeform 19">
              <a:extLst>
                <a:ext uri="{FF2B5EF4-FFF2-40B4-BE49-F238E27FC236}">
                  <a16:creationId xmlns:a16="http://schemas.microsoft.com/office/drawing/2014/main" id="{DEFDF589-4CAE-D00B-346A-92F8263841EE}"/>
                </a:ext>
              </a:extLst>
            </p:cNvPr>
            <p:cNvSpPr/>
            <p:nvPr/>
          </p:nvSpPr>
          <p:spPr>
            <a:xfrm>
              <a:off x="6333985" y="2959693"/>
              <a:ext cx="472162" cy="560692"/>
            </a:xfrm>
            <a:custGeom>
              <a:avLst/>
              <a:gdLst>
                <a:gd name="connsiteX0" fmla="*/ 101858 w 472162"/>
                <a:gd name="connsiteY0" fmla="*/ 317948 h 560692"/>
                <a:gd name="connsiteX1" fmla="*/ 426469 w 472162"/>
                <a:gd name="connsiteY1" fmla="*/ 317948 h 560692"/>
                <a:gd name="connsiteX2" fmla="*/ 426469 w 472162"/>
                <a:gd name="connsiteY2" fmla="*/ 222754 h 560692"/>
                <a:gd name="connsiteX3" fmla="*/ 101858 w 472162"/>
                <a:gd name="connsiteY3" fmla="*/ 222754 h 560692"/>
                <a:gd name="connsiteX4" fmla="*/ 101858 w 472162"/>
                <a:gd name="connsiteY4" fmla="*/ 96146 h 560692"/>
                <a:gd name="connsiteX5" fmla="*/ 468355 w 472162"/>
                <a:gd name="connsiteY5" fmla="*/ 96146 h 560692"/>
                <a:gd name="connsiteX6" fmla="*/ 468355 w 472162"/>
                <a:gd name="connsiteY6" fmla="*/ 0 h 560692"/>
                <a:gd name="connsiteX7" fmla="*/ 0 w 472162"/>
                <a:gd name="connsiteY7" fmla="*/ 0 h 560692"/>
                <a:gd name="connsiteX8" fmla="*/ 0 w 472162"/>
                <a:gd name="connsiteY8" fmla="*/ 560693 h 560692"/>
                <a:gd name="connsiteX9" fmla="*/ 472162 w 472162"/>
                <a:gd name="connsiteY9" fmla="*/ 560693 h 560692"/>
                <a:gd name="connsiteX10" fmla="*/ 472162 w 472162"/>
                <a:gd name="connsiteY10" fmla="*/ 465499 h 560692"/>
                <a:gd name="connsiteX11" fmla="*/ 101858 w 472162"/>
                <a:gd name="connsiteY11" fmla="*/ 465499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60692">
                  <a:moveTo>
                    <a:pt x="101858" y="317948"/>
                  </a:moveTo>
                  <a:lnTo>
                    <a:pt x="426469" y="317948"/>
                  </a:lnTo>
                  <a:lnTo>
                    <a:pt x="426469" y="222754"/>
                  </a:lnTo>
                  <a:lnTo>
                    <a:pt x="101858" y="222754"/>
                  </a:lnTo>
                  <a:lnTo>
                    <a:pt x="101858" y="96146"/>
                  </a:lnTo>
                  <a:lnTo>
                    <a:pt x="468355" y="96146"/>
                  </a:lnTo>
                  <a:lnTo>
                    <a:pt x="468355" y="0"/>
                  </a:lnTo>
                  <a:lnTo>
                    <a:pt x="0" y="0"/>
                  </a:lnTo>
                  <a:lnTo>
                    <a:pt x="0" y="560693"/>
                  </a:lnTo>
                  <a:lnTo>
                    <a:pt x="472162" y="560693"/>
                  </a:lnTo>
                  <a:lnTo>
                    <a:pt x="472162" y="465499"/>
                  </a:lnTo>
                  <a:lnTo>
                    <a:pt x="101858" y="465499"/>
                  </a:lnTo>
                  <a:close/>
                </a:path>
              </a:pathLst>
            </a:custGeom>
            <a:solidFill>
              <a:srgbClr val="F58025"/>
            </a:solidFill>
            <a:ln w="9508" cap="flat">
              <a:noFill/>
              <a:prstDash val="solid"/>
              <a:miter/>
            </a:ln>
          </p:spPr>
          <p:txBody>
            <a:bodyPr rtlCol="0" anchor="ctr"/>
            <a:lstStyle/>
            <a:p>
              <a:endParaRPr lang="pt-BR"/>
            </a:p>
          </p:txBody>
        </p:sp>
        <p:sp>
          <p:nvSpPr>
            <p:cNvPr id="21" name="Freeform 20">
              <a:extLst>
                <a:ext uri="{FF2B5EF4-FFF2-40B4-BE49-F238E27FC236}">
                  <a16:creationId xmlns:a16="http://schemas.microsoft.com/office/drawing/2014/main" id="{9FA451CE-4941-EE30-8037-E956175CF800}"/>
                </a:ext>
              </a:extLst>
            </p:cNvPr>
            <p:cNvSpPr/>
            <p:nvPr/>
          </p:nvSpPr>
          <p:spPr>
            <a:xfrm>
              <a:off x="6848032" y="2959693"/>
              <a:ext cx="507383" cy="560692"/>
            </a:xfrm>
            <a:custGeom>
              <a:avLst/>
              <a:gdLst>
                <a:gd name="connsiteX0" fmla="*/ 507384 w 507383"/>
                <a:gd name="connsiteY0" fmla="*/ 161830 h 560692"/>
                <a:gd name="connsiteX1" fmla="*/ 288438 w 507383"/>
                <a:gd name="connsiteY1" fmla="*/ 0 h 560692"/>
                <a:gd name="connsiteX2" fmla="*/ 0 w 507383"/>
                <a:gd name="connsiteY2" fmla="*/ 0 h 560692"/>
                <a:gd name="connsiteX3" fmla="*/ 0 w 507383"/>
                <a:gd name="connsiteY3" fmla="*/ 560693 h 560692"/>
                <a:gd name="connsiteX4" fmla="*/ 102809 w 507383"/>
                <a:gd name="connsiteY4" fmla="*/ 560693 h 560692"/>
                <a:gd name="connsiteX5" fmla="*/ 102809 w 507383"/>
                <a:gd name="connsiteY5" fmla="*/ 336987 h 560692"/>
                <a:gd name="connsiteX6" fmla="*/ 280822 w 507383"/>
                <a:gd name="connsiteY6" fmla="*/ 336987 h 560692"/>
                <a:gd name="connsiteX7" fmla="*/ 396007 w 507383"/>
                <a:gd name="connsiteY7" fmla="*/ 405526 h 560692"/>
                <a:gd name="connsiteX8" fmla="*/ 396007 w 507383"/>
                <a:gd name="connsiteY8" fmla="*/ 560693 h 560692"/>
                <a:gd name="connsiteX9" fmla="*/ 499769 w 507383"/>
                <a:gd name="connsiteY9" fmla="*/ 560693 h 560692"/>
                <a:gd name="connsiteX10" fmla="*/ 499769 w 507383"/>
                <a:gd name="connsiteY10" fmla="*/ 403623 h 560692"/>
                <a:gd name="connsiteX11" fmla="*/ 448364 w 507383"/>
                <a:gd name="connsiteY11" fmla="*/ 287486 h 560692"/>
                <a:gd name="connsiteX12" fmla="*/ 507384 w 507383"/>
                <a:gd name="connsiteY12" fmla="*/ 161830 h 560692"/>
                <a:gd name="connsiteX13" fmla="*/ 404575 w 507383"/>
                <a:gd name="connsiteY13" fmla="*/ 164686 h 560692"/>
                <a:gd name="connsiteX14" fmla="*/ 370305 w 507383"/>
                <a:gd name="connsiteY14" fmla="*/ 221802 h 560692"/>
                <a:gd name="connsiteX15" fmla="*/ 277015 w 507383"/>
                <a:gd name="connsiteY15" fmla="*/ 240841 h 560692"/>
                <a:gd name="connsiteX16" fmla="*/ 102809 w 507383"/>
                <a:gd name="connsiteY16" fmla="*/ 240841 h 560692"/>
                <a:gd name="connsiteX17" fmla="*/ 102809 w 507383"/>
                <a:gd name="connsiteY17" fmla="*/ 95194 h 560692"/>
                <a:gd name="connsiteX18" fmla="*/ 290342 w 507383"/>
                <a:gd name="connsiteY18" fmla="*/ 95194 h 560692"/>
                <a:gd name="connsiteX19" fmla="*/ 404575 w 507383"/>
                <a:gd name="connsiteY19" fmla="*/ 164686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383" h="560692">
                  <a:moveTo>
                    <a:pt x="507384" y="161830"/>
                  </a:moveTo>
                  <a:cubicBezTo>
                    <a:pt x="507384" y="54261"/>
                    <a:pt x="434085" y="0"/>
                    <a:pt x="288438" y="0"/>
                  </a:cubicBezTo>
                  <a:lnTo>
                    <a:pt x="0" y="0"/>
                  </a:lnTo>
                  <a:lnTo>
                    <a:pt x="0" y="560693"/>
                  </a:lnTo>
                  <a:lnTo>
                    <a:pt x="102809" y="560693"/>
                  </a:lnTo>
                  <a:lnTo>
                    <a:pt x="102809" y="336987"/>
                  </a:lnTo>
                  <a:lnTo>
                    <a:pt x="280822" y="336987"/>
                  </a:lnTo>
                  <a:cubicBezTo>
                    <a:pt x="384584" y="336987"/>
                    <a:pt x="396007" y="376016"/>
                    <a:pt x="396007" y="405526"/>
                  </a:cubicBezTo>
                  <a:lnTo>
                    <a:pt x="396007" y="560693"/>
                  </a:lnTo>
                  <a:lnTo>
                    <a:pt x="499769" y="560693"/>
                  </a:lnTo>
                  <a:lnTo>
                    <a:pt x="499769" y="403623"/>
                  </a:lnTo>
                  <a:cubicBezTo>
                    <a:pt x="499769" y="354122"/>
                    <a:pt x="482634" y="315092"/>
                    <a:pt x="448364" y="287486"/>
                  </a:cubicBezTo>
                  <a:cubicBezTo>
                    <a:pt x="487393" y="257976"/>
                    <a:pt x="507384" y="215138"/>
                    <a:pt x="507384" y="161830"/>
                  </a:cubicBezTo>
                  <a:close/>
                  <a:moveTo>
                    <a:pt x="404575" y="164686"/>
                  </a:moveTo>
                  <a:cubicBezTo>
                    <a:pt x="404575" y="190388"/>
                    <a:pt x="394103" y="208475"/>
                    <a:pt x="370305" y="221802"/>
                  </a:cubicBezTo>
                  <a:cubicBezTo>
                    <a:pt x="347458" y="235129"/>
                    <a:pt x="316044" y="240841"/>
                    <a:pt x="277015" y="240841"/>
                  </a:cubicBezTo>
                  <a:lnTo>
                    <a:pt x="102809" y="240841"/>
                  </a:lnTo>
                  <a:lnTo>
                    <a:pt x="102809" y="95194"/>
                  </a:lnTo>
                  <a:lnTo>
                    <a:pt x="290342" y="95194"/>
                  </a:lnTo>
                  <a:cubicBezTo>
                    <a:pt x="392199" y="96146"/>
                    <a:pt x="404575" y="135175"/>
                    <a:pt x="404575" y="164686"/>
                  </a:cubicBezTo>
                  <a:close/>
                </a:path>
              </a:pathLst>
            </a:custGeom>
            <a:solidFill>
              <a:srgbClr val="F58025"/>
            </a:solidFill>
            <a:ln w="9508" cap="flat">
              <a:noFill/>
              <a:prstDash val="solid"/>
              <a:miter/>
            </a:ln>
          </p:spPr>
          <p:txBody>
            <a:bodyPr rtlCol="0" anchor="ctr"/>
            <a:lstStyle/>
            <a:p>
              <a:endParaRPr lang="pt-BR"/>
            </a:p>
          </p:txBody>
        </p:sp>
      </p:grpSp>
    </p:spTree>
    <p:extLst>
      <p:ext uri="{BB962C8B-B14F-4D97-AF65-F5344CB8AC3E}">
        <p14:creationId xmlns:p14="http://schemas.microsoft.com/office/powerpoint/2010/main" val="1866840310"/>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ABAD2A7-9096-4EA1-8051-D814520BEB74}"/>
              </a:ext>
            </a:extLst>
          </p:cNvPr>
          <p:cNvSpPr>
            <a:spLocks noGrp="1"/>
          </p:cNvSpPr>
          <p:nvPr>
            <p:ph type="title"/>
          </p:nvPr>
        </p:nvSpPr>
        <p:spPr>
          <a:xfrm>
            <a:off x="609600" y="260725"/>
            <a:ext cx="10515600" cy="621777"/>
          </a:xfrm>
          <a:prstGeom prst="rect">
            <a:avLst/>
          </a:prstGeom>
        </p:spPr>
        <p:txBody>
          <a:bodyPr/>
          <a:lstStyle>
            <a:lvl1pPr>
              <a:lnSpc>
                <a:spcPct val="90000"/>
              </a:lnSpc>
              <a:defRPr sz="3200">
                <a:solidFill>
                  <a:schemeClr val="accent3"/>
                </a:solidFill>
              </a:defRPr>
            </a:lvl1pPr>
          </a:lstStyle>
          <a:p>
            <a:r>
              <a:rPr lang="pt-BR" dirty="0"/>
              <a:t>Clique para editar o título Mestre</a:t>
            </a:r>
          </a:p>
        </p:txBody>
      </p:sp>
      <p:pic>
        <p:nvPicPr>
          <p:cNvPr id="6" name="Imagem 5">
            <a:extLst>
              <a:ext uri="{FF2B5EF4-FFF2-40B4-BE49-F238E27FC236}">
                <a16:creationId xmlns:a16="http://schemas.microsoft.com/office/drawing/2014/main" id="{9E542C6B-93FF-4C20-80F8-E69914AE2B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50806" y="6456080"/>
            <a:ext cx="2193985" cy="250876"/>
          </a:xfrm>
          <a:prstGeom prst="rect">
            <a:avLst/>
          </a:prstGeom>
        </p:spPr>
      </p:pic>
      <p:sp>
        <p:nvSpPr>
          <p:cNvPr id="8" name="Espaço Reservado para Rodapé 6">
            <a:extLst>
              <a:ext uri="{FF2B5EF4-FFF2-40B4-BE49-F238E27FC236}">
                <a16:creationId xmlns:a16="http://schemas.microsoft.com/office/drawing/2014/main" id="{9A9052CA-E0CA-1076-4BC8-8B2C5BEF7912}"/>
              </a:ext>
            </a:extLst>
          </p:cNvPr>
          <p:cNvSpPr>
            <a:spLocks noGrp="1"/>
          </p:cNvSpPr>
          <p:nvPr>
            <p:ph type="ftr" sz="quarter" idx="10"/>
          </p:nvPr>
        </p:nvSpPr>
        <p:spPr>
          <a:xfrm>
            <a:off x="304800" y="6087010"/>
            <a:ext cx="11506200" cy="355098"/>
          </a:xfrm>
        </p:spPr>
        <p:txBody>
          <a:bodyPr/>
          <a:lstStyle/>
          <a:p>
            <a:endParaRPr lang="pt-BR"/>
          </a:p>
        </p:txBody>
      </p:sp>
      <p:grpSp>
        <p:nvGrpSpPr>
          <p:cNvPr id="48" name="Group 47">
            <a:extLst>
              <a:ext uri="{FF2B5EF4-FFF2-40B4-BE49-F238E27FC236}">
                <a16:creationId xmlns:a16="http://schemas.microsoft.com/office/drawing/2014/main" id="{575C3F35-62F7-D187-8402-2C3D0592D25C}"/>
              </a:ext>
            </a:extLst>
          </p:cNvPr>
          <p:cNvGrpSpPr/>
          <p:nvPr userDrawn="1"/>
        </p:nvGrpSpPr>
        <p:grpSpPr>
          <a:xfrm>
            <a:off x="10712610" y="6504504"/>
            <a:ext cx="1145835" cy="238455"/>
            <a:chOff x="3556896" y="2897288"/>
            <a:chExt cx="5084591" cy="1058134"/>
          </a:xfrm>
        </p:grpSpPr>
        <p:grpSp>
          <p:nvGrpSpPr>
            <p:cNvPr id="12" name="Graphic 9">
              <a:extLst>
                <a:ext uri="{FF2B5EF4-FFF2-40B4-BE49-F238E27FC236}">
                  <a16:creationId xmlns:a16="http://schemas.microsoft.com/office/drawing/2014/main" id="{268CA343-ECC2-3B25-A564-0DFD159E869F}"/>
                </a:ext>
              </a:extLst>
            </p:cNvPr>
            <p:cNvGrpSpPr/>
            <p:nvPr/>
          </p:nvGrpSpPr>
          <p:grpSpPr>
            <a:xfrm>
              <a:off x="4610973" y="3666033"/>
              <a:ext cx="3827750" cy="289389"/>
              <a:chOff x="4610973" y="3666033"/>
              <a:chExt cx="3827750" cy="289389"/>
            </a:xfrm>
            <a:solidFill>
              <a:srgbClr val="626366"/>
            </a:solidFill>
          </p:grpSpPr>
          <p:sp>
            <p:nvSpPr>
              <p:cNvPr id="13" name="Freeform 12">
                <a:extLst>
                  <a:ext uri="{FF2B5EF4-FFF2-40B4-BE49-F238E27FC236}">
                    <a16:creationId xmlns:a16="http://schemas.microsoft.com/office/drawing/2014/main" id="{A1009D3B-09CC-069F-C7F5-0A844DD5A518}"/>
                  </a:ext>
                </a:extLst>
              </p:cNvPr>
              <p:cNvSpPr/>
              <p:nvPr/>
            </p:nvSpPr>
            <p:spPr>
              <a:xfrm>
                <a:off x="4610973"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14" name="Freeform 13">
                <a:extLst>
                  <a:ext uri="{FF2B5EF4-FFF2-40B4-BE49-F238E27FC236}">
                    <a16:creationId xmlns:a16="http://schemas.microsoft.com/office/drawing/2014/main" id="{35A6C66E-116D-C11C-9F9A-7763367314EE}"/>
                  </a:ext>
                </a:extLst>
              </p:cNvPr>
              <p:cNvSpPr/>
              <p:nvPr/>
            </p:nvSpPr>
            <p:spPr>
              <a:xfrm>
                <a:off x="4729014"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3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3"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15" name="Freeform 14">
                <a:extLst>
                  <a:ext uri="{FF2B5EF4-FFF2-40B4-BE49-F238E27FC236}">
                    <a16:creationId xmlns:a16="http://schemas.microsoft.com/office/drawing/2014/main" id="{E3D3A695-06C6-3566-15EA-BF29A363DEF1}"/>
                  </a:ext>
                </a:extLst>
              </p:cNvPr>
              <p:cNvSpPr/>
              <p:nvPr/>
            </p:nvSpPr>
            <p:spPr>
              <a:xfrm>
                <a:off x="4828015" y="3741236"/>
                <a:ext cx="156118" cy="213234"/>
              </a:xfrm>
              <a:custGeom>
                <a:avLst/>
                <a:gdLst>
                  <a:gd name="connsiteX0" fmla="*/ 136127 w 156118"/>
                  <a:gd name="connsiteY0" fmla="*/ 213235 h 213234"/>
                  <a:gd name="connsiteX1" fmla="*/ 118993 w 156118"/>
                  <a:gd name="connsiteY1" fmla="*/ 205619 h 213234"/>
                  <a:gd name="connsiteX2" fmla="*/ 112329 w 156118"/>
                  <a:gd name="connsiteY2" fmla="*/ 181821 h 213234"/>
                  <a:gd name="connsiteX3" fmla="*/ 86626 w 156118"/>
                  <a:gd name="connsiteY3" fmla="*/ 205619 h 213234"/>
                  <a:gd name="connsiteX4" fmla="*/ 54261 w 156118"/>
                  <a:gd name="connsiteY4" fmla="*/ 213235 h 213234"/>
                  <a:gd name="connsiteX5" fmla="*/ 33318 w 156118"/>
                  <a:gd name="connsiteY5" fmla="*/ 210379 h 213234"/>
                  <a:gd name="connsiteX6" fmla="*/ 16183 w 156118"/>
                  <a:gd name="connsiteY6" fmla="*/ 200859 h 213234"/>
                  <a:gd name="connsiteX7" fmla="*/ 4760 w 156118"/>
                  <a:gd name="connsiteY7" fmla="*/ 182773 h 213234"/>
                  <a:gd name="connsiteX8" fmla="*/ 0 w 156118"/>
                  <a:gd name="connsiteY8" fmla="*/ 156118 h 213234"/>
                  <a:gd name="connsiteX9" fmla="*/ 4760 w 156118"/>
                  <a:gd name="connsiteY9" fmla="*/ 127560 h 213234"/>
                  <a:gd name="connsiteX10" fmla="*/ 17135 w 156118"/>
                  <a:gd name="connsiteY10" fmla="*/ 109473 h 213234"/>
                  <a:gd name="connsiteX11" fmla="*/ 35222 w 156118"/>
                  <a:gd name="connsiteY11" fmla="*/ 99002 h 213234"/>
                  <a:gd name="connsiteX12" fmla="*/ 56164 w 156118"/>
                  <a:gd name="connsiteY12" fmla="*/ 93290 h 213234"/>
                  <a:gd name="connsiteX13" fmla="*/ 77107 w 156118"/>
                  <a:gd name="connsiteY13" fmla="*/ 89483 h 213234"/>
                  <a:gd name="connsiteX14" fmla="*/ 95194 w 156118"/>
                  <a:gd name="connsiteY14" fmla="*/ 85675 h 213234"/>
                  <a:gd name="connsiteX15" fmla="*/ 107569 w 156118"/>
                  <a:gd name="connsiteY15" fmla="*/ 78059 h 213234"/>
                  <a:gd name="connsiteX16" fmla="*/ 112329 w 156118"/>
                  <a:gd name="connsiteY16" fmla="*/ 63780 h 213234"/>
                  <a:gd name="connsiteX17" fmla="*/ 108521 w 156118"/>
                  <a:gd name="connsiteY17" fmla="*/ 45693 h 213234"/>
                  <a:gd name="connsiteX18" fmla="*/ 99954 w 156118"/>
                  <a:gd name="connsiteY18" fmla="*/ 35222 h 213234"/>
                  <a:gd name="connsiteX19" fmla="*/ 88530 w 156118"/>
                  <a:gd name="connsiteY19" fmla="*/ 30462 h 213234"/>
                  <a:gd name="connsiteX20" fmla="*/ 75203 w 156118"/>
                  <a:gd name="connsiteY20" fmla="*/ 29510 h 213234"/>
                  <a:gd name="connsiteX21" fmla="*/ 46645 w 156118"/>
                  <a:gd name="connsiteY21" fmla="*/ 38078 h 213234"/>
                  <a:gd name="connsiteX22" fmla="*/ 34270 w 156118"/>
                  <a:gd name="connsiteY22" fmla="*/ 68540 h 213234"/>
                  <a:gd name="connsiteX23" fmla="*/ 6664 w 156118"/>
                  <a:gd name="connsiteY23" fmla="*/ 68540 h 213234"/>
                  <a:gd name="connsiteX24" fmla="*/ 13327 w 156118"/>
                  <a:gd name="connsiteY24" fmla="*/ 36174 h 213234"/>
                  <a:gd name="connsiteX25" fmla="*/ 28558 w 156118"/>
                  <a:gd name="connsiteY25" fmla="*/ 15231 h 213234"/>
                  <a:gd name="connsiteX26" fmla="*/ 50453 w 156118"/>
                  <a:gd name="connsiteY26" fmla="*/ 3808 h 213234"/>
                  <a:gd name="connsiteX27" fmla="*/ 77107 w 156118"/>
                  <a:gd name="connsiteY27" fmla="*/ 0 h 213234"/>
                  <a:gd name="connsiteX28" fmla="*/ 99002 w 156118"/>
                  <a:gd name="connsiteY28" fmla="*/ 1904 h 213234"/>
                  <a:gd name="connsiteX29" fmla="*/ 118993 w 156118"/>
                  <a:gd name="connsiteY29" fmla="*/ 10471 h 213234"/>
                  <a:gd name="connsiteX30" fmla="*/ 133272 w 156118"/>
                  <a:gd name="connsiteY30" fmla="*/ 27606 h 213234"/>
                  <a:gd name="connsiteX31" fmla="*/ 138983 w 156118"/>
                  <a:gd name="connsiteY31" fmla="*/ 57116 h 213234"/>
                  <a:gd name="connsiteX32" fmla="*/ 138983 w 156118"/>
                  <a:gd name="connsiteY32" fmla="*/ 162782 h 213234"/>
                  <a:gd name="connsiteX33" fmla="*/ 139935 w 156118"/>
                  <a:gd name="connsiteY33" fmla="*/ 179917 h 213234"/>
                  <a:gd name="connsiteX34" fmla="*/ 147551 w 156118"/>
                  <a:gd name="connsiteY34" fmla="*/ 185628 h 213234"/>
                  <a:gd name="connsiteX35" fmla="*/ 156118 w 156118"/>
                  <a:gd name="connsiteY35" fmla="*/ 183725 h 213234"/>
                  <a:gd name="connsiteX36" fmla="*/ 156118 w 156118"/>
                  <a:gd name="connsiteY36" fmla="*/ 210379 h 213234"/>
                  <a:gd name="connsiteX37" fmla="*/ 136127 w 156118"/>
                  <a:gd name="connsiteY37" fmla="*/ 213235 h 213234"/>
                  <a:gd name="connsiteX38" fmla="*/ 98050 w 156118"/>
                  <a:gd name="connsiteY38" fmla="*/ 109473 h 213234"/>
                  <a:gd name="connsiteX39" fmla="*/ 80915 w 156118"/>
                  <a:gd name="connsiteY39" fmla="*/ 113281 h 213234"/>
                  <a:gd name="connsiteX40" fmla="*/ 62828 w 156118"/>
                  <a:gd name="connsiteY40" fmla="*/ 116137 h 213234"/>
                  <a:gd name="connsiteX41" fmla="*/ 45693 w 156118"/>
                  <a:gd name="connsiteY41" fmla="*/ 121849 h 213234"/>
                  <a:gd name="connsiteX42" fmla="*/ 33318 w 156118"/>
                  <a:gd name="connsiteY42" fmla="*/ 133272 h 213234"/>
                  <a:gd name="connsiteX43" fmla="*/ 28558 w 156118"/>
                  <a:gd name="connsiteY43" fmla="*/ 153262 h 213234"/>
                  <a:gd name="connsiteX44" fmla="*/ 31414 w 156118"/>
                  <a:gd name="connsiteY44" fmla="*/ 167542 h 213234"/>
                  <a:gd name="connsiteX45" fmla="*/ 38078 w 156118"/>
                  <a:gd name="connsiteY45" fmla="*/ 177061 h 213234"/>
                  <a:gd name="connsiteX46" fmla="*/ 48549 w 156118"/>
                  <a:gd name="connsiteY46" fmla="*/ 181821 h 213234"/>
                  <a:gd name="connsiteX47" fmla="*/ 60924 w 156118"/>
                  <a:gd name="connsiteY47" fmla="*/ 183725 h 213234"/>
                  <a:gd name="connsiteX48" fmla="*/ 83771 w 156118"/>
                  <a:gd name="connsiteY48" fmla="*/ 178965 h 213234"/>
                  <a:gd name="connsiteX49" fmla="*/ 99954 w 156118"/>
                  <a:gd name="connsiteY49" fmla="*/ 167542 h 213234"/>
                  <a:gd name="connsiteX50" fmla="*/ 108521 w 156118"/>
                  <a:gd name="connsiteY50" fmla="*/ 152310 h 213234"/>
                  <a:gd name="connsiteX51" fmla="*/ 111377 w 156118"/>
                  <a:gd name="connsiteY51" fmla="*/ 137080 h 213234"/>
                  <a:gd name="connsiteX52" fmla="*/ 111377 w 156118"/>
                  <a:gd name="connsiteY52" fmla="*/ 102810 h 213234"/>
                  <a:gd name="connsiteX53" fmla="*/ 98050 w 156118"/>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8"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1"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3" y="0"/>
                      <a:pt x="92338" y="952"/>
                      <a:pt x="99002"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5" y="118993"/>
                      <a:pt x="45693" y="121849"/>
                    </a:cubicBezTo>
                    <a:cubicBezTo>
                      <a:pt x="40933"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sp>
            <p:nvSpPr>
              <p:cNvPr id="16" name="Freeform 15">
                <a:extLst>
                  <a:ext uri="{FF2B5EF4-FFF2-40B4-BE49-F238E27FC236}">
                    <a16:creationId xmlns:a16="http://schemas.microsoft.com/office/drawing/2014/main" id="{C85DC0C9-65A0-600E-3E1A-DDCFF57B1A9F}"/>
                  </a:ext>
                </a:extLst>
              </p:cNvPr>
              <p:cNvSpPr/>
              <p:nvPr/>
            </p:nvSpPr>
            <p:spPr>
              <a:xfrm>
                <a:off x="4999365" y="3737428"/>
                <a:ext cx="140887" cy="215138"/>
              </a:xfrm>
              <a:custGeom>
                <a:avLst/>
                <a:gdLst>
                  <a:gd name="connsiteX0" fmla="*/ 30462 w 140887"/>
                  <a:gd name="connsiteY0" fmla="*/ 166590 h 215138"/>
                  <a:gd name="connsiteX1" fmla="*/ 40933 w 140887"/>
                  <a:gd name="connsiteY1" fmla="*/ 178965 h 215138"/>
                  <a:gd name="connsiteX2" fmla="*/ 55213 w 140887"/>
                  <a:gd name="connsiteY2" fmla="*/ 185628 h 215138"/>
                  <a:gd name="connsiteX3" fmla="*/ 71396 w 140887"/>
                  <a:gd name="connsiteY3" fmla="*/ 187532 h 215138"/>
                  <a:gd name="connsiteX4" fmla="*/ 84723 w 140887"/>
                  <a:gd name="connsiteY4" fmla="*/ 186580 h 215138"/>
                  <a:gd name="connsiteX5" fmla="*/ 98050 w 140887"/>
                  <a:gd name="connsiteY5" fmla="*/ 181821 h 215138"/>
                  <a:gd name="connsiteX6" fmla="*/ 107569 w 140887"/>
                  <a:gd name="connsiteY6" fmla="*/ 172301 h 215138"/>
                  <a:gd name="connsiteX7" fmla="*/ 111377 w 140887"/>
                  <a:gd name="connsiteY7" fmla="*/ 156118 h 215138"/>
                  <a:gd name="connsiteX8" fmla="*/ 103761 w 140887"/>
                  <a:gd name="connsiteY8" fmla="*/ 136128 h 215138"/>
                  <a:gd name="connsiteX9" fmla="*/ 83771 w 140887"/>
                  <a:gd name="connsiteY9" fmla="*/ 124704 h 215138"/>
                  <a:gd name="connsiteX10" fmla="*/ 58068 w 140887"/>
                  <a:gd name="connsiteY10" fmla="*/ 117089 h 215138"/>
                  <a:gd name="connsiteX11" fmla="*/ 32366 w 140887"/>
                  <a:gd name="connsiteY11" fmla="*/ 107569 h 215138"/>
                  <a:gd name="connsiteX12" fmla="*/ 12375 w 140887"/>
                  <a:gd name="connsiteY12" fmla="*/ 90434 h 215138"/>
                  <a:gd name="connsiteX13" fmla="*/ 4760 w 140887"/>
                  <a:gd name="connsiteY13" fmla="*/ 59020 h 215138"/>
                  <a:gd name="connsiteX14" fmla="*/ 10471 w 140887"/>
                  <a:gd name="connsiteY14" fmla="*/ 32366 h 215138"/>
                  <a:gd name="connsiteX15" fmla="*/ 24750 w 140887"/>
                  <a:gd name="connsiteY15" fmla="*/ 14279 h 215138"/>
                  <a:gd name="connsiteX16" fmla="*/ 44741 w 140887"/>
                  <a:gd name="connsiteY16" fmla="*/ 3808 h 215138"/>
                  <a:gd name="connsiteX17" fmla="*/ 66636 w 140887"/>
                  <a:gd name="connsiteY17" fmla="*/ 0 h 215138"/>
                  <a:gd name="connsiteX18" fmla="*/ 92338 w 140887"/>
                  <a:gd name="connsiteY18" fmla="*/ 2856 h 215138"/>
                  <a:gd name="connsiteX19" fmla="*/ 113281 w 140887"/>
                  <a:gd name="connsiteY19" fmla="*/ 13327 h 215138"/>
                  <a:gd name="connsiteX20" fmla="*/ 127560 w 140887"/>
                  <a:gd name="connsiteY20" fmla="*/ 33318 h 215138"/>
                  <a:gd name="connsiteX21" fmla="*/ 134223 w 140887"/>
                  <a:gd name="connsiteY21" fmla="*/ 64732 h 215138"/>
                  <a:gd name="connsiteX22" fmla="*/ 106617 w 140887"/>
                  <a:gd name="connsiteY22" fmla="*/ 64732 h 215138"/>
                  <a:gd name="connsiteX23" fmla="*/ 102810 w 140887"/>
                  <a:gd name="connsiteY23" fmla="*/ 48549 h 215138"/>
                  <a:gd name="connsiteX24" fmla="*/ 94242 w 140887"/>
                  <a:gd name="connsiteY24" fmla="*/ 38078 h 215138"/>
                  <a:gd name="connsiteX25" fmla="*/ 81867 w 140887"/>
                  <a:gd name="connsiteY25" fmla="*/ 32366 h 215138"/>
                  <a:gd name="connsiteX26" fmla="*/ 68540 w 140887"/>
                  <a:gd name="connsiteY26" fmla="*/ 30462 h 215138"/>
                  <a:gd name="connsiteX27" fmla="*/ 56164 w 140887"/>
                  <a:gd name="connsiteY27" fmla="*/ 31414 h 215138"/>
                  <a:gd name="connsiteX28" fmla="*/ 44741 w 140887"/>
                  <a:gd name="connsiteY28" fmla="*/ 35222 h 215138"/>
                  <a:gd name="connsiteX29" fmla="*/ 36174 w 140887"/>
                  <a:gd name="connsiteY29" fmla="*/ 42837 h 215138"/>
                  <a:gd name="connsiteX30" fmla="*/ 33318 w 140887"/>
                  <a:gd name="connsiteY30" fmla="*/ 56164 h 215138"/>
                  <a:gd name="connsiteX31" fmla="*/ 38078 w 140887"/>
                  <a:gd name="connsiteY31" fmla="*/ 70444 h 215138"/>
                  <a:gd name="connsiteX32" fmla="*/ 50453 w 140887"/>
                  <a:gd name="connsiteY32" fmla="*/ 79963 h 215138"/>
                  <a:gd name="connsiteX33" fmla="*/ 67588 w 140887"/>
                  <a:gd name="connsiteY33" fmla="*/ 86627 h 215138"/>
                  <a:gd name="connsiteX34" fmla="*/ 86626 w 140887"/>
                  <a:gd name="connsiteY34" fmla="*/ 92338 h 215138"/>
                  <a:gd name="connsiteX35" fmla="*/ 106617 w 140887"/>
                  <a:gd name="connsiteY35" fmla="*/ 99002 h 215138"/>
                  <a:gd name="connsiteX36" fmla="*/ 123752 w 140887"/>
                  <a:gd name="connsiteY36" fmla="*/ 109473 h 215138"/>
                  <a:gd name="connsiteX37" fmla="*/ 136127 w 140887"/>
                  <a:gd name="connsiteY37" fmla="*/ 125656 h 215138"/>
                  <a:gd name="connsiteX38" fmla="*/ 140887 w 140887"/>
                  <a:gd name="connsiteY38" fmla="*/ 150407 h 215138"/>
                  <a:gd name="connsiteX39" fmla="*/ 134223 w 140887"/>
                  <a:gd name="connsiteY39" fmla="*/ 181821 h 215138"/>
                  <a:gd name="connsiteX40" fmla="*/ 118041 w 140887"/>
                  <a:gd name="connsiteY40" fmla="*/ 201811 h 215138"/>
                  <a:gd name="connsiteX41" fmla="*/ 95194 w 140887"/>
                  <a:gd name="connsiteY41" fmla="*/ 212283 h 215138"/>
                  <a:gd name="connsiteX42" fmla="*/ 70444 w 140887"/>
                  <a:gd name="connsiteY42" fmla="*/ 215139 h 215138"/>
                  <a:gd name="connsiteX43" fmla="*/ 43789 w 140887"/>
                  <a:gd name="connsiteY43" fmla="*/ 211331 h 215138"/>
                  <a:gd name="connsiteX44" fmla="*/ 21895 w 140887"/>
                  <a:gd name="connsiteY44" fmla="*/ 199907 h 215138"/>
                  <a:gd name="connsiteX45" fmla="*/ 6664 w 140887"/>
                  <a:gd name="connsiteY45" fmla="*/ 178013 h 215138"/>
                  <a:gd name="connsiteX46" fmla="*/ 0 w 140887"/>
                  <a:gd name="connsiteY46" fmla="*/ 145647 h 215138"/>
                  <a:gd name="connsiteX47" fmla="*/ 27606 w 140887"/>
                  <a:gd name="connsiteY47" fmla="*/ 145647 h 215138"/>
                  <a:gd name="connsiteX48" fmla="*/ 30462 w 140887"/>
                  <a:gd name="connsiteY48" fmla="*/ 166590 h 2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887" h="215138">
                    <a:moveTo>
                      <a:pt x="30462" y="166590"/>
                    </a:moveTo>
                    <a:cubicBezTo>
                      <a:pt x="33318" y="171349"/>
                      <a:pt x="36174" y="176109"/>
                      <a:pt x="40933" y="178965"/>
                    </a:cubicBezTo>
                    <a:cubicBezTo>
                      <a:pt x="44741" y="181821"/>
                      <a:pt x="49501" y="184676"/>
                      <a:pt x="55213" y="185628"/>
                    </a:cubicBezTo>
                    <a:cubicBezTo>
                      <a:pt x="60924" y="186580"/>
                      <a:pt x="65684" y="187532"/>
                      <a:pt x="71396" y="187532"/>
                    </a:cubicBezTo>
                    <a:cubicBezTo>
                      <a:pt x="75203" y="187532"/>
                      <a:pt x="79963" y="187532"/>
                      <a:pt x="84723" y="186580"/>
                    </a:cubicBezTo>
                    <a:cubicBezTo>
                      <a:pt x="89482" y="185628"/>
                      <a:pt x="93290" y="184676"/>
                      <a:pt x="98050" y="181821"/>
                    </a:cubicBezTo>
                    <a:cubicBezTo>
                      <a:pt x="101858" y="179917"/>
                      <a:pt x="105665" y="177061"/>
                      <a:pt x="107569" y="172301"/>
                    </a:cubicBezTo>
                    <a:cubicBezTo>
                      <a:pt x="110425" y="168494"/>
                      <a:pt x="111377" y="162782"/>
                      <a:pt x="111377" y="156118"/>
                    </a:cubicBezTo>
                    <a:cubicBezTo>
                      <a:pt x="111377" y="147551"/>
                      <a:pt x="108521" y="140887"/>
                      <a:pt x="103761" y="136128"/>
                    </a:cubicBezTo>
                    <a:cubicBezTo>
                      <a:pt x="98050" y="131368"/>
                      <a:pt x="91386" y="127560"/>
                      <a:pt x="83771" y="124704"/>
                    </a:cubicBezTo>
                    <a:cubicBezTo>
                      <a:pt x="76155" y="121849"/>
                      <a:pt x="66636" y="118993"/>
                      <a:pt x="58068" y="117089"/>
                    </a:cubicBezTo>
                    <a:cubicBezTo>
                      <a:pt x="48549" y="115185"/>
                      <a:pt x="39981" y="111377"/>
                      <a:pt x="32366" y="107569"/>
                    </a:cubicBezTo>
                    <a:cubicBezTo>
                      <a:pt x="24750" y="103761"/>
                      <a:pt x="18087" y="98050"/>
                      <a:pt x="12375" y="90434"/>
                    </a:cubicBezTo>
                    <a:cubicBezTo>
                      <a:pt x="6664" y="82819"/>
                      <a:pt x="4760" y="72348"/>
                      <a:pt x="4760" y="59020"/>
                    </a:cubicBezTo>
                    <a:cubicBezTo>
                      <a:pt x="4760" y="48549"/>
                      <a:pt x="6664" y="39982"/>
                      <a:pt x="10471" y="32366"/>
                    </a:cubicBezTo>
                    <a:cubicBezTo>
                      <a:pt x="14279" y="24750"/>
                      <a:pt x="19039" y="19039"/>
                      <a:pt x="24750" y="14279"/>
                    </a:cubicBezTo>
                    <a:cubicBezTo>
                      <a:pt x="30462" y="9519"/>
                      <a:pt x="37126" y="6664"/>
                      <a:pt x="44741" y="3808"/>
                    </a:cubicBezTo>
                    <a:cubicBezTo>
                      <a:pt x="52357" y="1904"/>
                      <a:pt x="59020" y="0"/>
                      <a:pt x="66636" y="0"/>
                    </a:cubicBezTo>
                    <a:cubicBezTo>
                      <a:pt x="76155" y="0"/>
                      <a:pt x="84723" y="952"/>
                      <a:pt x="92338" y="2856"/>
                    </a:cubicBezTo>
                    <a:cubicBezTo>
                      <a:pt x="99954" y="4760"/>
                      <a:pt x="107569" y="8567"/>
                      <a:pt x="113281" y="13327"/>
                    </a:cubicBezTo>
                    <a:cubicBezTo>
                      <a:pt x="118993" y="18087"/>
                      <a:pt x="124704" y="24750"/>
                      <a:pt x="127560" y="33318"/>
                    </a:cubicBezTo>
                    <a:cubicBezTo>
                      <a:pt x="131368" y="41885"/>
                      <a:pt x="133272" y="52357"/>
                      <a:pt x="134223" y="64732"/>
                    </a:cubicBezTo>
                    <a:lnTo>
                      <a:pt x="106617" y="64732"/>
                    </a:lnTo>
                    <a:cubicBezTo>
                      <a:pt x="106617" y="58068"/>
                      <a:pt x="104713" y="52357"/>
                      <a:pt x="102810" y="48549"/>
                    </a:cubicBezTo>
                    <a:cubicBezTo>
                      <a:pt x="100906" y="43789"/>
                      <a:pt x="97098" y="40934"/>
                      <a:pt x="94242" y="38078"/>
                    </a:cubicBezTo>
                    <a:cubicBezTo>
                      <a:pt x="90434" y="35222"/>
                      <a:pt x="86626" y="33318"/>
                      <a:pt x="81867" y="32366"/>
                    </a:cubicBezTo>
                    <a:cubicBezTo>
                      <a:pt x="77107" y="31414"/>
                      <a:pt x="73299" y="30462"/>
                      <a:pt x="68540" y="30462"/>
                    </a:cubicBezTo>
                    <a:cubicBezTo>
                      <a:pt x="64732" y="30462"/>
                      <a:pt x="59972" y="30462"/>
                      <a:pt x="56164" y="31414"/>
                    </a:cubicBezTo>
                    <a:cubicBezTo>
                      <a:pt x="52357" y="32366"/>
                      <a:pt x="48549" y="33318"/>
                      <a:pt x="44741" y="35222"/>
                    </a:cubicBezTo>
                    <a:cubicBezTo>
                      <a:pt x="40933" y="37126"/>
                      <a:pt x="38078" y="39982"/>
                      <a:pt x="36174" y="42837"/>
                    </a:cubicBezTo>
                    <a:cubicBezTo>
                      <a:pt x="34270" y="45693"/>
                      <a:pt x="33318" y="50453"/>
                      <a:pt x="33318" y="56164"/>
                    </a:cubicBezTo>
                    <a:cubicBezTo>
                      <a:pt x="33318" y="61876"/>
                      <a:pt x="35222" y="66636"/>
                      <a:pt x="38078" y="70444"/>
                    </a:cubicBezTo>
                    <a:cubicBezTo>
                      <a:pt x="40933" y="74252"/>
                      <a:pt x="45693" y="77107"/>
                      <a:pt x="50453" y="79963"/>
                    </a:cubicBezTo>
                    <a:cubicBezTo>
                      <a:pt x="55213" y="82819"/>
                      <a:pt x="60924" y="84723"/>
                      <a:pt x="67588" y="86627"/>
                    </a:cubicBezTo>
                    <a:cubicBezTo>
                      <a:pt x="74251" y="88531"/>
                      <a:pt x="79963" y="90434"/>
                      <a:pt x="86626" y="92338"/>
                    </a:cubicBezTo>
                    <a:cubicBezTo>
                      <a:pt x="93290" y="94242"/>
                      <a:pt x="99954" y="96146"/>
                      <a:pt x="106617" y="99002"/>
                    </a:cubicBezTo>
                    <a:cubicBezTo>
                      <a:pt x="113281" y="101858"/>
                      <a:pt x="118993" y="104713"/>
                      <a:pt x="123752" y="109473"/>
                    </a:cubicBezTo>
                    <a:cubicBezTo>
                      <a:pt x="128512" y="114233"/>
                      <a:pt x="133272" y="118993"/>
                      <a:pt x="136127" y="125656"/>
                    </a:cubicBezTo>
                    <a:cubicBezTo>
                      <a:pt x="138983" y="132320"/>
                      <a:pt x="140887" y="140887"/>
                      <a:pt x="140887" y="150407"/>
                    </a:cubicBezTo>
                    <a:cubicBezTo>
                      <a:pt x="140887" y="162782"/>
                      <a:pt x="138983" y="173253"/>
                      <a:pt x="134223" y="181821"/>
                    </a:cubicBezTo>
                    <a:cubicBezTo>
                      <a:pt x="130416" y="190388"/>
                      <a:pt x="124704" y="197052"/>
                      <a:pt x="118041" y="201811"/>
                    </a:cubicBezTo>
                    <a:cubicBezTo>
                      <a:pt x="111377" y="206571"/>
                      <a:pt x="103761" y="210379"/>
                      <a:pt x="95194" y="212283"/>
                    </a:cubicBezTo>
                    <a:cubicBezTo>
                      <a:pt x="86626" y="214187"/>
                      <a:pt x="78059" y="215139"/>
                      <a:pt x="70444" y="215139"/>
                    </a:cubicBezTo>
                    <a:cubicBezTo>
                      <a:pt x="60924" y="215139"/>
                      <a:pt x="52357" y="214187"/>
                      <a:pt x="43789" y="211331"/>
                    </a:cubicBezTo>
                    <a:cubicBezTo>
                      <a:pt x="35222" y="208475"/>
                      <a:pt x="27606" y="204667"/>
                      <a:pt x="21895" y="199907"/>
                    </a:cubicBezTo>
                    <a:cubicBezTo>
                      <a:pt x="15231" y="194196"/>
                      <a:pt x="10471" y="187532"/>
                      <a:pt x="6664" y="178013"/>
                    </a:cubicBezTo>
                    <a:cubicBezTo>
                      <a:pt x="2856" y="169446"/>
                      <a:pt x="952" y="158022"/>
                      <a:pt x="0" y="145647"/>
                    </a:cubicBezTo>
                    <a:lnTo>
                      <a:pt x="27606" y="145647"/>
                    </a:lnTo>
                    <a:cubicBezTo>
                      <a:pt x="26654" y="155166"/>
                      <a:pt x="28558" y="161830"/>
                      <a:pt x="30462" y="166590"/>
                    </a:cubicBezTo>
                    <a:close/>
                  </a:path>
                </a:pathLst>
              </a:custGeom>
              <a:solidFill>
                <a:srgbClr val="626366"/>
              </a:solidFill>
              <a:ln w="9508" cap="flat">
                <a:noFill/>
                <a:prstDash val="solid"/>
                <a:miter/>
              </a:ln>
            </p:spPr>
            <p:txBody>
              <a:bodyPr rtlCol="0" anchor="ctr"/>
              <a:lstStyle/>
              <a:p>
                <a:endParaRPr lang="pt-BR"/>
              </a:p>
            </p:txBody>
          </p:sp>
          <p:sp>
            <p:nvSpPr>
              <p:cNvPr id="17" name="Freeform 16">
                <a:extLst>
                  <a:ext uri="{FF2B5EF4-FFF2-40B4-BE49-F238E27FC236}">
                    <a16:creationId xmlns:a16="http://schemas.microsoft.com/office/drawing/2014/main" id="{B7AD9A4F-6456-3266-00F2-7B09C86774C1}"/>
                  </a:ext>
                </a:extLst>
              </p:cNvPr>
              <p:cNvSpPr/>
              <p:nvPr/>
            </p:nvSpPr>
            <p:spPr>
              <a:xfrm>
                <a:off x="5152627" y="3682216"/>
                <a:ext cx="88530" cy="267495"/>
              </a:xfrm>
              <a:custGeom>
                <a:avLst/>
                <a:gdLst>
                  <a:gd name="connsiteX0" fmla="*/ 88530 w 88530"/>
                  <a:gd name="connsiteY0" fmla="*/ 61876 h 267495"/>
                  <a:gd name="connsiteX1" fmla="*/ 88530 w 88530"/>
                  <a:gd name="connsiteY1" fmla="*/ 91386 h 267495"/>
                  <a:gd name="connsiteX2" fmla="*/ 55213 w 88530"/>
                  <a:gd name="connsiteY2" fmla="*/ 91386 h 267495"/>
                  <a:gd name="connsiteX3" fmla="*/ 55213 w 88530"/>
                  <a:gd name="connsiteY3" fmla="*/ 218946 h 267495"/>
                  <a:gd name="connsiteX4" fmla="*/ 56165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5 w 88530"/>
                  <a:gd name="connsiteY20" fmla="*/ 0 h 267495"/>
                  <a:gd name="connsiteX21" fmla="*/ 56165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3" y="91386"/>
                    </a:lnTo>
                    <a:lnTo>
                      <a:pt x="55213" y="218946"/>
                    </a:lnTo>
                    <a:cubicBezTo>
                      <a:pt x="55213" y="222754"/>
                      <a:pt x="55213" y="226562"/>
                      <a:pt x="56165"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1" y="266543"/>
                      <a:pt x="49501" y="265591"/>
                    </a:cubicBezTo>
                    <a:cubicBezTo>
                      <a:pt x="44741" y="264639"/>
                      <a:pt x="39982"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5" y="0"/>
                    </a:lnTo>
                    <a:lnTo>
                      <a:pt x="56165"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18" name="Freeform 17">
                <a:extLst>
                  <a:ext uri="{FF2B5EF4-FFF2-40B4-BE49-F238E27FC236}">
                    <a16:creationId xmlns:a16="http://schemas.microsoft.com/office/drawing/2014/main" id="{C03AF19F-BEED-4D66-A382-FD6507D6B5F6}"/>
                  </a:ext>
                </a:extLst>
              </p:cNvPr>
              <p:cNvSpPr/>
              <p:nvPr/>
            </p:nvSpPr>
            <p:spPr>
              <a:xfrm>
                <a:off x="5270668"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19" name="Freeform 18">
                <a:extLst>
                  <a:ext uri="{FF2B5EF4-FFF2-40B4-BE49-F238E27FC236}">
                    <a16:creationId xmlns:a16="http://schemas.microsoft.com/office/drawing/2014/main" id="{8410CA71-99D9-4A13-AA14-F408FF0EFBFB}"/>
                  </a:ext>
                </a:extLst>
              </p:cNvPr>
              <p:cNvSpPr/>
              <p:nvPr/>
            </p:nvSpPr>
            <p:spPr>
              <a:xfrm>
                <a:off x="5436305" y="3745044"/>
                <a:ext cx="139935" cy="205618"/>
              </a:xfrm>
              <a:custGeom>
                <a:avLst/>
                <a:gdLst>
                  <a:gd name="connsiteX0" fmla="*/ 99954 w 139935"/>
                  <a:gd name="connsiteY0" fmla="*/ 29510 h 205618"/>
                  <a:gd name="connsiteX1" fmla="*/ 6664 w 139935"/>
                  <a:gd name="connsiteY1" fmla="*/ 29510 h 205618"/>
                  <a:gd name="connsiteX2" fmla="*/ 6664 w 139935"/>
                  <a:gd name="connsiteY2" fmla="*/ 0 h 205618"/>
                  <a:gd name="connsiteX3" fmla="*/ 136127 w 139935"/>
                  <a:gd name="connsiteY3" fmla="*/ 0 h 205618"/>
                  <a:gd name="connsiteX4" fmla="*/ 136127 w 139935"/>
                  <a:gd name="connsiteY4" fmla="*/ 22847 h 205618"/>
                  <a:gd name="connsiteX5" fmla="*/ 34270 w 139935"/>
                  <a:gd name="connsiteY5" fmla="*/ 176109 h 205618"/>
                  <a:gd name="connsiteX6" fmla="*/ 139935 w 139935"/>
                  <a:gd name="connsiteY6" fmla="*/ 176109 h 205618"/>
                  <a:gd name="connsiteX7" fmla="*/ 139935 w 139935"/>
                  <a:gd name="connsiteY7" fmla="*/ 205619 h 205618"/>
                  <a:gd name="connsiteX8" fmla="*/ 0 w 139935"/>
                  <a:gd name="connsiteY8" fmla="*/ 205619 h 205618"/>
                  <a:gd name="connsiteX9" fmla="*/ 0 w 139935"/>
                  <a:gd name="connsiteY9" fmla="*/ 179917 h 205618"/>
                  <a:gd name="connsiteX10" fmla="*/ 99954 w 139935"/>
                  <a:gd name="connsiteY10" fmla="*/ 29510 h 2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35" h="205618">
                    <a:moveTo>
                      <a:pt x="99954" y="29510"/>
                    </a:moveTo>
                    <a:lnTo>
                      <a:pt x="6664" y="29510"/>
                    </a:lnTo>
                    <a:lnTo>
                      <a:pt x="6664" y="0"/>
                    </a:lnTo>
                    <a:lnTo>
                      <a:pt x="136127" y="0"/>
                    </a:lnTo>
                    <a:lnTo>
                      <a:pt x="136127" y="22847"/>
                    </a:lnTo>
                    <a:lnTo>
                      <a:pt x="34270" y="176109"/>
                    </a:lnTo>
                    <a:lnTo>
                      <a:pt x="139935" y="176109"/>
                    </a:lnTo>
                    <a:lnTo>
                      <a:pt x="139935" y="205619"/>
                    </a:lnTo>
                    <a:lnTo>
                      <a:pt x="0" y="205619"/>
                    </a:lnTo>
                    <a:lnTo>
                      <a:pt x="0" y="179917"/>
                    </a:lnTo>
                    <a:lnTo>
                      <a:pt x="99954" y="29510"/>
                    </a:lnTo>
                    <a:close/>
                  </a:path>
                </a:pathLst>
              </a:custGeom>
              <a:solidFill>
                <a:srgbClr val="626366"/>
              </a:solidFill>
              <a:ln w="9508" cap="flat">
                <a:noFill/>
                <a:prstDash val="solid"/>
                <a:miter/>
              </a:ln>
            </p:spPr>
            <p:txBody>
              <a:bodyPr rtlCol="0" anchor="ctr"/>
              <a:lstStyle/>
              <a:p>
                <a:endParaRPr lang="pt-BR"/>
              </a:p>
            </p:txBody>
          </p:sp>
          <p:sp>
            <p:nvSpPr>
              <p:cNvPr id="20" name="Freeform 19">
                <a:extLst>
                  <a:ext uri="{FF2B5EF4-FFF2-40B4-BE49-F238E27FC236}">
                    <a16:creationId xmlns:a16="http://schemas.microsoft.com/office/drawing/2014/main" id="{99A8C20A-D024-B41A-A700-91966BEA2DC0}"/>
                  </a:ext>
                </a:extLst>
              </p:cNvPr>
              <p:cNvSpPr/>
              <p:nvPr/>
            </p:nvSpPr>
            <p:spPr>
              <a:xfrm>
                <a:off x="5602895"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6"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8"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1" name="Freeform 20">
                <a:extLst>
                  <a:ext uri="{FF2B5EF4-FFF2-40B4-BE49-F238E27FC236}">
                    <a16:creationId xmlns:a16="http://schemas.microsoft.com/office/drawing/2014/main" id="{F7E53F4D-31AE-0699-E0D2-26E8930FEE32}"/>
                  </a:ext>
                </a:extLst>
              </p:cNvPr>
              <p:cNvSpPr/>
              <p:nvPr/>
            </p:nvSpPr>
            <p:spPr>
              <a:xfrm>
                <a:off x="5782811" y="3738380"/>
                <a:ext cx="232273" cy="211330"/>
              </a:xfrm>
              <a:custGeom>
                <a:avLst/>
                <a:gdLst>
                  <a:gd name="connsiteX0" fmla="*/ 24750 w 232273"/>
                  <a:gd name="connsiteY0" fmla="*/ 5712 h 211330"/>
                  <a:gd name="connsiteX1" fmla="*/ 24750 w 232273"/>
                  <a:gd name="connsiteY1" fmla="*/ 36174 h 211330"/>
                  <a:gd name="connsiteX2" fmla="*/ 25702 w 232273"/>
                  <a:gd name="connsiteY2" fmla="*/ 36174 h 211330"/>
                  <a:gd name="connsiteX3" fmla="*/ 79011 w 232273"/>
                  <a:gd name="connsiteY3" fmla="*/ 952 h 211330"/>
                  <a:gd name="connsiteX4" fmla="*/ 106617 w 232273"/>
                  <a:gd name="connsiteY4" fmla="*/ 8567 h 211330"/>
                  <a:gd name="connsiteX5" fmla="*/ 124704 w 232273"/>
                  <a:gd name="connsiteY5" fmla="*/ 35222 h 211330"/>
                  <a:gd name="connsiteX6" fmla="*/ 146599 w 232273"/>
                  <a:gd name="connsiteY6" fmla="*/ 9519 h 211330"/>
                  <a:gd name="connsiteX7" fmla="*/ 177061 w 232273"/>
                  <a:gd name="connsiteY7" fmla="*/ 0 h 211330"/>
                  <a:gd name="connsiteX8" fmla="*/ 199907 w 232273"/>
                  <a:gd name="connsiteY8" fmla="*/ 3808 h 211330"/>
                  <a:gd name="connsiteX9" fmla="*/ 217042 w 232273"/>
                  <a:gd name="connsiteY9" fmla="*/ 14279 h 211330"/>
                  <a:gd name="connsiteX10" fmla="*/ 228466 w 232273"/>
                  <a:gd name="connsiteY10" fmla="*/ 32366 h 211330"/>
                  <a:gd name="connsiteX11" fmla="*/ 232273 w 232273"/>
                  <a:gd name="connsiteY11" fmla="*/ 59972 h 211330"/>
                  <a:gd name="connsiteX12" fmla="*/ 232273 w 232273"/>
                  <a:gd name="connsiteY12" fmla="*/ 211331 h 211330"/>
                  <a:gd name="connsiteX13" fmla="*/ 204667 w 232273"/>
                  <a:gd name="connsiteY13" fmla="*/ 211331 h 211330"/>
                  <a:gd name="connsiteX14" fmla="*/ 204667 w 232273"/>
                  <a:gd name="connsiteY14" fmla="*/ 76155 h 211330"/>
                  <a:gd name="connsiteX15" fmla="*/ 203715 w 232273"/>
                  <a:gd name="connsiteY15" fmla="*/ 58068 h 211330"/>
                  <a:gd name="connsiteX16" fmla="*/ 198955 w 232273"/>
                  <a:gd name="connsiteY16" fmla="*/ 43789 h 211330"/>
                  <a:gd name="connsiteX17" fmla="*/ 189436 w 232273"/>
                  <a:gd name="connsiteY17" fmla="*/ 34270 h 211330"/>
                  <a:gd name="connsiteX18" fmla="*/ 173253 w 232273"/>
                  <a:gd name="connsiteY18" fmla="*/ 30462 h 211330"/>
                  <a:gd name="connsiteX19" fmla="*/ 141839 w 232273"/>
                  <a:gd name="connsiteY19" fmla="*/ 44741 h 211330"/>
                  <a:gd name="connsiteX20" fmla="*/ 130416 w 232273"/>
                  <a:gd name="connsiteY20" fmla="*/ 82819 h 211330"/>
                  <a:gd name="connsiteX21" fmla="*/ 130416 w 232273"/>
                  <a:gd name="connsiteY21" fmla="*/ 211331 h 211330"/>
                  <a:gd name="connsiteX22" fmla="*/ 102809 w 232273"/>
                  <a:gd name="connsiteY22" fmla="*/ 211331 h 211330"/>
                  <a:gd name="connsiteX23" fmla="*/ 102809 w 232273"/>
                  <a:gd name="connsiteY23" fmla="*/ 76155 h 211330"/>
                  <a:gd name="connsiteX24" fmla="*/ 100906 w 232273"/>
                  <a:gd name="connsiteY24" fmla="*/ 58068 h 211330"/>
                  <a:gd name="connsiteX25" fmla="*/ 96146 w 232273"/>
                  <a:gd name="connsiteY25" fmla="*/ 43789 h 211330"/>
                  <a:gd name="connsiteX26" fmla="*/ 86627 w 232273"/>
                  <a:gd name="connsiteY26" fmla="*/ 34270 h 211330"/>
                  <a:gd name="connsiteX27" fmla="*/ 71396 w 232273"/>
                  <a:gd name="connsiteY27" fmla="*/ 30462 h 211330"/>
                  <a:gd name="connsiteX28" fmla="*/ 51405 w 232273"/>
                  <a:gd name="connsiteY28" fmla="*/ 36174 h 211330"/>
                  <a:gd name="connsiteX29" fmla="*/ 38078 w 232273"/>
                  <a:gd name="connsiteY29" fmla="*/ 50453 h 211330"/>
                  <a:gd name="connsiteX30" fmla="*/ 30462 w 232273"/>
                  <a:gd name="connsiteY30" fmla="*/ 67588 h 211330"/>
                  <a:gd name="connsiteX31" fmla="*/ 27606 w 232273"/>
                  <a:gd name="connsiteY31" fmla="*/ 82819 h 211330"/>
                  <a:gd name="connsiteX32" fmla="*/ 27606 w 232273"/>
                  <a:gd name="connsiteY32" fmla="*/ 211331 h 211330"/>
                  <a:gd name="connsiteX33" fmla="*/ 0 w 232273"/>
                  <a:gd name="connsiteY33" fmla="*/ 211331 h 211330"/>
                  <a:gd name="connsiteX34" fmla="*/ 0 w 232273"/>
                  <a:gd name="connsiteY34" fmla="*/ 5712 h 211330"/>
                  <a:gd name="connsiteX35" fmla="*/ 24750 w 232273"/>
                  <a:gd name="connsiteY35" fmla="*/ 5712 h 2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2273" h="211330">
                    <a:moveTo>
                      <a:pt x="24750" y="5712"/>
                    </a:moveTo>
                    <a:lnTo>
                      <a:pt x="24750" y="36174"/>
                    </a:lnTo>
                    <a:lnTo>
                      <a:pt x="25702" y="36174"/>
                    </a:lnTo>
                    <a:cubicBezTo>
                      <a:pt x="38078" y="12375"/>
                      <a:pt x="56164" y="952"/>
                      <a:pt x="79011" y="952"/>
                    </a:cubicBezTo>
                    <a:cubicBezTo>
                      <a:pt x="89482" y="952"/>
                      <a:pt x="99002" y="3808"/>
                      <a:pt x="106617" y="8567"/>
                    </a:cubicBezTo>
                    <a:cubicBezTo>
                      <a:pt x="115185" y="14279"/>
                      <a:pt x="120896" y="22847"/>
                      <a:pt x="124704" y="35222"/>
                    </a:cubicBezTo>
                    <a:cubicBezTo>
                      <a:pt x="130416" y="23799"/>
                      <a:pt x="138031" y="15231"/>
                      <a:pt x="146599" y="9519"/>
                    </a:cubicBezTo>
                    <a:cubicBezTo>
                      <a:pt x="156118" y="3808"/>
                      <a:pt x="165638" y="0"/>
                      <a:pt x="177061" y="0"/>
                    </a:cubicBezTo>
                    <a:cubicBezTo>
                      <a:pt x="185628" y="0"/>
                      <a:pt x="193244" y="952"/>
                      <a:pt x="199907" y="3808"/>
                    </a:cubicBezTo>
                    <a:cubicBezTo>
                      <a:pt x="206571" y="5712"/>
                      <a:pt x="212283" y="9519"/>
                      <a:pt x="217042" y="14279"/>
                    </a:cubicBezTo>
                    <a:cubicBezTo>
                      <a:pt x="221802" y="19039"/>
                      <a:pt x="225610" y="24750"/>
                      <a:pt x="228466" y="32366"/>
                    </a:cubicBezTo>
                    <a:cubicBezTo>
                      <a:pt x="231321" y="39982"/>
                      <a:pt x="232273" y="49501"/>
                      <a:pt x="232273" y="59972"/>
                    </a:cubicBezTo>
                    <a:lnTo>
                      <a:pt x="232273" y="211331"/>
                    </a:lnTo>
                    <a:lnTo>
                      <a:pt x="204667" y="211331"/>
                    </a:lnTo>
                    <a:lnTo>
                      <a:pt x="204667" y="76155"/>
                    </a:lnTo>
                    <a:cubicBezTo>
                      <a:pt x="204667" y="69492"/>
                      <a:pt x="204667" y="63780"/>
                      <a:pt x="203715" y="58068"/>
                    </a:cubicBezTo>
                    <a:cubicBezTo>
                      <a:pt x="202763" y="52357"/>
                      <a:pt x="200859" y="47597"/>
                      <a:pt x="198955" y="43789"/>
                    </a:cubicBezTo>
                    <a:cubicBezTo>
                      <a:pt x="197051" y="39982"/>
                      <a:pt x="193244" y="36174"/>
                      <a:pt x="189436" y="34270"/>
                    </a:cubicBezTo>
                    <a:cubicBezTo>
                      <a:pt x="185628" y="31414"/>
                      <a:pt x="179917" y="30462"/>
                      <a:pt x="173253" y="30462"/>
                    </a:cubicBezTo>
                    <a:cubicBezTo>
                      <a:pt x="159926" y="30462"/>
                      <a:pt x="149454" y="35222"/>
                      <a:pt x="141839" y="44741"/>
                    </a:cubicBezTo>
                    <a:cubicBezTo>
                      <a:pt x="134224" y="54261"/>
                      <a:pt x="130416" y="66636"/>
                      <a:pt x="130416" y="82819"/>
                    </a:cubicBezTo>
                    <a:lnTo>
                      <a:pt x="130416" y="211331"/>
                    </a:lnTo>
                    <a:lnTo>
                      <a:pt x="102809" y="211331"/>
                    </a:lnTo>
                    <a:lnTo>
                      <a:pt x="102809" y="76155"/>
                    </a:lnTo>
                    <a:cubicBezTo>
                      <a:pt x="102809" y="69492"/>
                      <a:pt x="102809" y="63780"/>
                      <a:pt x="100906" y="58068"/>
                    </a:cubicBezTo>
                    <a:cubicBezTo>
                      <a:pt x="99954" y="52357"/>
                      <a:pt x="98050" y="47597"/>
                      <a:pt x="96146" y="43789"/>
                    </a:cubicBezTo>
                    <a:cubicBezTo>
                      <a:pt x="94242" y="39982"/>
                      <a:pt x="90434" y="36174"/>
                      <a:pt x="86627" y="34270"/>
                    </a:cubicBezTo>
                    <a:cubicBezTo>
                      <a:pt x="82819" y="32366"/>
                      <a:pt x="77107" y="30462"/>
                      <a:pt x="71396" y="30462"/>
                    </a:cubicBezTo>
                    <a:cubicBezTo>
                      <a:pt x="63780" y="30462"/>
                      <a:pt x="57116" y="32366"/>
                      <a:pt x="51405" y="36174"/>
                    </a:cubicBezTo>
                    <a:cubicBezTo>
                      <a:pt x="45693" y="39982"/>
                      <a:pt x="40933" y="44741"/>
                      <a:pt x="38078" y="50453"/>
                    </a:cubicBezTo>
                    <a:cubicBezTo>
                      <a:pt x="34270" y="56164"/>
                      <a:pt x="32366" y="61876"/>
                      <a:pt x="30462" y="67588"/>
                    </a:cubicBezTo>
                    <a:cubicBezTo>
                      <a:pt x="28558" y="73300"/>
                      <a:pt x="27606" y="78059"/>
                      <a:pt x="27606" y="82819"/>
                    </a:cubicBezTo>
                    <a:lnTo>
                      <a:pt x="27606" y="211331"/>
                    </a:lnTo>
                    <a:lnTo>
                      <a:pt x="0" y="211331"/>
                    </a:lnTo>
                    <a:lnTo>
                      <a:pt x="0" y="5712"/>
                    </a:lnTo>
                    <a:lnTo>
                      <a:pt x="24750" y="5712"/>
                    </a:lnTo>
                    <a:close/>
                  </a:path>
                </a:pathLst>
              </a:custGeom>
              <a:solidFill>
                <a:srgbClr val="626366"/>
              </a:solidFill>
              <a:ln w="9508" cap="flat">
                <a:noFill/>
                <a:prstDash val="solid"/>
                <a:miter/>
              </a:ln>
            </p:spPr>
            <p:txBody>
              <a:bodyPr rtlCol="0" anchor="ctr"/>
              <a:lstStyle/>
              <a:p>
                <a:endParaRPr lang="pt-BR"/>
              </a:p>
            </p:txBody>
          </p:sp>
          <p:sp>
            <p:nvSpPr>
              <p:cNvPr id="22" name="Freeform 21">
                <a:extLst>
                  <a:ext uri="{FF2B5EF4-FFF2-40B4-BE49-F238E27FC236}">
                    <a16:creationId xmlns:a16="http://schemas.microsoft.com/office/drawing/2014/main" id="{418D08F1-5641-F49C-2A45-47E2FCB4D57C}"/>
                  </a:ext>
                </a:extLst>
              </p:cNvPr>
              <p:cNvSpPr/>
              <p:nvPr/>
            </p:nvSpPr>
            <p:spPr>
              <a:xfrm>
                <a:off x="6047451"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1885"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23" name="Freeform 22">
                <a:extLst>
                  <a:ext uri="{FF2B5EF4-FFF2-40B4-BE49-F238E27FC236}">
                    <a16:creationId xmlns:a16="http://schemas.microsoft.com/office/drawing/2014/main" id="{CB5C935E-FCFE-621E-9C70-B1BFD25A47D5}"/>
                  </a:ext>
                </a:extLst>
              </p:cNvPr>
              <p:cNvSpPr/>
              <p:nvPr/>
            </p:nvSpPr>
            <p:spPr>
              <a:xfrm>
                <a:off x="6227367" y="3666033"/>
                <a:ext cx="158974" cy="289389"/>
              </a:xfrm>
              <a:custGeom>
                <a:avLst/>
                <a:gdLst>
                  <a:gd name="connsiteX0" fmla="*/ 29510 w 158974"/>
                  <a:gd name="connsiteY0" fmla="*/ 0 h 289389"/>
                  <a:gd name="connsiteX1" fmla="*/ 29510 w 158974"/>
                  <a:gd name="connsiteY1" fmla="*/ 106617 h 289389"/>
                  <a:gd name="connsiteX2" fmla="*/ 30462 w 158974"/>
                  <a:gd name="connsiteY2" fmla="*/ 106617 h 289389"/>
                  <a:gd name="connsiteX3" fmla="*/ 51405 w 158974"/>
                  <a:gd name="connsiteY3" fmla="*/ 81867 h 289389"/>
                  <a:gd name="connsiteX4" fmla="*/ 82819 w 158974"/>
                  <a:gd name="connsiteY4" fmla="*/ 74252 h 289389"/>
                  <a:gd name="connsiteX5" fmla="*/ 116137 w 158974"/>
                  <a:gd name="connsiteY5" fmla="*/ 82819 h 289389"/>
                  <a:gd name="connsiteX6" fmla="*/ 139935 w 158974"/>
                  <a:gd name="connsiteY6" fmla="*/ 106617 h 289389"/>
                  <a:gd name="connsiteX7" fmla="*/ 154214 w 158974"/>
                  <a:gd name="connsiteY7" fmla="*/ 140887 h 289389"/>
                  <a:gd name="connsiteX8" fmla="*/ 158974 w 158974"/>
                  <a:gd name="connsiteY8" fmla="*/ 181821 h 289389"/>
                  <a:gd name="connsiteX9" fmla="*/ 154214 w 158974"/>
                  <a:gd name="connsiteY9" fmla="*/ 223706 h 289389"/>
                  <a:gd name="connsiteX10" fmla="*/ 139935 w 158974"/>
                  <a:gd name="connsiteY10" fmla="*/ 257976 h 289389"/>
                  <a:gd name="connsiteX11" fmla="*/ 116137 w 158974"/>
                  <a:gd name="connsiteY11" fmla="*/ 280822 h 289389"/>
                  <a:gd name="connsiteX12" fmla="*/ 82819 w 158974"/>
                  <a:gd name="connsiteY12" fmla="*/ 289390 h 289389"/>
                  <a:gd name="connsiteX13" fmla="*/ 69492 w 158974"/>
                  <a:gd name="connsiteY13" fmla="*/ 287486 h 289389"/>
                  <a:gd name="connsiteX14" fmla="*/ 54261 w 158974"/>
                  <a:gd name="connsiteY14" fmla="*/ 282726 h 289389"/>
                  <a:gd name="connsiteX15" fmla="*/ 39982 w 158974"/>
                  <a:gd name="connsiteY15" fmla="*/ 273207 h 289389"/>
                  <a:gd name="connsiteX16" fmla="*/ 28558 w 158974"/>
                  <a:gd name="connsiteY16" fmla="*/ 257976 h 289389"/>
                  <a:gd name="connsiteX17" fmla="*/ 27606 w 158974"/>
                  <a:gd name="connsiteY17" fmla="*/ 257976 h 289389"/>
                  <a:gd name="connsiteX18" fmla="*/ 27606 w 158974"/>
                  <a:gd name="connsiteY18" fmla="*/ 285582 h 289389"/>
                  <a:gd name="connsiteX19" fmla="*/ 0 w 158974"/>
                  <a:gd name="connsiteY19" fmla="*/ 285582 h 289389"/>
                  <a:gd name="connsiteX20" fmla="*/ 0 w 158974"/>
                  <a:gd name="connsiteY20" fmla="*/ 952 h 289389"/>
                  <a:gd name="connsiteX21" fmla="*/ 29510 w 158974"/>
                  <a:gd name="connsiteY21" fmla="*/ 952 h 289389"/>
                  <a:gd name="connsiteX22" fmla="*/ 127560 w 158974"/>
                  <a:gd name="connsiteY22" fmla="*/ 151358 h 289389"/>
                  <a:gd name="connsiteX23" fmla="*/ 118041 w 158974"/>
                  <a:gd name="connsiteY23" fmla="*/ 126608 h 289389"/>
                  <a:gd name="connsiteX24" fmla="*/ 101858 w 158974"/>
                  <a:gd name="connsiteY24" fmla="*/ 109473 h 289389"/>
                  <a:gd name="connsiteX25" fmla="*/ 79011 w 158974"/>
                  <a:gd name="connsiteY25" fmla="*/ 102810 h 289389"/>
                  <a:gd name="connsiteX26" fmla="*/ 55213 w 158974"/>
                  <a:gd name="connsiteY26" fmla="*/ 109473 h 289389"/>
                  <a:gd name="connsiteX27" fmla="*/ 39030 w 158974"/>
                  <a:gd name="connsiteY27" fmla="*/ 127560 h 289389"/>
                  <a:gd name="connsiteX28" fmla="*/ 30462 w 158974"/>
                  <a:gd name="connsiteY28" fmla="*/ 152310 h 289389"/>
                  <a:gd name="connsiteX29" fmla="*/ 27606 w 158974"/>
                  <a:gd name="connsiteY29" fmla="*/ 180869 h 289389"/>
                  <a:gd name="connsiteX30" fmla="*/ 30462 w 158974"/>
                  <a:gd name="connsiteY30" fmla="*/ 210379 h 289389"/>
                  <a:gd name="connsiteX31" fmla="*/ 39982 w 158974"/>
                  <a:gd name="connsiteY31" fmla="*/ 235129 h 289389"/>
                  <a:gd name="connsiteX32" fmla="*/ 56165 w 158974"/>
                  <a:gd name="connsiteY32" fmla="*/ 252264 h 289389"/>
                  <a:gd name="connsiteX33" fmla="*/ 79963 w 158974"/>
                  <a:gd name="connsiteY33" fmla="*/ 258928 h 289389"/>
                  <a:gd name="connsiteX34" fmla="*/ 103762 w 158974"/>
                  <a:gd name="connsiteY34" fmla="*/ 252264 h 289389"/>
                  <a:gd name="connsiteX35" fmla="*/ 118993 w 158974"/>
                  <a:gd name="connsiteY35" fmla="*/ 234177 h 289389"/>
                  <a:gd name="connsiteX36" fmla="*/ 127560 w 158974"/>
                  <a:gd name="connsiteY36" fmla="*/ 208475 h 289389"/>
                  <a:gd name="connsiteX37" fmla="*/ 130416 w 158974"/>
                  <a:gd name="connsiteY37" fmla="*/ 178965 h 289389"/>
                  <a:gd name="connsiteX38" fmla="*/ 127560 w 158974"/>
                  <a:gd name="connsiteY38" fmla="*/ 151358 h 28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8974" h="289389">
                    <a:moveTo>
                      <a:pt x="29510" y="0"/>
                    </a:moveTo>
                    <a:lnTo>
                      <a:pt x="29510" y="106617"/>
                    </a:lnTo>
                    <a:lnTo>
                      <a:pt x="30462" y="106617"/>
                    </a:lnTo>
                    <a:cubicBezTo>
                      <a:pt x="35222" y="95194"/>
                      <a:pt x="41886" y="86627"/>
                      <a:pt x="51405" y="81867"/>
                    </a:cubicBezTo>
                    <a:cubicBezTo>
                      <a:pt x="60924" y="77107"/>
                      <a:pt x="71396" y="74252"/>
                      <a:pt x="82819" y="74252"/>
                    </a:cubicBezTo>
                    <a:cubicBezTo>
                      <a:pt x="95194" y="74252"/>
                      <a:pt x="106617" y="77107"/>
                      <a:pt x="116137" y="82819"/>
                    </a:cubicBezTo>
                    <a:cubicBezTo>
                      <a:pt x="125656" y="88531"/>
                      <a:pt x="133272" y="96146"/>
                      <a:pt x="139935" y="106617"/>
                    </a:cubicBezTo>
                    <a:cubicBezTo>
                      <a:pt x="146599" y="116137"/>
                      <a:pt x="151359" y="128512"/>
                      <a:pt x="154214" y="140887"/>
                    </a:cubicBezTo>
                    <a:cubicBezTo>
                      <a:pt x="157070" y="154214"/>
                      <a:pt x="158974" y="167542"/>
                      <a:pt x="158974" y="181821"/>
                    </a:cubicBezTo>
                    <a:cubicBezTo>
                      <a:pt x="158974" y="196100"/>
                      <a:pt x="157070" y="210379"/>
                      <a:pt x="154214" y="223706"/>
                    </a:cubicBezTo>
                    <a:cubicBezTo>
                      <a:pt x="151359" y="237033"/>
                      <a:pt x="146599" y="248456"/>
                      <a:pt x="139935" y="257976"/>
                    </a:cubicBezTo>
                    <a:cubicBezTo>
                      <a:pt x="133272" y="267495"/>
                      <a:pt x="125656" y="275111"/>
                      <a:pt x="116137" y="280822"/>
                    </a:cubicBezTo>
                    <a:cubicBezTo>
                      <a:pt x="106617" y="286534"/>
                      <a:pt x="95194" y="289390"/>
                      <a:pt x="82819" y="289390"/>
                    </a:cubicBezTo>
                    <a:cubicBezTo>
                      <a:pt x="79011" y="289390"/>
                      <a:pt x="74252" y="288438"/>
                      <a:pt x="69492" y="287486"/>
                    </a:cubicBezTo>
                    <a:cubicBezTo>
                      <a:pt x="64732" y="286534"/>
                      <a:pt x="59020" y="284630"/>
                      <a:pt x="54261" y="282726"/>
                    </a:cubicBezTo>
                    <a:cubicBezTo>
                      <a:pt x="49501" y="279870"/>
                      <a:pt x="44741" y="277015"/>
                      <a:pt x="39982" y="273207"/>
                    </a:cubicBezTo>
                    <a:cubicBezTo>
                      <a:pt x="35222" y="269399"/>
                      <a:pt x="32366" y="263688"/>
                      <a:pt x="28558" y="257976"/>
                    </a:cubicBezTo>
                    <a:lnTo>
                      <a:pt x="27606" y="257976"/>
                    </a:lnTo>
                    <a:lnTo>
                      <a:pt x="27606" y="285582"/>
                    </a:lnTo>
                    <a:lnTo>
                      <a:pt x="0" y="285582"/>
                    </a:lnTo>
                    <a:lnTo>
                      <a:pt x="0" y="952"/>
                    </a:lnTo>
                    <a:lnTo>
                      <a:pt x="29510" y="952"/>
                    </a:lnTo>
                    <a:close/>
                    <a:moveTo>
                      <a:pt x="127560" y="151358"/>
                    </a:moveTo>
                    <a:cubicBezTo>
                      <a:pt x="125656" y="141839"/>
                      <a:pt x="122801" y="134224"/>
                      <a:pt x="118041" y="126608"/>
                    </a:cubicBezTo>
                    <a:cubicBezTo>
                      <a:pt x="114233" y="118993"/>
                      <a:pt x="108521" y="113281"/>
                      <a:pt x="101858" y="109473"/>
                    </a:cubicBezTo>
                    <a:cubicBezTo>
                      <a:pt x="95194" y="105665"/>
                      <a:pt x="87579" y="102810"/>
                      <a:pt x="79011" y="102810"/>
                    </a:cubicBezTo>
                    <a:cubicBezTo>
                      <a:pt x="69492" y="102810"/>
                      <a:pt x="61876" y="104713"/>
                      <a:pt x="55213" y="109473"/>
                    </a:cubicBezTo>
                    <a:cubicBezTo>
                      <a:pt x="48549" y="114233"/>
                      <a:pt x="43789" y="119945"/>
                      <a:pt x="39030" y="127560"/>
                    </a:cubicBezTo>
                    <a:cubicBezTo>
                      <a:pt x="35222" y="135176"/>
                      <a:pt x="32366" y="142791"/>
                      <a:pt x="30462" y="152310"/>
                    </a:cubicBezTo>
                    <a:cubicBezTo>
                      <a:pt x="28558" y="161830"/>
                      <a:pt x="27606" y="171349"/>
                      <a:pt x="27606" y="180869"/>
                    </a:cubicBezTo>
                    <a:cubicBezTo>
                      <a:pt x="27606" y="191340"/>
                      <a:pt x="28558" y="200859"/>
                      <a:pt x="30462" y="210379"/>
                    </a:cubicBezTo>
                    <a:cubicBezTo>
                      <a:pt x="32366" y="219898"/>
                      <a:pt x="35222" y="228466"/>
                      <a:pt x="39982" y="235129"/>
                    </a:cubicBezTo>
                    <a:cubicBezTo>
                      <a:pt x="43789" y="242745"/>
                      <a:pt x="49501" y="248456"/>
                      <a:pt x="56165" y="252264"/>
                    </a:cubicBezTo>
                    <a:cubicBezTo>
                      <a:pt x="62828" y="257024"/>
                      <a:pt x="70444" y="258928"/>
                      <a:pt x="79963" y="258928"/>
                    </a:cubicBezTo>
                    <a:cubicBezTo>
                      <a:pt x="89483" y="258928"/>
                      <a:pt x="97098" y="257024"/>
                      <a:pt x="103762" y="252264"/>
                    </a:cubicBezTo>
                    <a:cubicBezTo>
                      <a:pt x="110425" y="247504"/>
                      <a:pt x="115185" y="241793"/>
                      <a:pt x="118993" y="234177"/>
                    </a:cubicBezTo>
                    <a:cubicBezTo>
                      <a:pt x="122801" y="226562"/>
                      <a:pt x="125656" y="217994"/>
                      <a:pt x="127560" y="208475"/>
                    </a:cubicBezTo>
                    <a:cubicBezTo>
                      <a:pt x="129464" y="198955"/>
                      <a:pt x="130416" y="189436"/>
                      <a:pt x="130416" y="178965"/>
                    </a:cubicBezTo>
                    <a:cubicBezTo>
                      <a:pt x="130416" y="169446"/>
                      <a:pt x="129464" y="160878"/>
                      <a:pt x="127560" y="151358"/>
                    </a:cubicBezTo>
                    <a:close/>
                  </a:path>
                </a:pathLst>
              </a:custGeom>
              <a:solidFill>
                <a:srgbClr val="626366"/>
              </a:solidFill>
              <a:ln w="9508" cap="flat">
                <a:noFill/>
                <a:prstDash val="solid"/>
                <a:miter/>
              </a:ln>
            </p:spPr>
            <p:txBody>
              <a:bodyPr rtlCol="0" anchor="ctr"/>
              <a:lstStyle/>
              <a:p>
                <a:endParaRPr lang="pt-BR"/>
              </a:p>
            </p:txBody>
          </p:sp>
          <p:sp>
            <p:nvSpPr>
              <p:cNvPr id="24" name="Freeform 23">
                <a:extLst>
                  <a:ext uri="{FF2B5EF4-FFF2-40B4-BE49-F238E27FC236}">
                    <a16:creationId xmlns:a16="http://schemas.microsoft.com/office/drawing/2014/main" id="{5243AEC9-9174-4D5D-771B-CB4368A93D26}"/>
                  </a:ext>
                </a:extLst>
              </p:cNvPr>
              <p:cNvSpPr/>
              <p:nvPr/>
            </p:nvSpPr>
            <p:spPr>
              <a:xfrm>
                <a:off x="640918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4704"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25" name="Freeform 24">
                <a:extLst>
                  <a:ext uri="{FF2B5EF4-FFF2-40B4-BE49-F238E27FC236}">
                    <a16:creationId xmlns:a16="http://schemas.microsoft.com/office/drawing/2014/main" id="{7A7FF64A-52EF-A446-9E8D-EB5652548B70}"/>
                  </a:ext>
                </a:extLst>
              </p:cNvPr>
              <p:cNvSpPr/>
              <p:nvPr/>
            </p:nvSpPr>
            <p:spPr>
              <a:xfrm>
                <a:off x="6671923" y="3666033"/>
                <a:ext cx="159925" cy="288438"/>
              </a:xfrm>
              <a:custGeom>
                <a:avLst/>
                <a:gdLst>
                  <a:gd name="connsiteX0" fmla="*/ 129464 w 159925"/>
                  <a:gd name="connsiteY0" fmla="*/ 283678 h 288438"/>
                  <a:gd name="connsiteX1" fmla="*/ 129464 w 159925"/>
                  <a:gd name="connsiteY1" fmla="*/ 256072 h 288438"/>
                  <a:gd name="connsiteX2" fmla="*/ 128512 w 159925"/>
                  <a:gd name="connsiteY2" fmla="*/ 256072 h 288438"/>
                  <a:gd name="connsiteX3" fmla="*/ 107569 w 159925"/>
                  <a:gd name="connsiteY3" fmla="*/ 280822 h 288438"/>
                  <a:gd name="connsiteX4" fmla="*/ 76155 w 159925"/>
                  <a:gd name="connsiteY4" fmla="*/ 288438 h 288438"/>
                  <a:gd name="connsiteX5" fmla="*/ 42837 w 159925"/>
                  <a:gd name="connsiteY5" fmla="*/ 279870 h 288438"/>
                  <a:gd name="connsiteX6" fmla="*/ 19039 w 159925"/>
                  <a:gd name="connsiteY6" fmla="*/ 256072 h 288438"/>
                  <a:gd name="connsiteX7" fmla="*/ 4760 w 159925"/>
                  <a:gd name="connsiteY7" fmla="*/ 221802 h 288438"/>
                  <a:gd name="connsiteX8" fmla="*/ 0 w 159925"/>
                  <a:gd name="connsiteY8" fmla="*/ 180869 h 288438"/>
                  <a:gd name="connsiteX9" fmla="*/ 4760 w 159925"/>
                  <a:gd name="connsiteY9" fmla="*/ 138983 h 288438"/>
                  <a:gd name="connsiteX10" fmla="*/ 19039 w 159925"/>
                  <a:gd name="connsiteY10" fmla="*/ 104713 h 288438"/>
                  <a:gd name="connsiteX11" fmla="*/ 42837 w 159925"/>
                  <a:gd name="connsiteY11" fmla="*/ 81867 h 288438"/>
                  <a:gd name="connsiteX12" fmla="*/ 76155 w 159925"/>
                  <a:gd name="connsiteY12" fmla="*/ 73300 h 288438"/>
                  <a:gd name="connsiteX13" fmla="*/ 90434 w 159925"/>
                  <a:gd name="connsiteY13" fmla="*/ 75203 h 288438"/>
                  <a:gd name="connsiteX14" fmla="*/ 105665 w 159925"/>
                  <a:gd name="connsiteY14" fmla="*/ 80915 h 288438"/>
                  <a:gd name="connsiteX15" fmla="*/ 119945 w 159925"/>
                  <a:gd name="connsiteY15" fmla="*/ 90434 h 288438"/>
                  <a:gd name="connsiteX16" fmla="*/ 131368 w 159925"/>
                  <a:gd name="connsiteY16" fmla="*/ 105665 h 288438"/>
                  <a:gd name="connsiteX17" fmla="*/ 132320 w 159925"/>
                  <a:gd name="connsiteY17" fmla="*/ 105665 h 288438"/>
                  <a:gd name="connsiteX18" fmla="*/ 132320 w 159925"/>
                  <a:gd name="connsiteY18" fmla="*/ 0 h 288438"/>
                  <a:gd name="connsiteX19" fmla="*/ 159926 w 159925"/>
                  <a:gd name="connsiteY19" fmla="*/ 0 h 288438"/>
                  <a:gd name="connsiteX20" fmla="*/ 159926 w 159925"/>
                  <a:gd name="connsiteY20" fmla="*/ 284630 h 288438"/>
                  <a:gd name="connsiteX21" fmla="*/ 129464 w 159925"/>
                  <a:gd name="connsiteY21" fmla="*/ 284630 h 288438"/>
                  <a:gd name="connsiteX22" fmla="*/ 31414 w 159925"/>
                  <a:gd name="connsiteY22" fmla="*/ 211331 h 288438"/>
                  <a:gd name="connsiteX23" fmla="*/ 40933 w 159925"/>
                  <a:gd name="connsiteY23" fmla="*/ 236081 h 288438"/>
                  <a:gd name="connsiteX24" fmla="*/ 57116 w 159925"/>
                  <a:gd name="connsiteY24" fmla="*/ 253216 h 288438"/>
                  <a:gd name="connsiteX25" fmla="*/ 79963 w 159925"/>
                  <a:gd name="connsiteY25" fmla="*/ 259880 h 288438"/>
                  <a:gd name="connsiteX26" fmla="*/ 103761 w 159925"/>
                  <a:gd name="connsiteY26" fmla="*/ 253216 h 288438"/>
                  <a:gd name="connsiteX27" fmla="*/ 119945 w 159925"/>
                  <a:gd name="connsiteY27" fmla="*/ 235129 h 288438"/>
                  <a:gd name="connsiteX28" fmla="*/ 128512 w 159925"/>
                  <a:gd name="connsiteY28" fmla="*/ 210379 h 288438"/>
                  <a:gd name="connsiteX29" fmla="*/ 131368 w 159925"/>
                  <a:gd name="connsiteY29" fmla="*/ 181821 h 288438"/>
                  <a:gd name="connsiteX30" fmla="*/ 128512 w 159925"/>
                  <a:gd name="connsiteY30" fmla="*/ 152310 h 288438"/>
                  <a:gd name="connsiteX31" fmla="*/ 118993 w 159925"/>
                  <a:gd name="connsiteY31" fmla="*/ 127560 h 288438"/>
                  <a:gd name="connsiteX32" fmla="*/ 102809 w 159925"/>
                  <a:gd name="connsiteY32" fmla="*/ 110425 h 288438"/>
                  <a:gd name="connsiteX33" fmla="*/ 79011 w 159925"/>
                  <a:gd name="connsiteY33" fmla="*/ 103761 h 288438"/>
                  <a:gd name="connsiteX34" fmla="*/ 55212 w 159925"/>
                  <a:gd name="connsiteY34" fmla="*/ 110425 h 288438"/>
                  <a:gd name="connsiteX35" fmla="*/ 39982 w 159925"/>
                  <a:gd name="connsiteY35" fmla="*/ 128512 h 288438"/>
                  <a:gd name="connsiteX36" fmla="*/ 31414 w 159925"/>
                  <a:gd name="connsiteY36" fmla="*/ 154214 h 288438"/>
                  <a:gd name="connsiteX37" fmla="*/ 28558 w 159925"/>
                  <a:gd name="connsiteY37" fmla="*/ 183725 h 288438"/>
                  <a:gd name="connsiteX38" fmla="*/ 31414 w 159925"/>
                  <a:gd name="connsiteY38" fmla="*/ 211331 h 2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9925" h="288438">
                    <a:moveTo>
                      <a:pt x="129464" y="283678"/>
                    </a:moveTo>
                    <a:lnTo>
                      <a:pt x="129464" y="256072"/>
                    </a:lnTo>
                    <a:lnTo>
                      <a:pt x="128512" y="256072"/>
                    </a:lnTo>
                    <a:cubicBezTo>
                      <a:pt x="123752" y="267495"/>
                      <a:pt x="117089" y="276063"/>
                      <a:pt x="107569" y="280822"/>
                    </a:cubicBezTo>
                    <a:cubicBezTo>
                      <a:pt x="98050" y="285582"/>
                      <a:pt x="87579" y="288438"/>
                      <a:pt x="76155" y="288438"/>
                    </a:cubicBezTo>
                    <a:cubicBezTo>
                      <a:pt x="63780" y="288438"/>
                      <a:pt x="52357" y="285582"/>
                      <a:pt x="42837" y="279870"/>
                    </a:cubicBezTo>
                    <a:cubicBezTo>
                      <a:pt x="33318" y="274159"/>
                      <a:pt x="25702" y="266543"/>
                      <a:pt x="19039" y="256072"/>
                    </a:cubicBezTo>
                    <a:cubicBezTo>
                      <a:pt x="12375" y="246552"/>
                      <a:pt x="7615" y="235129"/>
                      <a:pt x="4760" y="221802"/>
                    </a:cubicBezTo>
                    <a:cubicBezTo>
                      <a:pt x="1904" y="208475"/>
                      <a:pt x="0" y="195148"/>
                      <a:pt x="0" y="180869"/>
                    </a:cubicBezTo>
                    <a:cubicBezTo>
                      <a:pt x="0" y="166590"/>
                      <a:pt x="1904" y="152310"/>
                      <a:pt x="4760" y="138983"/>
                    </a:cubicBezTo>
                    <a:cubicBezTo>
                      <a:pt x="7615" y="125656"/>
                      <a:pt x="12375" y="114233"/>
                      <a:pt x="19039" y="104713"/>
                    </a:cubicBezTo>
                    <a:cubicBezTo>
                      <a:pt x="25702" y="95194"/>
                      <a:pt x="33318" y="87579"/>
                      <a:pt x="42837" y="81867"/>
                    </a:cubicBezTo>
                    <a:cubicBezTo>
                      <a:pt x="52357" y="76155"/>
                      <a:pt x="63780" y="73300"/>
                      <a:pt x="76155" y="73300"/>
                    </a:cubicBezTo>
                    <a:cubicBezTo>
                      <a:pt x="79963" y="73300"/>
                      <a:pt x="84723" y="74252"/>
                      <a:pt x="90434" y="75203"/>
                    </a:cubicBezTo>
                    <a:cubicBezTo>
                      <a:pt x="95194" y="76155"/>
                      <a:pt x="99954" y="78059"/>
                      <a:pt x="105665" y="80915"/>
                    </a:cubicBezTo>
                    <a:cubicBezTo>
                      <a:pt x="110425" y="83771"/>
                      <a:pt x="115185" y="86627"/>
                      <a:pt x="119945" y="90434"/>
                    </a:cubicBezTo>
                    <a:cubicBezTo>
                      <a:pt x="124704" y="94242"/>
                      <a:pt x="127560" y="99954"/>
                      <a:pt x="131368" y="105665"/>
                    </a:cubicBezTo>
                    <a:lnTo>
                      <a:pt x="132320" y="105665"/>
                    </a:lnTo>
                    <a:lnTo>
                      <a:pt x="132320" y="0"/>
                    </a:lnTo>
                    <a:lnTo>
                      <a:pt x="159926" y="0"/>
                    </a:lnTo>
                    <a:lnTo>
                      <a:pt x="159926" y="284630"/>
                    </a:lnTo>
                    <a:lnTo>
                      <a:pt x="129464" y="284630"/>
                    </a:lnTo>
                    <a:close/>
                    <a:moveTo>
                      <a:pt x="31414" y="211331"/>
                    </a:moveTo>
                    <a:cubicBezTo>
                      <a:pt x="33318" y="220850"/>
                      <a:pt x="36174" y="228466"/>
                      <a:pt x="40933" y="236081"/>
                    </a:cubicBezTo>
                    <a:cubicBezTo>
                      <a:pt x="44741" y="243697"/>
                      <a:pt x="50453" y="249408"/>
                      <a:pt x="57116" y="253216"/>
                    </a:cubicBezTo>
                    <a:cubicBezTo>
                      <a:pt x="63780" y="257024"/>
                      <a:pt x="71396" y="259880"/>
                      <a:pt x="79963" y="259880"/>
                    </a:cubicBezTo>
                    <a:cubicBezTo>
                      <a:pt x="89482" y="259880"/>
                      <a:pt x="97098" y="257976"/>
                      <a:pt x="103761" y="253216"/>
                    </a:cubicBezTo>
                    <a:cubicBezTo>
                      <a:pt x="110425" y="248456"/>
                      <a:pt x="115185" y="242745"/>
                      <a:pt x="119945" y="235129"/>
                    </a:cubicBezTo>
                    <a:cubicBezTo>
                      <a:pt x="123752" y="227514"/>
                      <a:pt x="126608" y="219898"/>
                      <a:pt x="128512" y="210379"/>
                    </a:cubicBezTo>
                    <a:cubicBezTo>
                      <a:pt x="130416" y="200859"/>
                      <a:pt x="131368" y="191340"/>
                      <a:pt x="131368" y="181821"/>
                    </a:cubicBezTo>
                    <a:cubicBezTo>
                      <a:pt x="131368" y="171349"/>
                      <a:pt x="130416" y="161830"/>
                      <a:pt x="128512" y="152310"/>
                    </a:cubicBezTo>
                    <a:cubicBezTo>
                      <a:pt x="126608" y="142791"/>
                      <a:pt x="123752" y="134224"/>
                      <a:pt x="118993" y="127560"/>
                    </a:cubicBezTo>
                    <a:cubicBezTo>
                      <a:pt x="115185" y="119945"/>
                      <a:pt x="109473" y="114233"/>
                      <a:pt x="102809" y="110425"/>
                    </a:cubicBezTo>
                    <a:cubicBezTo>
                      <a:pt x="96146" y="105665"/>
                      <a:pt x="88530" y="103761"/>
                      <a:pt x="79011" y="103761"/>
                    </a:cubicBezTo>
                    <a:cubicBezTo>
                      <a:pt x="69492" y="103761"/>
                      <a:pt x="61876" y="105665"/>
                      <a:pt x="55212" y="110425"/>
                    </a:cubicBezTo>
                    <a:cubicBezTo>
                      <a:pt x="48549" y="115185"/>
                      <a:pt x="43789" y="120897"/>
                      <a:pt x="39982" y="128512"/>
                    </a:cubicBezTo>
                    <a:cubicBezTo>
                      <a:pt x="36174" y="136128"/>
                      <a:pt x="33318" y="144695"/>
                      <a:pt x="31414" y="154214"/>
                    </a:cubicBezTo>
                    <a:cubicBezTo>
                      <a:pt x="29510" y="163734"/>
                      <a:pt x="28558" y="173253"/>
                      <a:pt x="28558" y="183725"/>
                    </a:cubicBezTo>
                    <a:cubicBezTo>
                      <a:pt x="28558" y="192292"/>
                      <a:pt x="29510" y="201811"/>
                      <a:pt x="31414" y="211331"/>
                    </a:cubicBezTo>
                    <a:close/>
                  </a:path>
                </a:pathLst>
              </a:custGeom>
              <a:solidFill>
                <a:srgbClr val="626366"/>
              </a:solidFill>
              <a:ln w="9508" cap="flat">
                <a:noFill/>
                <a:prstDash val="solid"/>
                <a:miter/>
              </a:ln>
            </p:spPr>
            <p:txBody>
              <a:bodyPr rtlCol="0" anchor="ctr"/>
              <a:lstStyle/>
              <a:p>
                <a:endParaRPr lang="pt-BR"/>
              </a:p>
            </p:txBody>
          </p:sp>
          <p:sp>
            <p:nvSpPr>
              <p:cNvPr id="26" name="Freeform 25">
                <a:extLst>
                  <a:ext uri="{FF2B5EF4-FFF2-40B4-BE49-F238E27FC236}">
                    <a16:creationId xmlns:a16="http://schemas.microsoft.com/office/drawing/2014/main" id="{F63387B1-C52F-C060-B0E2-935476E8515F}"/>
                  </a:ext>
                </a:extLst>
              </p:cNvPr>
              <p:cNvSpPr/>
              <p:nvPr/>
            </p:nvSpPr>
            <p:spPr>
              <a:xfrm>
                <a:off x="6861359"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3"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10" y="182772"/>
                      <a:pt x="110425" y="176109"/>
                    </a:cubicBezTo>
                    <a:cubicBezTo>
                      <a:pt x="118041" y="169445"/>
                      <a:pt x="122800" y="158974"/>
                      <a:pt x="124704" y="145647"/>
                    </a:cubicBezTo>
                    <a:lnTo>
                      <a:pt x="151358" y="145647"/>
                    </a:lnTo>
                    <a:cubicBezTo>
                      <a:pt x="147551"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27" name="Freeform 26">
                <a:extLst>
                  <a:ext uri="{FF2B5EF4-FFF2-40B4-BE49-F238E27FC236}">
                    <a16:creationId xmlns:a16="http://schemas.microsoft.com/office/drawing/2014/main" id="{AEE048E3-33DD-DAD9-01F1-34DA87C1EBFF}"/>
                  </a:ext>
                </a:extLst>
              </p:cNvPr>
              <p:cNvSpPr/>
              <p:nvPr/>
            </p:nvSpPr>
            <p:spPr>
              <a:xfrm>
                <a:off x="7042228" y="3739332"/>
                <a:ext cx="87578" cy="210378"/>
              </a:xfrm>
              <a:custGeom>
                <a:avLst/>
                <a:gdLst>
                  <a:gd name="connsiteX0" fmla="*/ 25702 w 87578"/>
                  <a:gd name="connsiteY0" fmla="*/ 4760 h 210378"/>
                  <a:gd name="connsiteX1" fmla="*/ 25702 w 87578"/>
                  <a:gd name="connsiteY1" fmla="*/ 48549 h 210378"/>
                  <a:gd name="connsiteX2" fmla="*/ 26654 w 87578"/>
                  <a:gd name="connsiteY2" fmla="*/ 48549 h 210378"/>
                  <a:gd name="connsiteX3" fmla="*/ 51405 w 87578"/>
                  <a:gd name="connsiteY3" fmla="*/ 11423 h 210378"/>
                  <a:gd name="connsiteX4" fmla="*/ 87579 w 87578"/>
                  <a:gd name="connsiteY4" fmla="*/ 0 h 210378"/>
                  <a:gd name="connsiteX5" fmla="*/ 87579 w 87578"/>
                  <a:gd name="connsiteY5" fmla="*/ 36174 h 210378"/>
                  <a:gd name="connsiteX6" fmla="*/ 59972 w 87578"/>
                  <a:gd name="connsiteY6" fmla="*/ 41885 h 210378"/>
                  <a:gd name="connsiteX7" fmla="*/ 40934 w 87578"/>
                  <a:gd name="connsiteY7" fmla="*/ 58068 h 210378"/>
                  <a:gd name="connsiteX8" fmla="*/ 30462 w 87578"/>
                  <a:gd name="connsiteY8" fmla="*/ 83771 h 210378"/>
                  <a:gd name="connsiteX9" fmla="*/ 27606 w 87578"/>
                  <a:gd name="connsiteY9" fmla="*/ 118993 h 210378"/>
                  <a:gd name="connsiteX10" fmla="*/ 27606 w 87578"/>
                  <a:gd name="connsiteY10" fmla="*/ 210379 h 210378"/>
                  <a:gd name="connsiteX11" fmla="*/ 0 w 87578"/>
                  <a:gd name="connsiteY11" fmla="*/ 210379 h 210378"/>
                  <a:gd name="connsiteX12" fmla="*/ 0 w 87578"/>
                  <a:gd name="connsiteY12" fmla="*/ 4760 h 210378"/>
                  <a:gd name="connsiteX13" fmla="*/ 25702 w 87578"/>
                  <a:gd name="connsiteY13"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78" h="210378">
                    <a:moveTo>
                      <a:pt x="25702" y="4760"/>
                    </a:moveTo>
                    <a:lnTo>
                      <a:pt x="25702" y="48549"/>
                    </a:lnTo>
                    <a:lnTo>
                      <a:pt x="26654" y="48549"/>
                    </a:lnTo>
                    <a:cubicBezTo>
                      <a:pt x="33318" y="31414"/>
                      <a:pt x="41885" y="19039"/>
                      <a:pt x="51405" y="11423"/>
                    </a:cubicBezTo>
                    <a:cubicBezTo>
                      <a:pt x="60924" y="3808"/>
                      <a:pt x="73300" y="0"/>
                      <a:pt x="87579" y="0"/>
                    </a:cubicBezTo>
                    <a:lnTo>
                      <a:pt x="87579" y="36174"/>
                    </a:lnTo>
                    <a:cubicBezTo>
                      <a:pt x="77107" y="36174"/>
                      <a:pt x="67588" y="38078"/>
                      <a:pt x="59972" y="41885"/>
                    </a:cubicBezTo>
                    <a:cubicBezTo>
                      <a:pt x="52357" y="45693"/>
                      <a:pt x="45693" y="51405"/>
                      <a:pt x="40934" y="58068"/>
                    </a:cubicBezTo>
                    <a:cubicBezTo>
                      <a:pt x="36174" y="65684"/>
                      <a:pt x="32366" y="74251"/>
                      <a:pt x="30462" y="83771"/>
                    </a:cubicBezTo>
                    <a:cubicBezTo>
                      <a:pt x="28558" y="94242"/>
                      <a:pt x="27606" y="105665"/>
                      <a:pt x="27606" y="118993"/>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28" name="Freeform 27">
                <a:extLst>
                  <a:ext uri="{FF2B5EF4-FFF2-40B4-BE49-F238E27FC236}">
                    <a16:creationId xmlns:a16="http://schemas.microsoft.com/office/drawing/2014/main" id="{4EEE79F3-AE39-1686-CA1A-0B5AD610987D}"/>
                  </a:ext>
                </a:extLst>
              </p:cNvPr>
              <p:cNvSpPr/>
              <p:nvPr/>
            </p:nvSpPr>
            <p:spPr>
              <a:xfrm>
                <a:off x="7149797" y="3743140"/>
                <a:ext cx="138031" cy="210378"/>
              </a:xfrm>
              <a:custGeom>
                <a:avLst/>
                <a:gdLst>
                  <a:gd name="connsiteX0" fmla="*/ 112329 w 138031"/>
                  <a:gd name="connsiteY0" fmla="*/ 206571 h 210378"/>
                  <a:gd name="connsiteX1" fmla="*/ 112329 w 138031"/>
                  <a:gd name="connsiteY1" fmla="*/ 174205 h 210378"/>
                  <a:gd name="connsiteX2" fmla="*/ 111377 w 138031"/>
                  <a:gd name="connsiteY2" fmla="*/ 174205 h 210378"/>
                  <a:gd name="connsiteX3" fmla="*/ 89482 w 138031"/>
                  <a:gd name="connsiteY3" fmla="*/ 201811 h 210378"/>
                  <a:gd name="connsiteX4" fmla="*/ 58068 w 138031"/>
                  <a:gd name="connsiteY4" fmla="*/ 210379 h 210378"/>
                  <a:gd name="connsiteX5" fmla="*/ 30462 w 138031"/>
                  <a:gd name="connsiteY5" fmla="*/ 204667 h 210378"/>
                  <a:gd name="connsiteX6" fmla="*/ 12375 w 138031"/>
                  <a:gd name="connsiteY6" fmla="*/ 189436 h 210378"/>
                  <a:gd name="connsiteX7" fmla="*/ 2856 w 138031"/>
                  <a:gd name="connsiteY7" fmla="*/ 165638 h 210378"/>
                  <a:gd name="connsiteX8" fmla="*/ 0 w 138031"/>
                  <a:gd name="connsiteY8" fmla="*/ 135176 h 210378"/>
                  <a:gd name="connsiteX9" fmla="*/ 0 w 138031"/>
                  <a:gd name="connsiteY9" fmla="*/ 0 h 210378"/>
                  <a:gd name="connsiteX10" fmla="*/ 27606 w 138031"/>
                  <a:gd name="connsiteY10" fmla="*/ 0 h 210378"/>
                  <a:gd name="connsiteX11" fmla="*/ 27606 w 138031"/>
                  <a:gd name="connsiteY11" fmla="*/ 138983 h 210378"/>
                  <a:gd name="connsiteX12" fmla="*/ 36174 w 138031"/>
                  <a:gd name="connsiteY12" fmla="*/ 169445 h 210378"/>
                  <a:gd name="connsiteX13" fmla="*/ 60924 w 138031"/>
                  <a:gd name="connsiteY13" fmla="*/ 180869 h 210378"/>
                  <a:gd name="connsiteX14" fmla="*/ 82819 w 138031"/>
                  <a:gd name="connsiteY14" fmla="*/ 176109 h 210378"/>
                  <a:gd name="connsiteX15" fmla="*/ 98050 w 138031"/>
                  <a:gd name="connsiteY15" fmla="*/ 162782 h 210378"/>
                  <a:gd name="connsiteX16" fmla="*/ 107569 w 138031"/>
                  <a:gd name="connsiteY16" fmla="*/ 141839 h 210378"/>
                  <a:gd name="connsiteX17" fmla="*/ 110425 w 138031"/>
                  <a:gd name="connsiteY17" fmla="*/ 116137 h 210378"/>
                  <a:gd name="connsiteX18" fmla="*/ 110425 w 138031"/>
                  <a:gd name="connsiteY18" fmla="*/ 0 h 210378"/>
                  <a:gd name="connsiteX19" fmla="*/ 138031 w 138031"/>
                  <a:gd name="connsiteY19" fmla="*/ 0 h 210378"/>
                  <a:gd name="connsiteX20" fmla="*/ 138031 w 138031"/>
                  <a:gd name="connsiteY20" fmla="*/ 205619 h 210378"/>
                  <a:gd name="connsiteX21" fmla="*/ 112329 w 138031"/>
                  <a:gd name="connsiteY21" fmla="*/ 205619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8031" h="210378">
                    <a:moveTo>
                      <a:pt x="112329" y="206571"/>
                    </a:moveTo>
                    <a:lnTo>
                      <a:pt x="112329" y="174205"/>
                    </a:lnTo>
                    <a:lnTo>
                      <a:pt x="111377" y="174205"/>
                    </a:lnTo>
                    <a:cubicBezTo>
                      <a:pt x="105665" y="186580"/>
                      <a:pt x="98050" y="196100"/>
                      <a:pt x="89482" y="201811"/>
                    </a:cubicBezTo>
                    <a:cubicBezTo>
                      <a:pt x="80915" y="207523"/>
                      <a:pt x="69492" y="210379"/>
                      <a:pt x="58068" y="210379"/>
                    </a:cubicBezTo>
                    <a:cubicBezTo>
                      <a:pt x="47597" y="210379"/>
                      <a:pt x="38078" y="208475"/>
                      <a:pt x="30462" y="204667"/>
                    </a:cubicBezTo>
                    <a:cubicBezTo>
                      <a:pt x="22847" y="200859"/>
                      <a:pt x="17135" y="196100"/>
                      <a:pt x="12375" y="189436"/>
                    </a:cubicBezTo>
                    <a:cubicBezTo>
                      <a:pt x="7615" y="182773"/>
                      <a:pt x="4760" y="175157"/>
                      <a:pt x="2856" y="165638"/>
                    </a:cubicBezTo>
                    <a:cubicBezTo>
                      <a:pt x="952" y="156118"/>
                      <a:pt x="0" y="146599"/>
                      <a:pt x="0" y="135176"/>
                    </a:cubicBezTo>
                    <a:lnTo>
                      <a:pt x="0" y="0"/>
                    </a:lnTo>
                    <a:lnTo>
                      <a:pt x="27606" y="0"/>
                    </a:lnTo>
                    <a:lnTo>
                      <a:pt x="27606" y="138983"/>
                    </a:lnTo>
                    <a:cubicBezTo>
                      <a:pt x="27606" y="151358"/>
                      <a:pt x="30462" y="161830"/>
                      <a:pt x="36174" y="169445"/>
                    </a:cubicBezTo>
                    <a:cubicBezTo>
                      <a:pt x="41885" y="177061"/>
                      <a:pt x="50453" y="180869"/>
                      <a:pt x="60924" y="180869"/>
                    </a:cubicBezTo>
                    <a:cubicBezTo>
                      <a:pt x="69492" y="180869"/>
                      <a:pt x="76155" y="178965"/>
                      <a:pt x="82819" y="176109"/>
                    </a:cubicBezTo>
                    <a:cubicBezTo>
                      <a:pt x="88530" y="173253"/>
                      <a:pt x="94242" y="168494"/>
                      <a:pt x="98050" y="162782"/>
                    </a:cubicBezTo>
                    <a:cubicBezTo>
                      <a:pt x="101857" y="157070"/>
                      <a:pt x="104713" y="150406"/>
                      <a:pt x="107569" y="141839"/>
                    </a:cubicBezTo>
                    <a:cubicBezTo>
                      <a:pt x="109473" y="134224"/>
                      <a:pt x="110425" y="125656"/>
                      <a:pt x="110425" y="116137"/>
                    </a:cubicBezTo>
                    <a:lnTo>
                      <a:pt x="110425" y="0"/>
                    </a:lnTo>
                    <a:lnTo>
                      <a:pt x="138031" y="0"/>
                    </a:lnTo>
                    <a:lnTo>
                      <a:pt x="138031" y="205619"/>
                    </a:lnTo>
                    <a:lnTo>
                      <a:pt x="112329" y="205619"/>
                    </a:lnTo>
                    <a:close/>
                  </a:path>
                </a:pathLst>
              </a:custGeom>
              <a:solidFill>
                <a:srgbClr val="626366"/>
              </a:solidFill>
              <a:ln w="9508" cap="flat">
                <a:noFill/>
                <a:prstDash val="solid"/>
                <a:miter/>
              </a:ln>
            </p:spPr>
            <p:txBody>
              <a:bodyPr rtlCol="0" anchor="ctr"/>
              <a:lstStyle/>
              <a:p>
                <a:endParaRPr lang="pt-BR"/>
              </a:p>
            </p:txBody>
          </p:sp>
          <p:sp>
            <p:nvSpPr>
              <p:cNvPr id="29" name="Freeform 28">
                <a:extLst>
                  <a:ext uri="{FF2B5EF4-FFF2-40B4-BE49-F238E27FC236}">
                    <a16:creationId xmlns:a16="http://schemas.microsoft.com/office/drawing/2014/main" id="{7D07DA58-9A2F-5A3A-D0E3-FB66C1CF6F50}"/>
                  </a:ext>
                </a:extLst>
              </p:cNvPr>
              <p:cNvSpPr/>
              <p:nvPr/>
            </p:nvSpPr>
            <p:spPr>
              <a:xfrm>
                <a:off x="7309723" y="3744092"/>
                <a:ext cx="161829" cy="206570"/>
              </a:xfrm>
              <a:custGeom>
                <a:avLst/>
                <a:gdLst>
                  <a:gd name="connsiteX0" fmla="*/ 5712 w 161829"/>
                  <a:gd name="connsiteY0" fmla="*/ 0 h 206570"/>
                  <a:gd name="connsiteX1" fmla="*/ 40933 w 161829"/>
                  <a:gd name="connsiteY1" fmla="*/ 0 h 206570"/>
                  <a:gd name="connsiteX2" fmla="*/ 80915 w 161829"/>
                  <a:gd name="connsiteY2" fmla="*/ 72348 h 206570"/>
                  <a:gd name="connsiteX3" fmla="*/ 122800 w 161829"/>
                  <a:gd name="connsiteY3" fmla="*/ 0 h 206570"/>
                  <a:gd name="connsiteX4" fmla="*/ 155166 w 161829"/>
                  <a:gd name="connsiteY4" fmla="*/ 0 h 206570"/>
                  <a:gd name="connsiteX5" fmla="*/ 98050 w 161829"/>
                  <a:gd name="connsiteY5" fmla="*/ 95194 h 206570"/>
                  <a:gd name="connsiteX6" fmla="*/ 161830 w 161829"/>
                  <a:gd name="connsiteY6" fmla="*/ 206571 h 206570"/>
                  <a:gd name="connsiteX7" fmla="*/ 126608 w 161829"/>
                  <a:gd name="connsiteY7" fmla="*/ 206571 h 206570"/>
                  <a:gd name="connsiteX8" fmla="*/ 79963 w 161829"/>
                  <a:gd name="connsiteY8" fmla="*/ 120896 h 206570"/>
                  <a:gd name="connsiteX9" fmla="*/ 33318 w 161829"/>
                  <a:gd name="connsiteY9" fmla="*/ 206571 h 206570"/>
                  <a:gd name="connsiteX10" fmla="*/ 0 w 161829"/>
                  <a:gd name="connsiteY10" fmla="*/ 206571 h 206570"/>
                  <a:gd name="connsiteX11" fmla="*/ 61876 w 161829"/>
                  <a:gd name="connsiteY11" fmla="*/ 98050 h 206570"/>
                  <a:gd name="connsiteX12" fmla="*/ 5712 w 161829"/>
                  <a:gd name="connsiteY12" fmla="*/ 0 h 20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829" h="206570">
                    <a:moveTo>
                      <a:pt x="5712" y="0"/>
                    </a:moveTo>
                    <a:lnTo>
                      <a:pt x="40933" y="0"/>
                    </a:lnTo>
                    <a:lnTo>
                      <a:pt x="80915" y="72348"/>
                    </a:lnTo>
                    <a:lnTo>
                      <a:pt x="122800" y="0"/>
                    </a:lnTo>
                    <a:lnTo>
                      <a:pt x="155166" y="0"/>
                    </a:lnTo>
                    <a:lnTo>
                      <a:pt x="98050" y="95194"/>
                    </a:lnTo>
                    <a:lnTo>
                      <a:pt x="161830" y="206571"/>
                    </a:lnTo>
                    <a:lnTo>
                      <a:pt x="126608" y="206571"/>
                    </a:lnTo>
                    <a:lnTo>
                      <a:pt x="79963" y="120896"/>
                    </a:lnTo>
                    <a:lnTo>
                      <a:pt x="33318" y="206571"/>
                    </a:lnTo>
                    <a:lnTo>
                      <a:pt x="0" y="206571"/>
                    </a:lnTo>
                    <a:lnTo>
                      <a:pt x="61876" y="98050"/>
                    </a:lnTo>
                    <a:lnTo>
                      <a:pt x="5712" y="0"/>
                    </a:lnTo>
                    <a:close/>
                  </a:path>
                </a:pathLst>
              </a:custGeom>
              <a:solidFill>
                <a:srgbClr val="626366"/>
              </a:solidFill>
              <a:ln w="9508" cap="flat">
                <a:noFill/>
                <a:prstDash val="solid"/>
                <a:miter/>
              </a:ln>
            </p:spPr>
            <p:txBody>
              <a:bodyPr rtlCol="0" anchor="ctr"/>
              <a:lstStyle/>
              <a:p>
                <a:endParaRPr lang="pt-BR"/>
              </a:p>
            </p:txBody>
          </p:sp>
          <p:sp>
            <p:nvSpPr>
              <p:cNvPr id="30" name="Freeform 29">
                <a:extLst>
                  <a:ext uri="{FF2B5EF4-FFF2-40B4-BE49-F238E27FC236}">
                    <a16:creationId xmlns:a16="http://schemas.microsoft.com/office/drawing/2014/main" id="{46EDA74F-6F58-6EE6-8E01-EEA0E32AF1F1}"/>
                  </a:ext>
                </a:extLst>
              </p:cNvPr>
              <p:cNvSpPr/>
              <p:nvPr/>
            </p:nvSpPr>
            <p:spPr>
              <a:xfrm>
                <a:off x="7477265" y="3682216"/>
                <a:ext cx="88530" cy="267495"/>
              </a:xfrm>
              <a:custGeom>
                <a:avLst/>
                <a:gdLst>
                  <a:gd name="connsiteX0" fmla="*/ 88530 w 88530"/>
                  <a:gd name="connsiteY0" fmla="*/ 61876 h 267495"/>
                  <a:gd name="connsiteX1" fmla="*/ 88530 w 88530"/>
                  <a:gd name="connsiteY1" fmla="*/ 91386 h 267495"/>
                  <a:gd name="connsiteX2" fmla="*/ 55212 w 88530"/>
                  <a:gd name="connsiteY2" fmla="*/ 91386 h 267495"/>
                  <a:gd name="connsiteX3" fmla="*/ 55212 w 88530"/>
                  <a:gd name="connsiteY3" fmla="*/ 218946 h 267495"/>
                  <a:gd name="connsiteX4" fmla="*/ 56164 w 88530"/>
                  <a:gd name="connsiteY4" fmla="*/ 228466 h 267495"/>
                  <a:gd name="connsiteX5" fmla="*/ 59020 w 88530"/>
                  <a:gd name="connsiteY5" fmla="*/ 234177 h 267495"/>
                  <a:gd name="connsiteX6" fmla="*/ 65684 w 88530"/>
                  <a:gd name="connsiteY6" fmla="*/ 237033 h 267495"/>
                  <a:gd name="connsiteX7" fmla="*/ 76155 w 88530"/>
                  <a:gd name="connsiteY7" fmla="*/ 237985 h 267495"/>
                  <a:gd name="connsiteX8" fmla="*/ 88530 w 88530"/>
                  <a:gd name="connsiteY8" fmla="*/ 237985 h 267495"/>
                  <a:gd name="connsiteX9" fmla="*/ 88530 w 88530"/>
                  <a:gd name="connsiteY9" fmla="*/ 267495 h 267495"/>
                  <a:gd name="connsiteX10" fmla="*/ 67588 w 88530"/>
                  <a:gd name="connsiteY10" fmla="*/ 267495 h 267495"/>
                  <a:gd name="connsiteX11" fmla="*/ 49501 w 88530"/>
                  <a:gd name="connsiteY11" fmla="*/ 265591 h 267495"/>
                  <a:gd name="connsiteX12" fmla="*/ 37126 w 88530"/>
                  <a:gd name="connsiteY12" fmla="*/ 258928 h 267495"/>
                  <a:gd name="connsiteX13" fmla="*/ 30462 w 88530"/>
                  <a:gd name="connsiteY13" fmla="*/ 245600 h 267495"/>
                  <a:gd name="connsiteX14" fmla="*/ 28558 w 88530"/>
                  <a:gd name="connsiteY14" fmla="*/ 222754 h 267495"/>
                  <a:gd name="connsiteX15" fmla="*/ 28558 w 88530"/>
                  <a:gd name="connsiteY15" fmla="*/ 91386 h 267495"/>
                  <a:gd name="connsiteX16" fmla="*/ 0 w 88530"/>
                  <a:gd name="connsiteY16" fmla="*/ 91386 h 267495"/>
                  <a:gd name="connsiteX17" fmla="*/ 0 w 88530"/>
                  <a:gd name="connsiteY17" fmla="*/ 61876 h 267495"/>
                  <a:gd name="connsiteX18" fmla="*/ 28558 w 88530"/>
                  <a:gd name="connsiteY18" fmla="*/ 61876 h 267495"/>
                  <a:gd name="connsiteX19" fmla="*/ 28558 w 88530"/>
                  <a:gd name="connsiteY19" fmla="*/ 0 h 267495"/>
                  <a:gd name="connsiteX20" fmla="*/ 56164 w 88530"/>
                  <a:gd name="connsiteY20" fmla="*/ 0 h 267495"/>
                  <a:gd name="connsiteX21" fmla="*/ 56164 w 88530"/>
                  <a:gd name="connsiteY21" fmla="*/ 61876 h 267495"/>
                  <a:gd name="connsiteX22" fmla="*/ 88530 w 88530"/>
                  <a:gd name="connsiteY22" fmla="*/ 61876 h 26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530" h="267495">
                    <a:moveTo>
                      <a:pt x="88530" y="61876"/>
                    </a:moveTo>
                    <a:lnTo>
                      <a:pt x="88530" y="91386"/>
                    </a:lnTo>
                    <a:lnTo>
                      <a:pt x="55212" y="91386"/>
                    </a:lnTo>
                    <a:lnTo>
                      <a:pt x="55212" y="218946"/>
                    </a:lnTo>
                    <a:cubicBezTo>
                      <a:pt x="55212" y="222754"/>
                      <a:pt x="55212" y="226562"/>
                      <a:pt x="56164" y="228466"/>
                    </a:cubicBezTo>
                    <a:cubicBezTo>
                      <a:pt x="57116" y="231321"/>
                      <a:pt x="58068" y="232273"/>
                      <a:pt x="59020" y="234177"/>
                    </a:cubicBezTo>
                    <a:cubicBezTo>
                      <a:pt x="60924" y="235129"/>
                      <a:pt x="62828" y="236081"/>
                      <a:pt x="65684" y="237033"/>
                    </a:cubicBezTo>
                    <a:cubicBezTo>
                      <a:pt x="68540" y="237033"/>
                      <a:pt x="71396" y="237985"/>
                      <a:pt x="76155" y="237985"/>
                    </a:cubicBezTo>
                    <a:lnTo>
                      <a:pt x="88530" y="237985"/>
                    </a:lnTo>
                    <a:lnTo>
                      <a:pt x="88530" y="267495"/>
                    </a:lnTo>
                    <a:lnTo>
                      <a:pt x="67588" y="267495"/>
                    </a:lnTo>
                    <a:cubicBezTo>
                      <a:pt x="60924" y="267495"/>
                      <a:pt x="54260" y="266543"/>
                      <a:pt x="49501" y="265591"/>
                    </a:cubicBezTo>
                    <a:cubicBezTo>
                      <a:pt x="44741" y="264639"/>
                      <a:pt x="39981" y="261784"/>
                      <a:pt x="37126" y="258928"/>
                    </a:cubicBezTo>
                    <a:cubicBezTo>
                      <a:pt x="34270" y="256072"/>
                      <a:pt x="31414" y="251312"/>
                      <a:pt x="30462" y="245600"/>
                    </a:cubicBezTo>
                    <a:cubicBezTo>
                      <a:pt x="28558" y="239889"/>
                      <a:pt x="28558" y="232273"/>
                      <a:pt x="28558" y="222754"/>
                    </a:cubicBezTo>
                    <a:lnTo>
                      <a:pt x="28558" y="91386"/>
                    </a:lnTo>
                    <a:lnTo>
                      <a:pt x="0" y="91386"/>
                    </a:lnTo>
                    <a:lnTo>
                      <a:pt x="0" y="61876"/>
                    </a:lnTo>
                    <a:lnTo>
                      <a:pt x="28558" y="61876"/>
                    </a:lnTo>
                    <a:lnTo>
                      <a:pt x="28558" y="0"/>
                    </a:lnTo>
                    <a:lnTo>
                      <a:pt x="56164" y="0"/>
                    </a:lnTo>
                    <a:lnTo>
                      <a:pt x="56164" y="61876"/>
                    </a:lnTo>
                    <a:lnTo>
                      <a:pt x="88530" y="61876"/>
                    </a:lnTo>
                    <a:close/>
                  </a:path>
                </a:pathLst>
              </a:custGeom>
              <a:solidFill>
                <a:srgbClr val="626366"/>
              </a:solidFill>
              <a:ln w="9508" cap="flat">
                <a:noFill/>
                <a:prstDash val="solid"/>
                <a:miter/>
              </a:ln>
            </p:spPr>
            <p:txBody>
              <a:bodyPr rtlCol="0" anchor="ctr"/>
              <a:lstStyle/>
              <a:p>
                <a:endParaRPr lang="pt-BR"/>
              </a:p>
            </p:txBody>
          </p:sp>
          <p:sp>
            <p:nvSpPr>
              <p:cNvPr id="31" name="Freeform 30">
                <a:extLst>
                  <a:ext uri="{FF2B5EF4-FFF2-40B4-BE49-F238E27FC236}">
                    <a16:creationId xmlns:a16="http://schemas.microsoft.com/office/drawing/2014/main" id="{AFE2B879-011A-7BEA-EB4B-AD3B38D50857}"/>
                  </a:ext>
                </a:extLst>
              </p:cNvPr>
              <p:cNvSpPr/>
              <p:nvPr/>
            </p:nvSpPr>
            <p:spPr>
              <a:xfrm>
                <a:off x="7586738" y="3740284"/>
                <a:ext cx="154214" cy="214186"/>
              </a:xfrm>
              <a:custGeom>
                <a:avLst/>
                <a:gdLst>
                  <a:gd name="connsiteX0" fmla="*/ 126608 w 154214"/>
                  <a:gd name="connsiteY0" fmla="*/ 197051 h 214186"/>
                  <a:gd name="connsiteX1" fmla="*/ 79963 w 154214"/>
                  <a:gd name="connsiteY1" fmla="*/ 214187 h 214186"/>
                  <a:gd name="connsiteX2" fmla="*/ 45693 w 154214"/>
                  <a:gd name="connsiteY2" fmla="*/ 206571 h 214186"/>
                  <a:gd name="connsiteX3" fmla="*/ 20943 w 154214"/>
                  <a:gd name="connsiteY3" fmla="*/ 184676 h 214186"/>
                  <a:gd name="connsiteX4" fmla="*/ 5712 w 154214"/>
                  <a:gd name="connsiteY4" fmla="*/ 150406 h 214186"/>
                  <a:gd name="connsiteX5" fmla="*/ 0 w 154214"/>
                  <a:gd name="connsiteY5" fmla="*/ 106617 h 214186"/>
                  <a:gd name="connsiteX6" fmla="*/ 5712 w 154214"/>
                  <a:gd name="connsiteY6" fmla="*/ 63780 h 214186"/>
                  <a:gd name="connsiteX7" fmla="*/ 21895 w 154214"/>
                  <a:gd name="connsiteY7" fmla="*/ 29510 h 214186"/>
                  <a:gd name="connsiteX8" fmla="*/ 46645 w 154214"/>
                  <a:gd name="connsiteY8" fmla="*/ 7615 h 214186"/>
                  <a:gd name="connsiteX9" fmla="*/ 78059 w 154214"/>
                  <a:gd name="connsiteY9" fmla="*/ 0 h 214186"/>
                  <a:gd name="connsiteX10" fmla="*/ 115185 w 154214"/>
                  <a:gd name="connsiteY10" fmla="*/ 11423 h 214186"/>
                  <a:gd name="connsiteX11" fmla="*/ 138983 w 154214"/>
                  <a:gd name="connsiteY11" fmla="*/ 39981 h 214186"/>
                  <a:gd name="connsiteX12" fmla="*/ 151358 w 154214"/>
                  <a:gd name="connsiteY12" fmla="*/ 78059 h 214186"/>
                  <a:gd name="connsiteX13" fmla="*/ 154214 w 154214"/>
                  <a:gd name="connsiteY13" fmla="*/ 117089 h 214186"/>
                  <a:gd name="connsiteX14" fmla="*/ 29510 w 154214"/>
                  <a:gd name="connsiteY14" fmla="*/ 117089 h 214186"/>
                  <a:gd name="connsiteX15" fmla="*/ 32366 w 154214"/>
                  <a:gd name="connsiteY15" fmla="*/ 142791 h 214186"/>
                  <a:gd name="connsiteX16" fmla="*/ 41885 w 154214"/>
                  <a:gd name="connsiteY16" fmla="*/ 164686 h 214186"/>
                  <a:gd name="connsiteX17" fmla="*/ 58068 w 154214"/>
                  <a:gd name="connsiteY17" fmla="*/ 179917 h 214186"/>
                  <a:gd name="connsiteX18" fmla="*/ 81867 w 154214"/>
                  <a:gd name="connsiteY18" fmla="*/ 185628 h 214186"/>
                  <a:gd name="connsiteX19" fmla="*/ 110425 w 154214"/>
                  <a:gd name="connsiteY19" fmla="*/ 176109 h 214186"/>
                  <a:gd name="connsiteX20" fmla="*/ 124704 w 154214"/>
                  <a:gd name="connsiteY20" fmla="*/ 145647 h 214186"/>
                  <a:gd name="connsiteX21" fmla="*/ 151358 w 154214"/>
                  <a:gd name="connsiteY21" fmla="*/ 145647 h 214186"/>
                  <a:gd name="connsiteX22" fmla="*/ 126608 w 154214"/>
                  <a:gd name="connsiteY22" fmla="*/ 197051 h 214186"/>
                  <a:gd name="connsiteX23" fmla="*/ 119945 w 154214"/>
                  <a:gd name="connsiteY23" fmla="*/ 64732 h 214186"/>
                  <a:gd name="connsiteX24" fmla="*/ 110425 w 154214"/>
                  <a:gd name="connsiteY24" fmla="*/ 46645 h 214186"/>
                  <a:gd name="connsiteX25" fmla="*/ 95194 w 154214"/>
                  <a:gd name="connsiteY25" fmla="*/ 34270 h 214186"/>
                  <a:gd name="connsiteX26" fmla="*/ 76155 w 154214"/>
                  <a:gd name="connsiteY26" fmla="*/ 29510 h 214186"/>
                  <a:gd name="connsiteX27" fmla="*/ 57116 w 154214"/>
                  <a:gd name="connsiteY27" fmla="*/ 34270 h 214186"/>
                  <a:gd name="connsiteX28" fmla="*/ 42837 w 154214"/>
                  <a:gd name="connsiteY28" fmla="*/ 46645 h 214186"/>
                  <a:gd name="connsiteX29" fmla="*/ 33318 w 154214"/>
                  <a:gd name="connsiteY29" fmla="*/ 64732 h 214186"/>
                  <a:gd name="connsiteX30" fmla="*/ 29510 w 154214"/>
                  <a:gd name="connsiteY30" fmla="*/ 87578 h 214186"/>
                  <a:gd name="connsiteX31" fmla="*/ 124704 w 154214"/>
                  <a:gd name="connsiteY31" fmla="*/ 87578 h 214186"/>
                  <a:gd name="connsiteX32" fmla="*/ 119945 w 154214"/>
                  <a:gd name="connsiteY32" fmla="*/ 64732 h 2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4214" h="214186">
                    <a:moveTo>
                      <a:pt x="126608" y="197051"/>
                    </a:moveTo>
                    <a:cubicBezTo>
                      <a:pt x="114233" y="208475"/>
                      <a:pt x="99002" y="214187"/>
                      <a:pt x="79963" y="214187"/>
                    </a:cubicBezTo>
                    <a:cubicBezTo>
                      <a:pt x="66636" y="214187"/>
                      <a:pt x="55212" y="211331"/>
                      <a:pt x="45693" y="206571"/>
                    </a:cubicBezTo>
                    <a:cubicBezTo>
                      <a:pt x="36174" y="200859"/>
                      <a:pt x="27606" y="194196"/>
                      <a:pt x="20943" y="184676"/>
                    </a:cubicBezTo>
                    <a:cubicBezTo>
                      <a:pt x="14279" y="175157"/>
                      <a:pt x="9519" y="163734"/>
                      <a:pt x="5712" y="150406"/>
                    </a:cubicBezTo>
                    <a:cubicBezTo>
                      <a:pt x="2856" y="137079"/>
                      <a:pt x="952" y="122800"/>
                      <a:pt x="0" y="106617"/>
                    </a:cubicBezTo>
                    <a:cubicBezTo>
                      <a:pt x="0" y="91386"/>
                      <a:pt x="1904" y="76155"/>
                      <a:pt x="5712" y="63780"/>
                    </a:cubicBezTo>
                    <a:cubicBezTo>
                      <a:pt x="9519" y="50453"/>
                      <a:pt x="15231" y="39029"/>
                      <a:pt x="21895" y="29510"/>
                    </a:cubicBezTo>
                    <a:cubicBezTo>
                      <a:pt x="28558" y="19991"/>
                      <a:pt x="37126" y="12375"/>
                      <a:pt x="46645" y="7615"/>
                    </a:cubicBezTo>
                    <a:cubicBezTo>
                      <a:pt x="56164" y="1904"/>
                      <a:pt x="66636" y="0"/>
                      <a:pt x="78059" y="0"/>
                    </a:cubicBezTo>
                    <a:cubicBezTo>
                      <a:pt x="93290" y="0"/>
                      <a:pt x="104713" y="3808"/>
                      <a:pt x="115185" y="11423"/>
                    </a:cubicBezTo>
                    <a:cubicBezTo>
                      <a:pt x="124704" y="19039"/>
                      <a:pt x="132320" y="28558"/>
                      <a:pt x="138983" y="39981"/>
                    </a:cubicBezTo>
                    <a:cubicBezTo>
                      <a:pt x="144695" y="51405"/>
                      <a:pt x="148503" y="64732"/>
                      <a:pt x="151358" y="78059"/>
                    </a:cubicBezTo>
                    <a:cubicBezTo>
                      <a:pt x="153262" y="92338"/>
                      <a:pt x="154214" y="104713"/>
                      <a:pt x="154214" y="117089"/>
                    </a:cubicBezTo>
                    <a:lnTo>
                      <a:pt x="29510" y="117089"/>
                    </a:lnTo>
                    <a:cubicBezTo>
                      <a:pt x="29510" y="125656"/>
                      <a:pt x="30462" y="134223"/>
                      <a:pt x="32366" y="142791"/>
                    </a:cubicBezTo>
                    <a:cubicBezTo>
                      <a:pt x="34270" y="151358"/>
                      <a:pt x="37126" y="158022"/>
                      <a:pt x="41885" y="164686"/>
                    </a:cubicBezTo>
                    <a:cubicBezTo>
                      <a:pt x="45693" y="171349"/>
                      <a:pt x="51405" y="176109"/>
                      <a:pt x="58068" y="179917"/>
                    </a:cubicBezTo>
                    <a:cubicBezTo>
                      <a:pt x="64732" y="183724"/>
                      <a:pt x="72348" y="185628"/>
                      <a:pt x="81867" y="185628"/>
                    </a:cubicBezTo>
                    <a:cubicBezTo>
                      <a:pt x="93290" y="185628"/>
                      <a:pt x="102809" y="182772"/>
                      <a:pt x="110425" y="176109"/>
                    </a:cubicBezTo>
                    <a:cubicBezTo>
                      <a:pt x="118041" y="169445"/>
                      <a:pt x="122800" y="158974"/>
                      <a:pt x="124704" y="145647"/>
                    </a:cubicBezTo>
                    <a:lnTo>
                      <a:pt x="151358" y="145647"/>
                    </a:lnTo>
                    <a:cubicBezTo>
                      <a:pt x="146599" y="167541"/>
                      <a:pt x="138983" y="184676"/>
                      <a:pt x="126608" y="197051"/>
                    </a:cubicBezTo>
                    <a:close/>
                    <a:moveTo>
                      <a:pt x="119945" y="64732"/>
                    </a:moveTo>
                    <a:cubicBezTo>
                      <a:pt x="117089" y="57116"/>
                      <a:pt x="114233" y="51405"/>
                      <a:pt x="110425" y="46645"/>
                    </a:cubicBezTo>
                    <a:cubicBezTo>
                      <a:pt x="106617" y="41885"/>
                      <a:pt x="100906" y="37126"/>
                      <a:pt x="95194" y="34270"/>
                    </a:cubicBezTo>
                    <a:cubicBezTo>
                      <a:pt x="89482" y="31414"/>
                      <a:pt x="82819" y="29510"/>
                      <a:pt x="76155" y="29510"/>
                    </a:cubicBezTo>
                    <a:cubicBezTo>
                      <a:pt x="69492" y="29510"/>
                      <a:pt x="62828" y="31414"/>
                      <a:pt x="57116" y="34270"/>
                    </a:cubicBezTo>
                    <a:cubicBezTo>
                      <a:pt x="51405" y="37126"/>
                      <a:pt x="46645" y="41885"/>
                      <a:pt x="42837" y="46645"/>
                    </a:cubicBezTo>
                    <a:cubicBezTo>
                      <a:pt x="39030" y="52357"/>
                      <a:pt x="35222" y="58068"/>
                      <a:pt x="33318" y="64732"/>
                    </a:cubicBezTo>
                    <a:cubicBezTo>
                      <a:pt x="31414" y="71396"/>
                      <a:pt x="29510" y="79011"/>
                      <a:pt x="29510" y="87578"/>
                    </a:cubicBezTo>
                    <a:lnTo>
                      <a:pt x="124704" y="87578"/>
                    </a:lnTo>
                    <a:cubicBezTo>
                      <a:pt x="123752" y="79011"/>
                      <a:pt x="122800" y="71396"/>
                      <a:pt x="119945" y="64732"/>
                    </a:cubicBezTo>
                    <a:close/>
                  </a:path>
                </a:pathLst>
              </a:custGeom>
              <a:solidFill>
                <a:srgbClr val="626366"/>
              </a:solidFill>
              <a:ln w="9508" cap="flat">
                <a:noFill/>
                <a:prstDash val="solid"/>
                <a:miter/>
              </a:ln>
            </p:spPr>
            <p:txBody>
              <a:bodyPr rtlCol="0" anchor="ctr"/>
              <a:lstStyle/>
              <a:p>
                <a:endParaRPr lang="pt-BR"/>
              </a:p>
            </p:txBody>
          </p:sp>
          <p:sp>
            <p:nvSpPr>
              <p:cNvPr id="32" name="Freeform 31">
                <a:extLst>
                  <a:ext uri="{FF2B5EF4-FFF2-40B4-BE49-F238E27FC236}">
                    <a16:creationId xmlns:a16="http://schemas.microsoft.com/office/drawing/2014/main" id="{5C5B7BAA-DD43-3E06-1799-7BCBFC99D53D}"/>
                  </a:ext>
                </a:extLst>
              </p:cNvPr>
              <p:cNvSpPr/>
              <p:nvPr/>
            </p:nvSpPr>
            <p:spPr>
              <a:xfrm>
                <a:off x="7758087" y="3739332"/>
                <a:ext cx="151358" cy="216090"/>
              </a:xfrm>
              <a:custGeom>
                <a:avLst/>
                <a:gdLst>
                  <a:gd name="connsiteX0" fmla="*/ 109473 w 151358"/>
                  <a:gd name="connsiteY0" fmla="*/ 40933 h 216090"/>
                  <a:gd name="connsiteX1" fmla="*/ 81867 w 151358"/>
                  <a:gd name="connsiteY1" fmla="*/ 30462 h 216090"/>
                  <a:gd name="connsiteX2" fmla="*/ 57116 w 151358"/>
                  <a:gd name="connsiteY2" fmla="*/ 37126 h 216090"/>
                  <a:gd name="connsiteX3" fmla="*/ 40933 w 151358"/>
                  <a:gd name="connsiteY3" fmla="*/ 55212 h 216090"/>
                  <a:gd name="connsiteX4" fmla="*/ 32366 w 151358"/>
                  <a:gd name="connsiteY4" fmla="*/ 80915 h 216090"/>
                  <a:gd name="connsiteX5" fmla="*/ 29510 w 151358"/>
                  <a:gd name="connsiteY5" fmla="*/ 111377 h 216090"/>
                  <a:gd name="connsiteX6" fmla="*/ 32366 w 151358"/>
                  <a:gd name="connsiteY6" fmla="*/ 138983 h 216090"/>
                  <a:gd name="connsiteX7" fmla="*/ 40933 w 151358"/>
                  <a:gd name="connsiteY7" fmla="*/ 162782 h 216090"/>
                  <a:gd name="connsiteX8" fmla="*/ 56164 w 151358"/>
                  <a:gd name="connsiteY8" fmla="*/ 179917 h 216090"/>
                  <a:gd name="connsiteX9" fmla="*/ 78059 w 151358"/>
                  <a:gd name="connsiteY9" fmla="*/ 186580 h 216090"/>
                  <a:gd name="connsiteX10" fmla="*/ 109473 w 151358"/>
                  <a:gd name="connsiteY10" fmla="*/ 173253 h 216090"/>
                  <a:gd name="connsiteX11" fmla="*/ 123752 w 151358"/>
                  <a:gd name="connsiteY11" fmla="*/ 136127 h 216090"/>
                  <a:gd name="connsiteX12" fmla="*/ 151358 w 151358"/>
                  <a:gd name="connsiteY12" fmla="*/ 136127 h 216090"/>
                  <a:gd name="connsiteX13" fmla="*/ 128512 w 151358"/>
                  <a:gd name="connsiteY13" fmla="*/ 195148 h 216090"/>
                  <a:gd name="connsiteX14" fmla="*/ 78059 w 151358"/>
                  <a:gd name="connsiteY14" fmla="*/ 216090 h 216090"/>
                  <a:gd name="connsiteX15" fmla="*/ 44741 w 151358"/>
                  <a:gd name="connsiteY15" fmla="*/ 208475 h 216090"/>
                  <a:gd name="connsiteX16" fmla="*/ 19991 w 151358"/>
                  <a:gd name="connsiteY16" fmla="*/ 186580 h 216090"/>
                  <a:gd name="connsiteX17" fmla="*/ 4760 w 151358"/>
                  <a:gd name="connsiteY17" fmla="*/ 153262 h 216090"/>
                  <a:gd name="connsiteX18" fmla="*/ 0 w 151358"/>
                  <a:gd name="connsiteY18" fmla="*/ 110425 h 216090"/>
                  <a:gd name="connsiteX19" fmla="*/ 4760 w 151358"/>
                  <a:gd name="connsiteY19" fmla="*/ 67588 h 216090"/>
                  <a:gd name="connsiteX20" fmla="*/ 19039 w 151358"/>
                  <a:gd name="connsiteY20" fmla="*/ 32366 h 216090"/>
                  <a:gd name="connsiteX21" fmla="*/ 43789 w 151358"/>
                  <a:gd name="connsiteY21" fmla="*/ 8567 h 216090"/>
                  <a:gd name="connsiteX22" fmla="*/ 78059 w 151358"/>
                  <a:gd name="connsiteY22" fmla="*/ 0 h 216090"/>
                  <a:gd name="connsiteX23" fmla="*/ 104713 w 151358"/>
                  <a:gd name="connsiteY23" fmla="*/ 3808 h 216090"/>
                  <a:gd name="connsiteX24" fmla="*/ 126608 w 151358"/>
                  <a:gd name="connsiteY24" fmla="*/ 17135 h 216090"/>
                  <a:gd name="connsiteX25" fmla="*/ 141839 w 151358"/>
                  <a:gd name="connsiteY25" fmla="*/ 39030 h 216090"/>
                  <a:gd name="connsiteX26" fmla="*/ 149454 w 151358"/>
                  <a:gd name="connsiteY26" fmla="*/ 70444 h 216090"/>
                  <a:gd name="connsiteX27" fmla="*/ 120896 w 151358"/>
                  <a:gd name="connsiteY27" fmla="*/ 70444 h 216090"/>
                  <a:gd name="connsiteX28" fmla="*/ 109473 w 151358"/>
                  <a:gd name="connsiteY28" fmla="*/ 40933 h 2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1358" h="216090">
                    <a:moveTo>
                      <a:pt x="109473" y="40933"/>
                    </a:moveTo>
                    <a:cubicBezTo>
                      <a:pt x="102809" y="33318"/>
                      <a:pt x="93290" y="30462"/>
                      <a:pt x="81867" y="30462"/>
                    </a:cubicBezTo>
                    <a:cubicBezTo>
                      <a:pt x="72348" y="30462"/>
                      <a:pt x="63780" y="32366"/>
                      <a:pt x="57116" y="37126"/>
                    </a:cubicBezTo>
                    <a:cubicBezTo>
                      <a:pt x="50453" y="41885"/>
                      <a:pt x="44741" y="47597"/>
                      <a:pt x="40933" y="55212"/>
                    </a:cubicBezTo>
                    <a:cubicBezTo>
                      <a:pt x="37126" y="62828"/>
                      <a:pt x="34270" y="71396"/>
                      <a:pt x="32366" y="80915"/>
                    </a:cubicBezTo>
                    <a:cubicBezTo>
                      <a:pt x="30462" y="90434"/>
                      <a:pt x="29510" y="100906"/>
                      <a:pt x="29510" y="111377"/>
                    </a:cubicBezTo>
                    <a:cubicBezTo>
                      <a:pt x="29510" y="120896"/>
                      <a:pt x="30462" y="130416"/>
                      <a:pt x="32366" y="138983"/>
                    </a:cubicBezTo>
                    <a:cubicBezTo>
                      <a:pt x="34270" y="147551"/>
                      <a:pt x="37126" y="156118"/>
                      <a:pt x="40933" y="162782"/>
                    </a:cubicBezTo>
                    <a:cubicBezTo>
                      <a:pt x="44741" y="169445"/>
                      <a:pt x="49501" y="175157"/>
                      <a:pt x="56164" y="179917"/>
                    </a:cubicBezTo>
                    <a:cubicBezTo>
                      <a:pt x="62828" y="183724"/>
                      <a:pt x="69492" y="186580"/>
                      <a:pt x="78059" y="186580"/>
                    </a:cubicBezTo>
                    <a:cubicBezTo>
                      <a:pt x="91386" y="186580"/>
                      <a:pt x="101857" y="181821"/>
                      <a:pt x="109473" y="173253"/>
                    </a:cubicBezTo>
                    <a:cubicBezTo>
                      <a:pt x="117089" y="164686"/>
                      <a:pt x="121848" y="152310"/>
                      <a:pt x="123752" y="136127"/>
                    </a:cubicBezTo>
                    <a:lnTo>
                      <a:pt x="151358" y="136127"/>
                    </a:lnTo>
                    <a:cubicBezTo>
                      <a:pt x="148503" y="161830"/>
                      <a:pt x="140887" y="180869"/>
                      <a:pt x="128512" y="195148"/>
                    </a:cubicBezTo>
                    <a:cubicBezTo>
                      <a:pt x="116137" y="208475"/>
                      <a:pt x="99002" y="216090"/>
                      <a:pt x="78059" y="216090"/>
                    </a:cubicBezTo>
                    <a:cubicBezTo>
                      <a:pt x="65684" y="216090"/>
                      <a:pt x="54260" y="213235"/>
                      <a:pt x="44741" y="208475"/>
                    </a:cubicBezTo>
                    <a:cubicBezTo>
                      <a:pt x="35222" y="203715"/>
                      <a:pt x="26654" y="196100"/>
                      <a:pt x="19991" y="186580"/>
                    </a:cubicBezTo>
                    <a:cubicBezTo>
                      <a:pt x="13327" y="177061"/>
                      <a:pt x="8567" y="166590"/>
                      <a:pt x="4760" y="153262"/>
                    </a:cubicBezTo>
                    <a:cubicBezTo>
                      <a:pt x="1904" y="139935"/>
                      <a:pt x="0" y="126608"/>
                      <a:pt x="0" y="110425"/>
                    </a:cubicBezTo>
                    <a:cubicBezTo>
                      <a:pt x="0" y="95194"/>
                      <a:pt x="1904" y="80915"/>
                      <a:pt x="4760" y="67588"/>
                    </a:cubicBezTo>
                    <a:cubicBezTo>
                      <a:pt x="7615" y="54260"/>
                      <a:pt x="12375" y="42837"/>
                      <a:pt x="19039" y="32366"/>
                    </a:cubicBezTo>
                    <a:cubicBezTo>
                      <a:pt x="25702" y="22847"/>
                      <a:pt x="33318" y="14279"/>
                      <a:pt x="43789" y="8567"/>
                    </a:cubicBezTo>
                    <a:cubicBezTo>
                      <a:pt x="53309" y="2856"/>
                      <a:pt x="64732" y="0"/>
                      <a:pt x="78059" y="0"/>
                    </a:cubicBezTo>
                    <a:cubicBezTo>
                      <a:pt x="87578" y="0"/>
                      <a:pt x="96146" y="952"/>
                      <a:pt x="104713" y="3808"/>
                    </a:cubicBezTo>
                    <a:cubicBezTo>
                      <a:pt x="113281" y="6663"/>
                      <a:pt x="119945" y="10471"/>
                      <a:pt x="126608" y="17135"/>
                    </a:cubicBezTo>
                    <a:cubicBezTo>
                      <a:pt x="133272" y="22847"/>
                      <a:pt x="138031" y="30462"/>
                      <a:pt x="141839" y="39030"/>
                    </a:cubicBezTo>
                    <a:cubicBezTo>
                      <a:pt x="145647" y="47597"/>
                      <a:pt x="148503" y="58068"/>
                      <a:pt x="149454" y="70444"/>
                    </a:cubicBezTo>
                    <a:lnTo>
                      <a:pt x="120896" y="70444"/>
                    </a:lnTo>
                    <a:cubicBezTo>
                      <a:pt x="120896" y="58068"/>
                      <a:pt x="116137" y="47597"/>
                      <a:pt x="109473" y="40933"/>
                    </a:cubicBezTo>
                    <a:close/>
                  </a:path>
                </a:pathLst>
              </a:custGeom>
              <a:solidFill>
                <a:srgbClr val="626366"/>
              </a:solidFill>
              <a:ln w="9508" cap="flat">
                <a:noFill/>
                <a:prstDash val="solid"/>
                <a:miter/>
              </a:ln>
            </p:spPr>
            <p:txBody>
              <a:bodyPr rtlCol="0" anchor="ctr"/>
              <a:lstStyle/>
              <a:p>
                <a:endParaRPr lang="pt-BR"/>
              </a:p>
            </p:txBody>
          </p:sp>
          <p:sp>
            <p:nvSpPr>
              <p:cNvPr id="33" name="Freeform 32">
                <a:extLst>
                  <a:ext uri="{FF2B5EF4-FFF2-40B4-BE49-F238E27FC236}">
                    <a16:creationId xmlns:a16="http://schemas.microsoft.com/office/drawing/2014/main" id="{B1834559-80B3-21C1-C184-A1F9907F140B}"/>
                  </a:ext>
                </a:extLst>
              </p:cNvPr>
              <p:cNvSpPr/>
              <p:nvPr/>
            </p:nvSpPr>
            <p:spPr>
              <a:xfrm>
                <a:off x="7932292" y="3741236"/>
                <a:ext cx="155166" cy="213234"/>
              </a:xfrm>
              <a:custGeom>
                <a:avLst/>
                <a:gdLst>
                  <a:gd name="connsiteX0" fmla="*/ 136128 w 155166"/>
                  <a:gd name="connsiteY0" fmla="*/ 213235 h 213234"/>
                  <a:gd name="connsiteX1" fmla="*/ 118993 w 155166"/>
                  <a:gd name="connsiteY1" fmla="*/ 205619 h 213234"/>
                  <a:gd name="connsiteX2" fmla="*/ 112329 w 155166"/>
                  <a:gd name="connsiteY2" fmla="*/ 181821 h 213234"/>
                  <a:gd name="connsiteX3" fmla="*/ 86627 w 155166"/>
                  <a:gd name="connsiteY3" fmla="*/ 205619 h 213234"/>
                  <a:gd name="connsiteX4" fmla="*/ 54261 w 155166"/>
                  <a:gd name="connsiteY4" fmla="*/ 213235 h 213234"/>
                  <a:gd name="connsiteX5" fmla="*/ 33318 w 155166"/>
                  <a:gd name="connsiteY5" fmla="*/ 210379 h 213234"/>
                  <a:gd name="connsiteX6" fmla="*/ 16183 w 155166"/>
                  <a:gd name="connsiteY6" fmla="*/ 200859 h 213234"/>
                  <a:gd name="connsiteX7" fmla="*/ 4760 w 155166"/>
                  <a:gd name="connsiteY7" fmla="*/ 182773 h 213234"/>
                  <a:gd name="connsiteX8" fmla="*/ 0 w 155166"/>
                  <a:gd name="connsiteY8" fmla="*/ 156118 h 213234"/>
                  <a:gd name="connsiteX9" fmla="*/ 4760 w 155166"/>
                  <a:gd name="connsiteY9" fmla="*/ 127560 h 213234"/>
                  <a:gd name="connsiteX10" fmla="*/ 17135 w 155166"/>
                  <a:gd name="connsiteY10" fmla="*/ 109473 h 213234"/>
                  <a:gd name="connsiteX11" fmla="*/ 35222 w 155166"/>
                  <a:gd name="connsiteY11" fmla="*/ 99002 h 213234"/>
                  <a:gd name="connsiteX12" fmla="*/ 56164 w 155166"/>
                  <a:gd name="connsiteY12" fmla="*/ 93290 h 213234"/>
                  <a:gd name="connsiteX13" fmla="*/ 77107 w 155166"/>
                  <a:gd name="connsiteY13" fmla="*/ 89483 h 213234"/>
                  <a:gd name="connsiteX14" fmla="*/ 95194 w 155166"/>
                  <a:gd name="connsiteY14" fmla="*/ 85675 h 213234"/>
                  <a:gd name="connsiteX15" fmla="*/ 107569 w 155166"/>
                  <a:gd name="connsiteY15" fmla="*/ 78059 h 213234"/>
                  <a:gd name="connsiteX16" fmla="*/ 112329 w 155166"/>
                  <a:gd name="connsiteY16" fmla="*/ 63780 h 213234"/>
                  <a:gd name="connsiteX17" fmla="*/ 108521 w 155166"/>
                  <a:gd name="connsiteY17" fmla="*/ 45693 h 213234"/>
                  <a:gd name="connsiteX18" fmla="*/ 99954 w 155166"/>
                  <a:gd name="connsiteY18" fmla="*/ 35222 h 213234"/>
                  <a:gd name="connsiteX19" fmla="*/ 88531 w 155166"/>
                  <a:gd name="connsiteY19" fmla="*/ 30462 h 213234"/>
                  <a:gd name="connsiteX20" fmla="*/ 75203 w 155166"/>
                  <a:gd name="connsiteY20" fmla="*/ 29510 h 213234"/>
                  <a:gd name="connsiteX21" fmla="*/ 46645 w 155166"/>
                  <a:gd name="connsiteY21" fmla="*/ 38078 h 213234"/>
                  <a:gd name="connsiteX22" fmla="*/ 34270 w 155166"/>
                  <a:gd name="connsiteY22" fmla="*/ 68540 h 213234"/>
                  <a:gd name="connsiteX23" fmla="*/ 5712 w 155166"/>
                  <a:gd name="connsiteY23" fmla="*/ 68540 h 213234"/>
                  <a:gd name="connsiteX24" fmla="*/ 12375 w 155166"/>
                  <a:gd name="connsiteY24" fmla="*/ 36174 h 213234"/>
                  <a:gd name="connsiteX25" fmla="*/ 27606 w 155166"/>
                  <a:gd name="connsiteY25" fmla="*/ 15231 h 213234"/>
                  <a:gd name="connsiteX26" fmla="*/ 49501 w 155166"/>
                  <a:gd name="connsiteY26" fmla="*/ 3808 h 213234"/>
                  <a:gd name="connsiteX27" fmla="*/ 76155 w 155166"/>
                  <a:gd name="connsiteY27" fmla="*/ 0 h 213234"/>
                  <a:gd name="connsiteX28" fmla="*/ 98050 w 155166"/>
                  <a:gd name="connsiteY28" fmla="*/ 1904 h 213234"/>
                  <a:gd name="connsiteX29" fmla="*/ 118041 w 155166"/>
                  <a:gd name="connsiteY29" fmla="*/ 10471 h 213234"/>
                  <a:gd name="connsiteX30" fmla="*/ 132320 w 155166"/>
                  <a:gd name="connsiteY30" fmla="*/ 27606 h 213234"/>
                  <a:gd name="connsiteX31" fmla="*/ 138031 w 155166"/>
                  <a:gd name="connsiteY31" fmla="*/ 57116 h 213234"/>
                  <a:gd name="connsiteX32" fmla="*/ 138031 w 155166"/>
                  <a:gd name="connsiteY32" fmla="*/ 162782 h 213234"/>
                  <a:gd name="connsiteX33" fmla="*/ 138983 w 155166"/>
                  <a:gd name="connsiteY33" fmla="*/ 179917 h 213234"/>
                  <a:gd name="connsiteX34" fmla="*/ 146599 w 155166"/>
                  <a:gd name="connsiteY34" fmla="*/ 185628 h 213234"/>
                  <a:gd name="connsiteX35" fmla="*/ 155166 w 155166"/>
                  <a:gd name="connsiteY35" fmla="*/ 183725 h 213234"/>
                  <a:gd name="connsiteX36" fmla="*/ 155166 w 155166"/>
                  <a:gd name="connsiteY36" fmla="*/ 210379 h 213234"/>
                  <a:gd name="connsiteX37" fmla="*/ 136128 w 155166"/>
                  <a:gd name="connsiteY37" fmla="*/ 213235 h 213234"/>
                  <a:gd name="connsiteX38" fmla="*/ 98050 w 155166"/>
                  <a:gd name="connsiteY38" fmla="*/ 109473 h 213234"/>
                  <a:gd name="connsiteX39" fmla="*/ 80915 w 155166"/>
                  <a:gd name="connsiteY39" fmla="*/ 113281 h 213234"/>
                  <a:gd name="connsiteX40" fmla="*/ 62828 w 155166"/>
                  <a:gd name="connsiteY40" fmla="*/ 116137 h 213234"/>
                  <a:gd name="connsiteX41" fmla="*/ 45693 w 155166"/>
                  <a:gd name="connsiteY41" fmla="*/ 121849 h 213234"/>
                  <a:gd name="connsiteX42" fmla="*/ 33318 w 155166"/>
                  <a:gd name="connsiteY42" fmla="*/ 133272 h 213234"/>
                  <a:gd name="connsiteX43" fmla="*/ 28558 w 155166"/>
                  <a:gd name="connsiteY43" fmla="*/ 153262 h 213234"/>
                  <a:gd name="connsiteX44" fmla="*/ 31414 w 155166"/>
                  <a:gd name="connsiteY44" fmla="*/ 167542 h 213234"/>
                  <a:gd name="connsiteX45" fmla="*/ 38078 w 155166"/>
                  <a:gd name="connsiteY45" fmla="*/ 177061 h 213234"/>
                  <a:gd name="connsiteX46" fmla="*/ 48549 w 155166"/>
                  <a:gd name="connsiteY46" fmla="*/ 181821 h 213234"/>
                  <a:gd name="connsiteX47" fmla="*/ 60924 w 155166"/>
                  <a:gd name="connsiteY47" fmla="*/ 183725 h 213234"/>
                  <a:gd name="connsiteX48" fmla="*/ 83771 w 155166"/>
                  <a:gd name="connsiteY48" fmla="*/ 178965 h 213234"/>
                  <a:gd name="connsiteX49" fmla="*/ 99954 w 155166"/>
                  <a:gd name="connsiteY49" fmla="*/ 167542 h 213234"/>
                  <a:gd name="connsiteX50" fmla="*/ 108521 w 155166"/>
                  <a:gd name="connsiteY50" fmla="*/ 152310 h 213234"/>
                  <a:gd name="connsiteX51" fmla="*/ 111377 w 155166"/>
                  <a:gd name="connsiteY51" fmla="*/ 137080 h 213234"/>
                  <a:gd name="connsiteX52" fmla="*/ 111377 w 155166"/>
                  <a:gd name="connsiteY52" fmla="*/ 102810 h 213234"/>
                  <a:gd name="connsiteX53" fmla="*/ 98050 w 155166"/>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5166" h="213234">
                    <a:moveTo>
                      <a:pt x="136128" y="213235"/>
                    </a:moveTo>
                    <a:cubicBezTo>
                      <a:pt x="129464" y="213235"/>
                      <a:pt x="123752" y="210379"/>
                      <a:pt x="118993" y="205619"/>
                    </a:cubicBezTo>
                    <a:cubicBezTo>
                      <a:pt x="115185" y="200859"/>
                      <a:pt x="112329" y="192292"/>
                      <a:pt x="112329" y="181821"/>
                    </a:cubicBezTo>
                    <a:cubicBezTo>
                      <a:pt x="104713" y="193244"/>
                      <a:pt x="96146" y="200859"/>
                      <a:pt x="86627"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6" y="190388"/>
                      <a:pt x="4760" y="182773"/>
                    </a:cubicBezTo>
                    <a:cubicBezTo>
                      <a:pt x="1904" y="175157"/>
                      <a:pt x="0" y="166590"/>
                      <a:pt x="0" y="156118"/>
                    </a:cubicBezTo>
                    <a:cubicBezTo>
                      <a:pt x="0" y="144695"/>
                      <a:pt x="1904" y="135176"/>
                      <a:pt x="4760" y="127560"/>
                    </a:cubicBezTo>
                    <a:cubicBezTo>
                      <a:pt x="7616" y="119945"/>
                      <a:pt x="12375" y="114233"/>
                      <a:pt x="17135" y="109473"/>
                    </a:cubicBezTo>
                    <a:cubicBezTo>
                      <a:pt x="22847" y="104713"/>
                      <a:pt x="28558" y="100906"/>
                      <a:pt x="35222" y="99002"/>
                    </a:cubicBezTo>
                    <a:cubicBezTo>
                      <a:pt x="41885" y="96146"/>
                      <a:pt x="48549" y="94242"/>
                      <a:pt x="56164" y="93290"/>
                    </a:cubicBezTo>
                    <a:cubicBezTo>
                      <a:pt x="63780" y="91386"/>
                      <a:pt x="70444" y="90434"/>
                      <a:pt x="77107" y="89483"/>
                    </a:cubicBezTo>
                    <a:cubicBezTo>
                      <a:pt x="83771" y="88531"/>
                      <a:pt x="89482" y="87579"/>
                      <a:pt x="95194" y="85675"/>
                    </a:cubicBezTo>
                    <a:cubicBezTo>
                      <a:pt x="100906"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1" y="30462"/>
                    </a:cubicBezTo>
                    <a:cubicBezTo>
                      <a:pt x="83771" y="29510"/>
                      <a:pt x="79963" y="29510"/>
                      <a:pt x="75203" y="29510"/>
                    </a:cubicBezTo>
                    <a:cubicBezTo>
                      <a:pt x="63780" y="29510"/>
                      <a:pt x="54261" y="32366"/>
                      <a:pt x="46645" y="38078"/>
                    </a:cubicBezTo>
                    <a:cubicBezTo>
                      <a:pt x="39030" y="43789"/>
                      <a:pt x="35222" y="54261"/>
                      <a:pt x="34270" y="68540"/>
                    </a:cubicBezTo>
                    <a:lnTo>
                      <a:pt x="5712" y="68540"/>
                    </a:lnTo>
                    <a:cubicBezTo>
                      <a:pt x="5712" y="56165"/>
                      <a:pt x="8567" y="44741"/>
                      <a:pt x="12375" y="36174"/>
                    </a:cubicBezTo>
                    <a:cubicBezTo>
                      <a:pt x="16183" y="27606"/>
                      <a:pt x="20943" y="19991"/>
                      <a:pt x="27606" y="15231"/>
                    </a:cubicBezTo>
                    <a:cubicBezTo>
                      <a:pt x="34270" y="9519"/>
                      <a:pt x="40934" y="5712"/>
                      <a:pt x="49501" y="3808"/>
                    </a:cubicBezTo>
                    <a:cubicBezTo>
                      <a:pt x="58068" y="952"/>
                      <a:pt x="66636" y="0"/>
                      <a:pt x="76155" y="0"/>
                    </a:cubicBezTo>
                    <a:cubicBezTo>
                      <a:pt x="83771" y="0"/>
                      <a:pt x="91386" y="952"/>
                      <a:pt x="98050" y="1904"/>
                    </a:cubicBezTo>
                    <a:cubicBezTo>
                      <a:pt x="105665" y="2856"/>
                      <a:pt x="112329" y="5712"/>
                      <a:pt x="118041" y="10471"/>
                    </a:cubicBezTo>
                    <a:cubicBezTo>
                      <a:pt x="123752" y="14279"/>
                      <a:pt x="128512" y="19991"/>
                      <a:pt x="132320" y="27606"/>
                    </a:cubicBezTo>
                    <a:cubicBezTo>
                      <a:pt x="136128" y="35222"/>
                      <a:pt x="138031" y="44741"/>
                      <a:pt x="138031" y="57116"/>
                    </a:cubicBezTo>
                    <a:lnTo>
                      <a:pt x="138031" y="162782"/>
                    </a:lnTo>
                    <a:cubicBezTo>
                      <a:pt x="138031" y="170398"/>
                      <a:pt x="138031" y="176109"/>
                      <a:pt x="138983" y="179917"/>
                    </a:cubicBezTo>
                    <a:cubicBezTo>
                      <a:pt x="139935" y="183725"/>
                      <a:pt x="141839" y="185628"/>
                      <a:pt x="146599" y="185628"/>
                    </a:cubicBezTo>
                    <a:cubicBezTo>
                      <a:pt x="148503" y="185628"/>
                      <a:pt x="151358" y="184677"/>
                      <a:pt x="155166" y="183725"/>
                    </a:cubicBezTo>
                    <a:lnTo>
                      <a:pt x="155166" y="210379"/>
                    </a:lnTo>
                    <a:cubicBezTo>
                      <a:pt x="150407" y="211331"/>
                      <a:pt x="143743" y="213235"/>
                      <a:pt x="136128" y="213235"/>
                    </a:cubicBezTo>
                    <a:close/>
                    <a:moveTo>
                      <a:pt x="98050" y="109473"/>
                    </a:moveTo>
                    <a:cubicBezTo>
                      <a:pt x="92338" y="111377"/>
                      <a:pt x="86627" y="112329"/>
                      <a:pt x="80915" y="113281"/>
                    </a:cubicBezTo>
                    <a:cubicBezTo>
                      <a:pt x="75203" y="114233"/>
                      <a:pt x="68540" y="115185"/>
                      <a:pt x="62828" y="116137"/>
                    </a:cubicBezTo>
                    <a:cubicBezTo>
                      <a:pt x="56164" y="117089"/>
                      <a:pt x="51405" y="118993"/>
                      <a:pt x="45693" y="121849"/>
                    </a:cubicBezTo>
                    <a:cubicBezTo>
                      <a:pt x="40934" y="124704"/>
                      <a:pt x="37126"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4"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7569" y="105665"/>
                      <a:pt x="102810" y="108521"/>
                      <a:pt x="98050" y="109473"/>
                    </a:cubicBezTo>
                    <a:close/>
                  </a:path>
                </a:pathLst>
              </a:custGeom>
              <a:solidFill>
                <a:srgbClr val="626366"/>
              </a:solidFill>
              <a:ln w="9508" cap="flat">
                <a:noFill/>
                <a:prstDash val="solid"/>
                <a:miter/>
              </a:ln>
            </p:spPr>
            <p:txBody>
              <a:bodyPr rtlCol="0" anchor="ctr"/>
              <a:lstStyle/>
              <a:p>
                <a:endParaRPr lang="pt-BR"/>
              </a:p>
            </p:txBody>
          </p:sp>
          <p:sp>
            <p:nvSpPr>
              <p:cNvPr id="34" name="Freeform 33">
                <a:extLst>
                  <a:ext uri="{FF2B5EF4-FFF2-40B4-BE49-F238E27FC236}">
                    <a16:creationId xmlns:a16="http://schemas.microsoft.com/office/drawing/2014/main" id="{92D3A02B-1D8A-2C00-9A60-8421B0BB86B6}"/>
                  </a:ext>
                </a:extLst>
              </p:cNvPr>
              <p:cNvSpPr/>
              <p:nvPr/>
            </p:nvSpPr>
            <p:spPr>
              <a:xfrm>
                <a:off x="8113160" y="3739332"/>
                <a:ext cx="138983" cy="210378"/>
              </a:xfrm>
              <a:custGeom>
                <a:avLst/>
                <a:gdLst>
                  <a:gd name="connsiteX0" fmla="*/ 25702 w 138983"/>
                  <a:gd name="connsiteY0" fmla="*/ 4760 h 210378"/>
                  <a:gd name="connsiteX1" fmla="*/ 25702 w 138983"/>
                  <a:gd name="connsiteY1" fmla="*/ 37126 h 210378"/>
                  <a:gd name="connsiteX2" fmla="*/ 26654 w 138983"/>
                  <a:gd name="connsiteY2" fmla="*/ 37126 h 210378"/>
                  <a:gd name="connsiteX3" fmla="*/ 80915 w 138983"/>
                  <a:gd name="connsiteY3" fmla="*/ 0 h 210378"/>
                  <a:gd name="connsiteX4" fmla="*/ 108521 w 138983"/>
                  <a:gd name="connsiteY4" fmla="*/ 5712 h 210378"/>
                  <a:gd name="connsiteX5" fmla="*/ 126608 w 138983"/>
                  <a:gd name="connsiteY5" fmla="*/ 20943 h 210378"/>
                  <a:gd name="connsiteX6" fmla="*/ 136128 w 138983"/>
                  <a:gd name="connsiteY6" fmla="*/ 44741 h 210378"/>
                  <a:gd name="connsiteX7" fmla="*/ 138983 w 138983"/>
                  <a:gd name="connsiteY7" fmla="*/ 75203 h 210378"/>
                  <a:gd name="connsiteX8" fmla="*/ 138983 w 138983"/>
                  <a:gd name="connsiteY8" fmla="*/ 210379 h 210378"/>
                  <a:gd name="connsiteX9" fmla="*/ 110425 w 138983"/>
                  <a:gd name="connsiteY9" fmla="*/ 210379 h 210378"/>
                  <a:gd name="connsiteX10" fmla="*/ 110425 w 138983"/>
                  <a:gd name="connsiteY10" fmla="*/ 71396 h 210378"/>
                  <a:gd name="connsiteX11" fmla="*/ 101858 w 138983"/>
                  <a:gd name="connsiteY11" fmla="*/ 40933 h 210378"/>
                  <a:gd name="connsiteX12" fmla="*/ 77107 w 138983"/>
                  <a:gd name="connsiteY12" fmla="*/ 29510 h 210378"/>
                  <a:gd name="connsiteX13" fmla="*/ 55213 w 138983"/>
                  <a:gd name="connsiteY13" fmla="*/ 34270 h 210378"/>
                  <a:gd name="connsiteX14" fmla="*/ 39982 w 138983"/>
                  <a:gd name="connsiteY14" fmla="*/ 47597 h 210378"/>
                  <a:gd name="connsiteX15" fmla="*/ 30462 w 138983"/>
                  <a:gd name="connsiteY15" fmla="*/ 68540 h 210378"/>
                  <a:gd name="connsiteX16" fmla="*/ 27606 w 138983"/>
                  <a:gd name="connsiteY16" fmla="*/ 94242 h 210378"/>
                  <a:gd name="connsiteX17" fmla="*/ 27606 w 138983"/>
                  <a:gd name="connsiteY17" fmla="*/ 210379 h 210378"/>
                  <a:gd name="connsiteX18" fmla="*/ 0 w 138983"/>
                  <a:gd name="connsiteY18" fmla="*/ 210379 h 210378"/>
                  <a:gd name="connsiteX19" fmla="*/ 0 w 138983"/>
                  <a:gd name="connsiteY19" fmla="*/ 4760 h 210378"/>
                  <a:gd name="connsiteX20" fmla="*/ 25702 w 138983"/>
                  <a:gd name="connsiteY20" fmla="*/ 4760 h 21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83" h="210378">
                    <a:moveTo>
                      <a:pt x="25702" y="4760"/>
                    </a:moveTo>
                    <a:lnTo>
                      <a:pt x="25702" y="37126"/>
                    </a:lnTo>
                    <a:lnTo>
                      <a:pt x="26654" y="37126"/>
                    </a:lnTo>
                    <a:cubicBezTo>
                      <a:pt x="38078" y="12375"/>
                      <a:pt x="56164" y="0"/>
                      <a:pt x="80915" y="0"/>
                    </a:cubicBezTo>
                    <a:cubicBezTo>
                      <a:pt x="91386" y="0"/>
                      <a:pt x="100906" y="1904"/>
                      <a:pt x="108521" y="5712"/>
                    </a:cubicBezTo>
                    <a:cubicBezTo>
                      <a:pt x="116137" y="9519"/>
                      <a:pt x="121849" y="14279"/>
                      <a:pt x="126608" y="20943"/>
                    </a:cubicBezTo>
                    <a:cubicBezTo>
                      <a:pt x="131368" y="27606"/>
                      <a:pt x="134224" y="35222"/>
                      <a:pt x="136128" y="44741"/>
                    </a:cubicBezTo>
                    <a:cubicBezTo>
                      <a:pt x="138031" y="54260"/>
                      <a:pt x="138983" y="63780"/>
                      <a:pt x="138983" y="75203"/>
                    </a:cubicBezTo>
                    <a:lnTo>
                      <a:pt x="138983" y="210379"/>
                    </a:lnTo>
                    <a:lnTo>
                      <a:pt x="110425" y="210379"/>
                    </a:lnTo>
                    <a:lnTo>
                      <a:pt x="110425" y="71396"/>
                    </a:lnTo>
                    <a:cubicBezTo>
                      <a:pt x="110425" y="59020"/>
                      <a:pt x="107569" y="48549"/>
                      <a:pt x="101858" y="40933"/>
                    </a:cubicBezTo>
                    <a:cubicBezTo>
                      <a:pt x="96146" y="33318"/>
                      <a:pt x="87579" y="29510"/>
                      <a:pt x="77107" y="29510"/>
                    </a:cubicBezTo>
                    <a:cubicBezTo>
                      <a:pt x="68540" y="29510"/>
                      <a:pt x="61876" y="31414"/>
                      <a:pt x="55213" y="34270"/>
                    </a:cubicBezTo>
                    <a:cubicBezTo>
                      <a:pt x="49501" y="37126"/>
                      <a:pt x="43789" y="41885"/>
                      <a:pt x="39982" y="47597"/>
                    </a:cubicBezTo>
                    <a:cubicBezTo>
                      <a:pt x="36174" y="53309"/>
                      <a:pt x="33318" y="59972"/>
                      <a:pt x="30462" y="68540"/>
                    </a:cubicBezTo>
                    <a:cubicBezTo>
                      <a:pt x="28558" y="76155"/>
                      <a:pt x="27606" y="84723"/>
                      <a:pt x="27606" y="94242"/>
                    </a:cubicBezTo>
                    <a:lnTo>
                      <a:pt x="27606" y="210379"/>
                    </a:lnTo>
                    <a:lnTo>
                      <a:pt x="0" y="210379"/>
                    </a:lnTo>
                    <a:lnTo>
                      <a:pt x="0" y="4760"/>
                    </a:lnTo>
                    <a:lnTo>
                      <a:pt x="25702" y="4760"/>
                    </a:lnTo>
                    <a:close/>
                  </a:path>
                </a:pathLst>
              </a:custGeom>
              <a:solidFill>
                <a:srgbClr val="626366"/>
              </a:solidFill>
              <a:ln w="9508" cap="flat">
                <a:noFill/>
                <a:prstDash val="solid"/>
                <a:miter/>
              </a:ln>
            </p:spPr>
            <p:txBody>
              <a:bodyPr rtlCol="0" anchor="ctr"/>
              <a:lstStyle/>
              <a:p>
                <a:endParaRPr lang="pt-BR"/>
              </a:p>
            </p:txBody>
          </p:sp>
          <p:sp>
            <p:nvSpPr>
              <p:cNvPr id="35" name="Freeform 34">
                <a:extLst>
                  <a:ext uri="{FF2B5EF4-FFF2-40B4-BE49-F238E27FC236}">
                    <a16:creationId xmlns:a16="http://schemas.microsoft.com/office/drawing/2014/main" id="{83282BBB-B12F-E73F-4195-A12FE36B90BC}"/>
                  </a:ext>
                </a:extLst>
              </p:cNvPr>
              <p:cNvSpPr/>
              <p:nvPr/>
            </p:nvSpPr>
            <p:spPr>
              <a:xfrm>
                <a:off x="8282606" y="3741236"/>
                <a:ext cx="156117" cy="213234"/>
              </a:xfrm>
              <a:custGeom>
                <a:avLst/>
                <a:gdLst>
                  <a:gd name="connsiteX0" fmla="*/ 136127 w 156117"/>
                  <a:gd name="connsiteY0" fmla="*/ 213235 h 213234"/>
                  <a:gd name="connsiteX1" fmla="*/ 118993 w 156117"/>
                  <a:gd name="connsiteY1" fmla="*/ 205619 h 213234"/>
                  <a:gd name="connsiteX2" fmla="*/ 112329 w 156117"/>
                  <a:gd name="connsiteY2" fmla="*/ 181821 h 213234"/>
                  <a:gd name="connsiteX3" fmla="*/ 86626 w 156117"/>
                  <a:gd name="connsiteY3" fmla="*/ 205619 h 213234"/>
                  <a:gd name="connsiteX4" fmla="*/ 54261 w 156117"/>
                  <a:gd name="connsiteY4" fmla="*/ 213235 h 213234"/>
                  <a:gd name="connsiteX5" fmla="*/ 33318 w 156117"/>
                  <a:gd name="connsiteY5" fmla="*/ 210379 h 213234"/>
                  <a:gd name="connsiteX6" fmla="*/ 16183 w 156117"/>
                  <a:gd name="connsiteY6" fmla="*/ 200859 h 213234"/>
                  <a:gd name="connsiteX7" fmla="*/ 4760 w 156117"/>
                  <a:gd name="connsiteY7" fmla="*/ 182773 h 213234"/>
                  <a:gd name="connsiteX8" fmla="*/ 0 w 156117"/>
                  <a:gd name="connsiteY8" fmla="*/ 156118 h 213234"/>
                  <a:gd name="connsiteX9" fmla="*/ 4760 w 156117"/>
                  <a:gd name="connsiteY9" fmla="*/ 127560 h 213234"/>
                  <a:gd name="connsiteX10" fmla="*/ 17135 w 156117"/>
                  <a:gd name="connsiteY10" fmla="*/ 109473 h 213234"/>
                  <a:gd name="connsiteX11" fmla="*/ 35222 w 156117"/>
                  <a:gd name="connsiteY11" fmla="*/ 99002 h 213234"/>
                  <a:gd name="connsiteX12" fmla="*/ 56164 w 156117"/>
                  <a:gd name="connsiteY12" fmla="*/ 93290 h 213234"/>
                  <a:gd name="connsiteX13" fmla="*/ 77107 w 156117"/>
                  <a:gd name="connsiteY13" fmla="*/ 89483 h 213234"/>
                  <a:gd name="connsiteX14" fmla="*/ 95194 w 156117"/>
                  <a:gd name="connsiteY14" fmla="*/ 85675 h 213234"/>
                  <a:gd name="connsiteX15" fmla="*/ 107569 w 156117"/>
                  <a:gd name="connsiteY15" fmla="*/ 78059 h 213234"/>
                  <a:gd name="connsiteX16" fmla="*/ 112329 w 156117"/>
                  <a:gd name="connsiteY16" fmla="*/ 63780 h 213234"/>
                  <a:gd name="connsiteX17" fmla="*/ 108521 w 156117"/>
                  <a:gd name="connsiteY17" fmla="*/ 45693 h 213234"/>
                  <a:gd name="connsiteX18" fmla="*/ 99954 w 156117"/>
                  <a:gd name="connsiteY18" fmla="*/ 35222 h 213234"/>
                  <a:gd name="connsiteX19" fmla="*/ 88530 w 156117"/>
                  <a:gd name="connsiteY19" fmla="*/ 30462 h 213234"/>
                  <a:gd name="connsiteX20" fmla="*/ 75203 w 156117"/>
                  <a:gd name="connsiteY20" fmla="*/ 29510 h 213234"/>
                  <a:gd name="connsiteX21" fmla="*/ 46645 w 156117"/>
                  <a:gd name="connsiteY21" fmla="*/ 38078 h 213234"/>
                  <a:gd name="connsiteX22" fmla="*/ 34270 w 156117"/>
                  <a:gd name="connsiteY22" fmla="*/ 68540 h 213234"/>
                  <a:gd name="connsiteX23" fmla="*/ 6664 w 156117"/>
                  <a:gd name="connsiteY23" fmla="*/ 68540 h 213234"/>
                  <a:gd name="connsiteX24" fmla="*/ 13327 w 156117"/>
                  <a:gd name="connsiteY24" fmla="*/ 36174 h 213234"/>
                  <a:gd name="connsiteX25" fmla="*/ 28558 w 156117"/>
                  <a:gd name="connsiteY25" fmla="*/ 15231 h 213234"/>
                  <a:gd name="connsiteX26" fmla="*/ 50453 w 156117"/>
                  <a:gd name="connsiteY26" fmla="*/ 3808 h 213234"/>
                  <a:gd name="connsiteX27" fmla="*/ 77107 w 156117"/>
                  <a:gd name="connsiteY27" fmla="*/ 0 h 213234"/>
                  <a:gd name="connsiteX28" fmla="*/ 99001 w 156117"/>
                  <a:gd name="connsiteY28" fmla="*/ 1904 h 213234"/>
                  <a:gd name="connsiteX29" fmla="*/ 118993 w 156117"/>
                  <a:gd name="connsiteY29" fmla="*/ 10471 h 213234"/>
                  <a:gd name="connsiteX30" fmla="*/ 133272 w 156117"/>
                  <a:gd name="connsiteY30" fmla="*/ 27606 h 213234"/>
                  <a:gd name="connsiteX31" fmla="*/ 138983 w 156117"/>
                  <a:gd name="connsiteY31" fmla="*/ 57116 h 213234"/>
                  <a:gd name="connsiteX32" fmla="*/ 138983 w 156117"/>
                  <a:gd name="connsiteY32" fmla="*/ 162782 h 213234"/>
                  <a:gd name="connsiteX33" fmla="*/ 139935 w 156117"/>
                  <a:gd name="connsiteY33" fmla="*/ 179917 h 213234"/>
                  <a:gd name="connsiteX34" fmla="*/ 147551 w 156117"/>
                  <a:gd name="connsiteY34" fmla="*/ 185628 h 213234"/>
                  <a:gd name="connsiteX35" fmla="*/ 156118 w 156117"/>
                  <a:gd name="connsiteY35" fmla="*/ 183725 h 213234"/>
                  <a:gd name="connsiteX36" fmla="*/ 156118 w 156117"/>
                  <a:gd name="connsiteY36" fmla="*/ 210379 h 213234"/>
                  <a:gd name="connsiteX37" fmla="*/ 136127 w 156117"/>
                  <a:gd name="connsiteY37" fmla="*/ 213235 h 213234"/>
                  <a:gd name="connsiteX38" fmla="*/ 98050 w 156117"/>
                  <a:gd name="connsiteY38" fmla="*/ 109473 h 213234"/>
                  <a:gd name="connsiteX39" fmla="*/ 80915 w 156117"/>
                  <a:gd name="connsiteY39" fmla="*/ 113281 h 213234"/>
                  <a:gd name="connsiteX40" fmla="*/ 62828 w 156117"/>
                  <a:gd name="connsiteY40" fmla="*/ 116137 h 213234"/>
                  <a:gd name="connsiteX41" fmla="*/ 45693 w 156117"/>
                  <a:gd name="connsiteY41" fmla="*/ 121849 h 213234"/>
                  <a:gd name="connsiteX42" fmla="*/ 33318 w 156117"/>
                  <a:gd name="connsiteY42" fmla="*/ 133272 h 213234"/>
                  <a:gd name="connsiteX43" fmla="*/ 28558 w 156117"/>
                  <a:gd name="connsiteY43" fmla="*/ 153262 h 213234"/>
                  <a:gd name="connsiteX44" fmla="*/ 31414 w 156117"/>
                  <a:gd name="connsiteY44" fmla="*/ 167542 h 213234"/>
                  <a:gd name="connsiteX45" fmla="*/ 38078 w 156117"/>
                  <a:gd name="connsiteY45" fmla="*/ 177061 h 213234"/>
                  <a:gd name="connsiteX46" fmla="*/ 48549 w 156117"/>
                  <a:gd name="connsiteY46" fmla="*/ 181821 h 213234"/>
                  <a:gd name="connsiteX47" fmla="*/ 60924 w 156117"/>
                  <a:gd name="connsiteY47" fmla="*/ 183725 h 213234"/>
                  <a:gd name="connsiteX48" fmla="*/ 83771 w 156117"/>
                  <a:gd name="connsiteY48" fmla="*/ 178965 h 213234"/>
                  <a:gd name="connsiteX49" fmla="*/ 99954 w 156117"/>
                  <a:gd name="connsiteY49" fmla="*/ 167542 h 213234"/>
                  <a:gd name="connsiteX50" fmla="*/ 108521 w 156117"/>
                  <a:gd name="connsiteY50" fmla="*/ 152310 h 213234"/>
                  <a:gd name="connsiteX51" fmla="*/ 111377 w 156117"/>
                  <a:gd name="connsiteY51" fmla="*/ 137080 h 213234"/>
                  <a:gd name="connsiteX52" fmla="*/ 111377 w 156117"/>
                  <a:gd name="connsiteY52" fmla="*/ 102810 h 213234"/>
                  <a:gd name="connsiteX53" fmla="*/ 98050 w 156117"/>
                  <a:gd name="connsiteY53" fmla="*/ 109473 h 21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6117" h="213234">
                    <a:moveTo>
                      <a:pt x="136127" y="213235"/>
                    </a:moveTo>
                    <a:cubicBezTo>
                      <a:pt x="129464" y="213235"/>
                      <a:pt x="123752" y="210379"/>
                      <a:pt x="118993" y="205619"/>
                    </a:cubicBezTo>
                    <a:cubicBezTo>
                      <a:pt x="115185" y="200859"/>
                      <a:pt x="112329" y="192292"/>
                      <a:pt x="112329" y="181821"/>
                    </a:cubicBezTo>
                    <a:cubicBezTo>
                      <a:pt x="104713" y="193244"/>
                      <a:pt x="96146" y="200859"/>
                      <a:pt x="86626" y="205619"/>
                    </a:cubicBezTo>
                    <a:cubicBezTo>
                      <a:pt x="77107" y="210379"/>
                      <a:pt x="65684" y="213235"/>
                      <a:pt x="54261" y="213235"/>
                    </a:cubicBezTo>
                    <a:cubicBezTo>
                      <a:pt x="46645" y="213235"/>
                      <a:pt x="39982" y="212283"/>
                      <a:pt x="33318" y="210379"/>
                    </a:cubicBezTo>
                    <a:cubicBezTo>
                      <a:pt x="26654" y="208475"/>
                      <a:pt x="20943" y="204667"/>
                      <a:pt x="16183" y="200859"/>
                    </a:cubicBezTo>
                    <a:cubicBezTo>
                      <a:pt x="11423" y="196100"/>
                      <a:pt x="7615" y="190388"/>
                      <a:pt x="4760" y="182773"/>
                    </a:cubicBezTo>
                    <a:cubicBezTo>
                      <a:pt x="1904" y="175157"/>
                      <a:pt x="0" y="166590"/>
                      <a:pt x="0" y="156118"/>
                    </a:cubicBezTo>
                    <a:cubicBezTo>
                      <a:pt x="0" y="144695"/>
                      <a:pt x="1904" y="135176"/>
                      <a:pt x="4760" y="127560"/>
                    </a:cubicBezTo>
                    <a:cubicBezTo>
                      <a:pt x="7615" y="119945"/>
                      <a:pt x="12375" y="114233"/>
                      <a:pt x="17135" y="109473"/>
                    </a:cubicBezTo>
                    <a:cubicBezTo>
                      <a:pt x="22846" y="104713"/>
                      <a:pt x="28558" y="100906"/>
                      <a:pt x="35222" y="99002"/>
                    </a:cubicBezTo>
                    <a:cubicBezTo>
                      <a:pt x="41885" y="96146"/>
                      <a:pt x="48549" y="94242"/>
                      <a:pt x="56164" y="93290"/>
                    </a:cubicBezTo>
                    <a:cubicBezTo>
                      <a:pt x="63780" y="91386"/>
                      <a:pt x="70443" y="90434"/>
                      <a:pt x="77107" y="89483"/>
                    </a:cubicBezTo>
                    <a:cubicBezTo>
                      <a:pt x="83771" y="88531"/>
                      <a:pt x="89482" y="87579"/>
                      <a:pt x="95194" y="85675"/>
                    </a:cubicBezTo>
                    <a:cubicBezTo>
                      <a:pt x="99954" y="83771"/>
                      <a:pt x="104713" y="81867"/>
                      <a:pt x="107569" y="78059"/>
                    </a:cubicBezTo>
                    <a:cubicBezTo>
                      <a:pt x="110425" y="75203"/>
                      <a:pt x="112329" y="69492"/>
                      <a:pt x="112329" y="63780"/>
                    </a:cubicBezTo>
                    <a:cubicBezTo>
                      <a:pt x="112329" y="56165"/>
                      <a:pt x="111377" y="50453"/>
                      <a:pt x="108521" y="45693"/>
                    </a:cubicBezTo>
                    <a:cubicBezTo>
                      <a:pt x="106617" y="40934"/>
                      <a:pt x="103761" y="38078"/>
                      <a:pt x="99954" y="35222"/>
                    </a:cubicBezTo>
                    <a:cubicBezTo>
                      <a:pt x="96146" y="32366"/>
                      <a:pt x="92338" y="31414"/>
                      <a:pt x="88530" y="30462"/>
                    </a:cubicBezTo>
                    <a:cubicBezTo>
                      <a:pt x="83771" y="29510"/>
                      <a:pt x="79963" y="29510"/>
                      <a:pt x="75203" y="29510"/>
                    </a:cubicBezTo>
                    <a:cubicBezTo>
                      <a:pt x="63780" y="29510"/>
                      <a:pt x="54261" y="32366"/>
                      <a:pt x="46645" y="38078"/>
                    </a:cubicBezTo>
                    <a:cubicBezTo>
                      <a:pt x="39029" y="43789"/>
                      <a:pt x="35222" y="54261"/>
                      <a:pt x="34270" y="68540"/>
                    </a:cubicBezTo>
                    <a:lnTo>
                      <a:pt x="6664" y="68540"/>
                    </a:lnTo>
                    <a:cubicBezTo>
                      <a:pt x="6664" y="56165"/>
                      <a:pt x="9519" y="44741"/>
                      <a:pt x="13327" y="36174"/>
                    </a:cubicBezTo>
                    <a:cubicBezTo>
                      <a:pt x="17135" y="27606"/>
                      <a:pt x="21895" y="19991"/>
                      <a:pt x="28558" y="15231"/>
                    </a:cubicBezTo>
                    <a:cubicBezTo>
                      <a:pt x="35222" y="9519"/>
                      <a:pt x="42837" y="5712"/>
                      <a:pt x="50453" y="3808"/>
                    </a:cubicBezTo>
                    <a:cubicBezTo>
                      <a:pt x="59020" y="952"/>
                      <a:pt x="67588" y="0"/>
                      <a:pt x="77107" y="0"/>
                    </a:cubicBezTo>
                    <a:cubicBezTo>
                      <a:pt x="84722" y="0"/>
                      <a:pt x="92338" y="952"/>
                      <a:pt x="99001" y="1904"/>
                    </a:cubicBezTo>
                    <a:cubicBezTo>
                      <a:pt x="106617" y="2856"/>
                      <a:pt x="113281" y="5712"/>
                      <a:pt x="118993" y="10471"/>
                    </a:cubicBezTo>
                    <a:cubicBezTo>
                      <a:pt x="124704" y="14279"/>
                      <a:pt x="129464" y="19991"/>
                      <a:pt x="133272" y="27606"/>
                    </a:cubicBezTo>
                    <a:cubicBezTo>
                      <a:pt x="137079" y="35222"/>
                      <a:pt x="138983" y="44741"/>
                      <a:pt x="138983" y="57116"/>
                    </a:cubicBezTo>
                    <a:lnTo>
                      <a:pt x="138983" y="162782"/>
                    </a:lnTo>
                    <a:cubicBezTo>
                      <a:pt x="138983" y="170398"/>
                      <a:pt x="138983" y="176109"/>
                      <a:pt x="139935" y="179917"/>
                    </a:cubicBezTo>
                    <a:cubicBezTo>
                      <a:pt x="140887" y="183725"/>
                      <a:pt x="142791" y="185628"/>
                      <a:pt x="147551" y="185628"/>
                    </a:cubicBezTo>
                    <a:cubicBezTo>
                      <a:pt x="149455" y="185628"/>
                      <a:pt x="152310" y="184677"/>
                      <a:pt x="156118" y="183725"/>
                    </a:cubicBezTo>
                    <a:lnTo>
                      <a:pt x="156118" y="210379"/>
                    </a:lnTo>
                    <a:cubicBezTo>
                      <a:pt x="151358" y="211331"/>
                      <a:pt x="144695" y="213235"/>
                      <a:pt x="136127" y="213235"/>
                    </a:cubicBezTo>
                    <a:close/>
                    <a:moveTo>
                      <a:pt x="98050" y="109473"/>
                    </a:moveTo>
                    <a:cubicBezTo>
                      <a:pt x="92338" y="111377"/>
                      <a:pt x="86626" y="112329"/>
                      <a:pt x="80915" y="113281"/>
                    </a:cubicBezTo>
                    <a:cubicBezTo>
                      <a:pt x="75203" y="114233"/>
                      <a:pt x="68540" y="115185"/>
                      <a:pt x="62828" y="116137"/>
                    </a:cubicBezTo>
                    <a:cubicBezTo>
                      <a:pt x="56164" y="117089"/>
                      <a:pt x="51404" y="118993"/>
                      <a:pt x="45693" y="121849"/>
                    </a:cubicBezTo>
                    <a:cubicBezTo>
                      <a:pt x="40933" y="124704"/>
                      <a:pt x="37125" y="128512"/>
                      <a:pt x="33318" y="133272"/>
                    </a:cubicBezTo>
                    <a:cubicBezTo>
                      <a:pt x="30462" y="138031"/>
                      <a:pt x="28558" y="144695"/>
                      <a:pt x="28558" y="153262"/>
                    </a:cubicBezTo>
                    <a:cubicBezTo>
                      <a:pt x="28558" y="158974"/>
                      <a:pt x="29510" y="163734"/>
                      <a:pt x="31414" y="167542"/>
                    </a:cubicBezTo>
                    <a:cubicBezTo>
                      <a:pt x="33318" y="171349"/>
                      <a:pt x="35222" y="174205"/>
                      <a:pt x="38078" y="177061"/>
                    </a:cubicBezTo>
                    <a:cubicBezTo>
                      <a:pt x="40933" y="179917"/>
                      <a:pt x="44741" y="180869"/>
                      <a:pt x="48549" y="181821"/>
                    </a:cubicBezTo>
                    <a:cubicBezTo>
                      <a:pt x="52357" y="182773"/>
                      <a:pt x="56164" y="183725"/>
                      <a:pt x="60924" y="183725"/>
                    </a:cubicBezTo>
                    <a:cubicBezTo>
                      <a:pt x="69492" y="183725"/>
                      <a:pt x="78059" y="181821"/>
                      <a:pt x="83771" y="178965"/>
                    </a:cubicBezTo>
                    <a:cubicBezTo>
                      <a:pt x="90434" y="176109"/>
                      <a:pt x="95194" y="172301"/>
                      <a:pt x="99954" y="167542"/>
                    </a:cubicBezTo>
                    <a:cubicBezTo>
                      <a:pt x="103761" y="162782"/>
                      <a:pt x="106617" y="158022"/>
                      <a:pt x="108521" y="152310"/>
                    </a:cubicBezTo>
                    <a:cubicBezTo>
                      <a:pt x="110425" y="146599"/>
                      <a:pt x="111377" y="141839"/>
                      <a:pt x="111377" y="137080"/>
                    </a:cubicBezTo>
                    <a:lnTo>
                      <a:pt x="111377" y="102810"/>
                    </a:lnTo>
                    <a:cubicBezTo>
                      <a:pt x="108521" y="105665"/>
                      <a:pt x="103761" y="108521"/>
                      <a:pt x="98050" y="109473"/>
                    </a:cubicBezTo>
                    <a:close/>
                  </a:path>
                </a:pathLst>
              </a:custGeom>
              <a:solidFill>
                <a:srgbClr val="626366"/>
              </a:solidFill>
              <a:ln w="9508" cap="flat">
                <a:noFill/>
                <a:prstDash val="solid"/>
                <a:miter/>
              </a:ln>
            </p:spPr>
            <p:txBody>
              <a:bodyPr rtlCol="0" anchor="ctr"/>
              <a:lstStyle/>
              <a:p>
                <a:endParaRPr lang="pt-BR"/>
              </a:p>
            </p:txBody>
          </p:sp>
        </p:grpSp>
        <p:sp>
          <p:nvSpPr>
            <p:cNvPr id="36" name="Freeform 35">
              <a:extLst>
                <a:ext uri="{FF2B5EF4-FFF2-40B4-BE49-F238E27FC236}">
                  <a16:creationId xmlns:a16="http://schemas.microsoft.com/office/drawing/2014/main" id="{04C57B5D-F880-C0C7-7417-EF1C7B1E659E}"/>
                </a:ext>
              </a:extLst>
            </p:cNvPr>
            <p:cNvSpPr/>
            <p:nvPr/>
          </p:nvSpPr>
          <p:spPr>
            <a:xfrm>
              <a:off x="8499648" y="2956837"/>
              <a:ext cx="141839" cy="143743"/>
            </a:xfrm>
            <a:custGeom>
              <a:avLst/>
              <a:gdLst>
                <a:gd name="connsiteX0" fmla="*/ 141839 w 141839"/>
                <a:gd name="connsiteY0" fmla="*/ 72348 h 143743"/>
                <a:gd name="connsiteX1" fmla="*/ 136127 w 141839"/>
                <a:gd name="connsiteY1" fmla="*/ 101858 h 143743"/>
                <a:gd name="connsiteX2" fmla="*/ 120897 w 141839"/>
                <a:gd name="connsiteY2" fmla="*/ 124704 h 143743"/>
                <a:gd name="connsiteX3" fmla="*/ 98050 w 141839"/>
                <a:gd name="connsiteY3" fmla="*/ 138983 h 143743"/>
                <a:gd name="connsiteX4" fmla="*/ 71396 w 141839"/>
                <a:gd name="connsiteY4" fmla="*/ 143743 h 143743"/>
                <a:gd name="connsiteX5" fmla="*/ 42837 w 141839"/>
                <a:gd name="connsiteY5" fmla="*/ 138031 h 143743"/>
                <a:gd name="connsiteX6" fmla="*/ 19991 w 141839"/>
                <a:gd name="connsiteY6" fmla="*/ 122800 h 143743"/>
                <a:gd name="connsiteX7" fmla="*/ 5711 w 141839"/>
                <a:gd name="connsiteY7" fmla="*/ 99954 h 143743"/>
                <a:gd name="connsiteX8" fmla="*/ 0 w 141839"/>
                <a:gd name="connsiteY8" fmla="*/ 71396 h 143743"/>
                <a:gd name="connsiteX9" fmla="*/ 5711 w 141839"/>
                <a:gd name="connsiteY9" fmla="*/ 41885 h 143743"/>
                <a:gd name="connsiteX10" fmla="*/ 20943 w 141839"/>
                <a:gd name="connsiteY10" fmla="*/ 19039 h 143743"/>
                <a:gd name="connsiteX11" fmla="*/ 43789 w 141839"/>
                <a:gd name="connsiteY11" fmla="*/ 4760 h 143743"/>
                <a:gd name="connsiteX12" fmla="*/ 71396 w 141839"/>
                <a:gd name="connsiteY12" fmla="*/ 0 h 143743"/>
                <a:gd name="connsiteX13" fmla="*/ 98050 w 141839"/>
                <a:gd name="connsiteY13" fmla="*/ 4760 h 143743"/>
                <a:gd name="connsiteX14" fmla="*/ 120897 w 141839"/>
                <a:gd name="connsiteY14" fmla="*/ 19039 h 143743"/>
                <a:gd name="connsiteX15" fmla="*/ 136127 w 141839"/>
                <a:gd name="connsiteY15" fmla="*/ 41885 h 143743"/>
                <a:gd name="connsiteX16" fmla="*/ 141839 w 141839"/>
                <a:gd name="connsiteY16" fmla="*/ 72348 h 143743"/>
                <a:gd name="connsiteX17" fmla="*/ 126608 w 141839"/>
                <a:gd name="connsiteY17" fmla="*/ 72348 h 143743"/>
                <a:gd name="connsiteX18" fmla="*/ 122801 w 141839"/>
                <a:gd name="connsiteY18" fmla="*/ 48549 h 143743"/>
                <a:gd name="connsiteX19" fmla="*/ 111377 w 141839"/>
                <a:gd name="connsiteY19" fmla="*/ 29510 h 143743"/>
                <a:gd name="connsiteX20" fmla="*/ 94242 w 141839"/>
                <a:gd name="connsiteY20" fmla="*/ 17135 h 143743"/>
                <a:gd name="connsiteX21" fmla="*/ 72347 w 141839"/>
                <a:gd name="connsiteY21" fmla="*/ 12375 h 143743"/>
                <a:gd name="connsiteX22" fmla="*/ 50453 w 141839"/>
                <a:gd name="connsiteY22" fmla="*/ 17135 h 143743"/>
                <a:gd name="connsiteX23" fmla="*/ 32366 w 141839"/>
                <a:gd name="connsiteY23" fmla="*/ 29510 h 143743"/>
                <a:gd name="connsiteX24" fmla="*/ 20943 w 141839"/>
                <a:gd name="connsiteY24" fmla="*/ 48549 h 143743"/>
                <a:gd name="connsiteX25" fmla="*/ 17135 w 141839"/>
                <a:gd name="connsiteY25" fmla="*/ 72348 h 143743"/>
                <a:gd name="connsiteX26" fmla="*/ 20943 w 141839"/>
                <a:gd name="connsiteY26" fmla="*/ 95194 h 143743"/>
                <a:gd name="connsiteX27" fmla="*/ 32366 w 141839"/>
                <a:gd name="connsiteY27" fmla="*/ 114233 h 143743"/>
                <a:gd name="connsiteX28" fmla="*/ 49501 w 141839"/>
                <a:gd name="connsiteY28" fmla="*/ 126608 h 143743"/>
                <a:gd name="connsiteX29" fmla="*/ 72347 w 141839"/>
                <a:gd name="connsiteY29" fmla="*/ 131368 h 143743"/>
                <a:gd name="connsiteX30" fmla="*/ 94242 w 141839"/>
                <a:gd name="connsiteY30" fmla="*/ 126608 h 143743"/>
                <a:gd name="connsiteX31" fmla="*/ 111377 w 141839"/>
                <a:gd name="connsiteY31" fmla="*/ 114233 h 143743"/>
                <a:gd name="connsiteX32" fmla="*/ 122801 w 141839"/>
                <a:gd name="connsiteY32" fmla="*/ 95194 h 143743"/>
                <a:gd name="connsiteX33" fmla="*/ 126608 w 141839"/>
                <a:gd name="connsiteY33" fmla="*/ 72348 h 143743"/>
                <a:gd name="connsiteX34" fmla="*/ 57116 w 141839"/>
                <a:gd name="connsiteY34" fmla="*/ 114233 h 143743"/>
                <a:gd name="connsiteX35" fmla="*/ 43789 w 141839"/>
                <a:gd name="connsiteY35" fmla="*/ 114233 h 143743"/>
                <a:gd name="connsiteX36" fmla="*/ 43789 w 141839"/>
                <a:gd name="connsiteY36" fmla="*/ 34270 h 143743"/>
                <a:gd name="connsiteX37" fmla="*/ 74251 w 141839"/>
                <a:gd name="connsiteY37" fmla="*/ 34270 h 143743"/>
                <a:gd name="connsiteX38" fmla="*/ 96146 w 141839"/>
                <a:gd name="connsiteY38" fmla="*/ 39982 h 143743"/>
                <a:gd name="connsiteX39" fmla="*/ 103762 w 141839"/>
                <a:gd name="connsiteY39" fmla="*/ 57116 h 143743"/>
                <a:gd name="connsiteX40" fmla="*/ 98050 w 141839"/>
                <a:gd name="connsiteY40" fmla="*/ 73300 h 143743"/>
                <a:gd name="connsiteX41" fmla="*/ 82819 w 141839"/>
                <a:gd name="connsiteY41" fmla="*/ 79011 h 143743"/>
                <a:gd name="connsiteX42" fmla="*/ 105665 w 141839"/>
                <a:gd name="connsiteY42" fmla="*/ 114233 h 143743"/>
                <a:gd name="connsiteX43" fmla="*/ 90434 w 141839"/>
                <a:gd name="connsiteY43" fmla="*/ 114233 h 143743"/>
                <a:gd name="connsiteX44" fmla="*/ 69492 w 141839"/>
                <a:gd name="connsiteY44" fmla="*/ 79963 h 143743"/>
                <a:gd name="connsiteX45" fmla="*/ 57116 w 141839"/>
                <a:gd name="connsiteY45" fmla="*/ 79963 h 143743"/>
                <a:gd name="connsiteX46" fmla="*/ 57116 w 141839"/>
                <a:gd name="connsiteY46" fmla="*/ 114233 h 143743"/>
                <a:gd name="connsiteX47" fmla="*/ 71396 w 141839"/>
                <a:gd name="connsiteY47" fmla="*/ 68540 h 143743"/>
                <a:gd name="connsiteX48" fmla="*/ 78059 w 141839"/>
                <a:gd name="connsiteY48" fmla="*/ 68540 h 143743"/>
                <a:gd name="connsiteX49" fmla="*/ 83771 w 141839"/>
                <a:gd name="connsiteY49" fmla="*/ 66636 h 143743"/>
                <a:gd name="connsiteX50" fmla="*/ 87579 w 141839"/>
                <a:gd name="connsiteY50" fmla="*/ 62828 h 143743"/>
                <a:gd name="connsiteX51" fmla="*/ 89483 w 141839"/>
                <a:gd name="connsiteY51" fmla="*/ 56165 h 143743"/>
                <a:gd name="connsiteX52" fmla="*/ 87579 w 141839"/>
                <a:gd name="connsiteY52" fmla="*/ 50453 h 143743"/>
                <a:gd name="connsiteX53" fmla="*/ 83771 w 141839"/>
                <a:gd name="connsiteY53" fmla="*/ 47597 h 143743"/>
                <a:gd name="connsiteX54" fmla="*/ 78059 w 141839"/>
                <a:gd name="connsiteY54" fmla="*/ 45693 h 143743"/>
                <a:gd name="connsiteX55" fmla="*/ 72347 w 141839"/>
                <a:gd name="connsiteY55" fmla="*/ 45693 h 143743"/>
                <a:gd name="connsiteX56" fmla="*/ 57116 w 141839"/>
                <a:gd name="connsiteY56" fmla="*/ 45693 h 143743"/>
                <a:gd name="connsiteX57" fmla="*/ 57116 w 141839"/>
                <a:gd name="connsiteY57" fmla="*/ 69492 h 143743"/>
                <a:gd name="connsiteX58" fmla="*/ 71396 w 141839"/>
                <a:gd name="connsiteY58" fmla="*/ 69492 h 14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1839" h="143743">
                  <a:moveTo>
                    <a:pt x="141839" y="72348"/>
                  </a:moveTo>
                  <a:cubicBezTo>
                    <a:pt x="141839" y="82819"/>
                    <a:pt x="139935" y="93290"/>
                    <a:pt x="136127" y="101858"/>
                  </a:cubicBezTo>
                  <a:cubicBezTo>
                    <a:pt x="132320" y="110425"/>
                    <a:pt x="127560" y="118041"/>
                    <a:pt x="120897" y="124704"/>
                  </a:cubicBezTo>
                  <a:cubicBezTo>
                    <a:pt x="114233" y="131368"/>
                    <a:pt x="106617" y="136127"/>
                    <a:pt x="98050" y="138983"/>
                  </a:cubicBezTo>
                  <a:cubicBezTo>
                    <a:pt x="89483" y="142791"/>
                    <a:pt x="80915" y="143743"/>
                    <a:pt x="71396" y="143743"/>
                  </a:cubicBezTo>
                  <a:cubicBezTo>
                    <a:pt x="60924" y="143743"/>
                    <a:pt x="51405" y="141839"/>
                    <a:pt x="42837" y="138031"/>
                  </a:cubicBezTo>
                  <a:cubicBezTo>
                    <a:pt x="34270" y="134224"/>
                    <a:pt x="26654" y="129464"/>
                    <a:pt x="19991" y="122800"/>
                  </a:cubicBezTo>
                  <a:cubicBezTo>
                    <a:pt x="13327" y="116137"/>
                    <a:pt x="8568" y="108521"/>
                    <a:pt x="5711" y="99954"/>
                  </a:cubicBezTo>
                  <a:cubicBezTo>
                    <a:pt x="1904" y="91386"/>
                    <a:pt x="0" y="81867"/>
                    <a:pt x="0" y="71396"/>
                  </a:cubicBezTo>
                  <a:cubicBezTo>
                    <a:pt x="0" y="60924"/>
                    <a:pt x="1904" y="50453"/>
                    <a:pt x="5711" y="41885"/>
                  </a:cubicBezTo>
                  <a:cubicBezTo>
                    <a:pt x="9519" y="33318"/>
                    <a:pt x="14279" y="25702"/>
                    <a:pt x="20943" y="19039"/>
                  </a:cubicBezTo>
                  <a:cubicBezTo>
                    <a:pt x="27606" y="12375"/>
                    <a:pt x="35222" y="7616"/>
                    <a:pt x="43789" y="4760"/>
                  </a:cubicBezTo>
                  <a:cubicBezTo>
                    <a:pt x="52357" y="952"/>
                    <a:pt x="61876" y="0"/>
                    <a:pt x="71396" y="0"/>
                  </a:cubicBezTo>
                  <a:cubicBezTo>
                    <a:pt x="80915" y="0"/>
                    <a:pt x="89483" y="1904"/>
                    <a:pt x="98050" y="4760"/>
                  </a:cubicBezTo>
                  <a:cubicBezTo>
                    <a:pt x="106617" y="8568"/>
                    <a:pt x="114233" y="13327"/>
                    <a:pt x="120897" y="19039"/>
                  </a:cubicBezTo>
                  <a:cubicBezTo>
                    <a:pt x="127560" y="25702"/>
                    <a:pt x="132320" y="33318"/>
                    <a:pt x="136127" y="41885"/>
                  </a:cubicBezTo>
                  <a:cubicBezTo>
                    <a:pt x="139935" y="52357"/>
                    <a:pt x="141839" y="61876"/>
                    <a:pt x="141839" y="72348"/>
                  </a:cubicBezTo>
                  <a:close/>
                  <a:moveTo>
                    <a:pt x="126608" y="72348"/>
                  </a:moveTo>
                  <a:cubicBezTo>
                    <a:pt x="126608" y="63780"/>
                    <a:pt x="125656" y="55213"/>
                    <a:pt x="122801" y="48549"/>
                  </a:cubicBezTo>
                  <a:cubicBezTo>
                    <a:pt x="119944" y="40933"/>
                    <a:pt x="116137" y="35222"/>
                    <a:pt x="111377" y="29510"/>
                  </a:cubicBezTo>
                  <a:cubicBezTo>
                    <a:pt x="106617" y="23799"/>
                    <a:pt x="100905" y="19991"/>
                    <a:pt x="94242" y="17135"/>
                  </a:cubicBezTo>
                  <a:cubicBezTo>
                    <a:pt x="87579" y="14279"/>
                    <a:pt x="79963" y="12375"/>
                    <a:pt x="72347" y="12375"/>
                  </a:cubicBezTo>
                  <a:cubicBezTo>
                    <a:pt x="64732" y="12375"/>
                    <a:pt x="57116" y="14279"/>
                    <a:pt x="50453" y="17135"/>
                  </a:cubicBezTo>
                  <a:cubicBezTo>
                    <a:pt x="43789" y="19991"/>
                    <a:pt x="38078" y="23799"/>
                    <a:pt x="32366" y="29510"/>
                  </a:cubicBezTo>
                  <a:cubicBezTo>
                    <a:pt x="27606" y="35222"/>
                    <a:pt x="23799" y="40933"/>
                    <a:pt x="20943" y="48549"/>
                  </a:cubicBezTo>
                  <a:cubicBezTo>
                    <a:pt x="18087" y="56165"/>
                    <a:pt x="17135" y="63780"/>
                    <a:pt x="17135" y="72348"/>
                  </a:cubicBezTo>
                  <a:cubicBezTo>
                    <a:pt x="17135" y="80915"/>
                    <a:pt x="18087" y="88530"/>
                    <a:pt x="20943" y="95194"/>
                  </a:cubicBezTo>
                  <a:cubicBezTo>
                    <a:pt x="23799" y="102810"/>
                    <a:pt x="27606" y="108521"/>
                    <a:pt x="32366" y="114233"/>
                  </a:cubicBezTo>
                  <a:cubicBezTo>
                    <a:pt x="37126" y="119945"/>
                    <a:pt x="42837" y="123752"/>
                    <a:pt x="49501" y="126608"/>
                  </a:cubicBezTo>
                  <a:cubicBezTo>
                    <a:pt x="56165" y="129464"/>
                    <a:pt x="63780" y="131368"/>
                    <a:pt x="72347" y="131368"/>
                  </a:cubicBezTo>
                  <a:cubicBezTo>
                    <a:pt x="79963" y="131368"/>
                    <a:pt x="87579" y="129464"/>
                    <a:pt x="94242" y="126608"/>
                  </a:cubicBezTo>
                  <a:cubicBezTo>
                    <a:pt x="100905" y="123752"/>
                    <a:pt x="106617" y="119945"/>
                    <a:pt x="111377" y="114233"/>
                  </a:cubicBezTo>
                  <a:cubicBezTo>
                    <a:pt x="116137" y="108521"/>
                    <a:pt x="119944" y="102810"/>
                    <a:pt x="122801" y="95194"/>
                  </a:cubicBezTo>
                  <a:cubicBezTo>
                    <a:pt x="124704" y="89482"/>
                    <a:pt x="126608" y="81867"/>
                    <a:pt x="126608" y="72348"/>
                  </a:cubicBezTo>
                  <a:close/>
                  <a:moveTo>
                    <a:pt x="57116" y="114233"/>
                  </a:moveTo>
                  <a:lnTo>
                    <a:pt x="43789" y="114233"/>
                  </a:lnTo>
                  <a:lnTo>
                    <a:pt x="43789" y="34270"/>
                  </a:lnTo>
                  <a:lnTo>
                    <a:pt x="74251" y="34270"/>
                  </a:lnTo>
                  <a:cubicBezTo>
                    <a:pt x="83771" y="34270"/>
                    <a:pt x="91386" y="36174"/>
                    <a:pt x="96146" y="39982"/>
                  </a:cubicBezTo>
                  <a:cubicBezTo>
                    <a:pt x="100905" y="43789"/>
                    <a:pt x="103762" y="49501"/>
                    <a:pt x="103762" y="57116"/>
                  </a:cubicBezTo>
                  <a:cubicBezTo>
                    <a:pt x="103762" y="64732"/>
                    <a:pt x="101858" y="69492"/>
                    <a:pt x="98050" y="73300"/>
                  </a:cubicBezTo>
                  <a:cubicBezTo>
                    <a:pt x="94242" y="77107"/>
                    <a:pt x="89483" y="79011"/>
                    <a:pt x="82819" y="79011"/>
                  </a:cubicBezTo>
                  <a:lnTo>
                    <a:pt x="105665" y="114233"/>
                  </a:lnTo>
                  <a:lnTo>
                    <a:pt x="90434" y="114233"/>
                  </a:lnTo>
                  <a:lnTo>
                    <a:pt x="69492" y="79963"/>
                  </a:lnTo>
                  <a:lnTo>
                    <a:pt x="57116" y="79963"/>
                  </a:lnTo>
                  <a:lnTo>
                    <a:pt x="57116" y="114233"/>
                  </a:lnTo>
                  <a:close/>
                  <a:moveTo>
                    <a:pt x="71396" y="68540"/>
                  </a:moveTo>
                  <a:cubicBezTo>
                    <a:pt x="74251" y="68540"/>
                    <a:pt x="76155" y="68540"/>
                    <a:pt x="78059" y="68540"/>
                  </a:cubicBezTo>
                  <a:cubicBezTo>
                    <a:pt x="79963" y="68540"/>
                    <a:pt x="81867" y="67588"/>
                    <a:pt x="83771" y="66636"/>
                  </a:cubicBezTo>
                  <a:cubicBezTo>
                    <a:pt x="85675" y="65684"/>
                    <a:pt x="86626" y="64732"/>
                    <a:pt x="87579" y="62828"/>
                  </a:cubicBezTo>
                  <a:cubicBezTo>
                    <a:pt x="88530" y="60924"/>
                    <a:pt x="89483" y="59020"/>
                    <a:pt x="89483" y="56165"/>
                  </a:cubicBezTo>
                  <a:cubicBezTo>
                    <a:pt x="89483" y="53309"/>
                    <a:pt x="88530" y="51405"/>
                    <a:pt x="87579" y="50453"/>
                  </a:cubicBezTo>
                  <a:cubicBezTo>
                    <a:pt x="86626" y="49501"/>
                    <a:pt x="84723" y="47597"/>
                    <a:pt x="83771" y="47597"/>
                  </a:cubicBezTo>
                  <a:cubicBezTo>
                    <a:pt x="81867" y="46645"/>
                    <a:pt x="79963" y="46645"/>
                    <a:pt x="78059" y="45693"/>
                  </a:cubicBezTo>
                  <a:cubicBezTo>
                    <a:pt x="76155" y="45693"/>
                    <a:pt x="74251" y="45693"/>
                    <a:pt x="72347" y="45693"/>
                  </a:cubicBezTo>
                  <a:lnTo>
                    <a:pt x="57116" y="45693"/>
                  </a:lnTo>
                  <a:lnTo>
                    <a:pt x="57116" y="69492"/>
                  </a:lnTo>
                  <a:lnTo>
                    <a:pt x="71396" y="69492"/>
                  </a:lnTo>
                  <a:close/>
                </a:path>
              </a:pathLst>
            </a:custGeom>
            <a:solidFill>
              <a:srgbClr val="F58025"/>
            </a:solidFill>
            <a:ln w="9508" cap="flat">
              <a:noFill/>
              <a:prstDash val="solid"/>
              <a:miter/>
            </a:ln>
          </p:spPr>
          <p:txBody>
            <a:bodyPr rtlCol="0" anchor="ctr"/>
            <a:lstStyle/>
            <a:p>
              <a:endParaRPr lang="pt-BR"/>
            </a:p>
          </p:txBody>
        </p:sp>
        <p:sp>
          <p:nvSpPr>
            <p:cNvPr id="37" name="Freeform 36">
              <a:extLst>
                <a:ext uri="{FF2B5EF4-FFF2-40B4-BE49-F238E27FC236}">
                  <a16:creationId xmlns:a16="http://schemas.microsoft.com/office/drawing/2014/main" id="{A4D37BAF-96B1-4AC8-B6BA-0CEB4AE207BD}"/>
                </a:ext>
              </a:extLst>
            </p:cNvPr>
            <p:cNvSpPr/>
            <p:nvPr/>
          </p:nvSpPr>
          <p:spPr>
            <a:xfrm>
              <a:off x="3614292" y="2897288"/>
              <a:ext cx="816764" cy="822053"/>
            </a:xfrm>
            <a:custGeom>
              <a:avLst/>
              <a:gdLst>
                <a:gd name="connsiteX0" fmla="*/ 0 w 816764"/>
                <a:gd name="connsiteY0" fmla="*/ 412719 h 822053"/>
                <a:gd name="connsiteX1" fmla="*/ 5712 w 816764"/>
                <a:gd name="connsiteY1" fmla="*/ 343227 h 822053"/>
                <a:gd name="connsiteX2" fmla="*/ 23799 w 816764"/>
                <a:gd name="connsiteY2" fmla="*/ 274688 h 822053"/>
                <a:gd name="connsiteX3" fmla="*/ 94242 w 816764"/>
                <a:gd name="connsiteY3" fmla="*/ 149983 h 822053"/>
                <a:gd name="connsiteX4" fmla="*/ 207523 w 816764"/>
                <a:gd name="connsiteY4" fmla="*/ 53838 h 822053"/>
                <a:gd name="connsiteX5" fmla="*/ 356026 w 816764"/>
                <a:gd name="connsiteY5" fmla="*/ 3385 h 822053"/>
                <a:gd name="connsiteX6" fmla="*/ 520711 w 816764"/>
                <a:gd name="connsiteY6" fmla="*/ 14808 h 822053"/>
                <a:gd name="connsiteX7" fmla="*/ 672070 w 816764"/>
                <a:gd name="connsiteY7" fmla="*/ 95723 h 822053"/>
                <a:gd name="connsiteX8" fmla="*/ 732994 w 816764"/>
                <a:gd name="connsiteY8" fmla="*/ 159503 h 822053"/>
                <a:gd name="connsiteX9" fmla="*/ 778687 w 816764"/>
                <a:gd name="connsiteY9" fmla="*/ 235658 h 822053"/>
                <a:gd name="connsiteX10" fmla="*/ 807245 w 816764"/>
                <a:gd name="connsiteY10" fmla="*/ 321333 h 822053"/>
                <a:gd name="connsiteX11" fmla="*/ 816765 w 816764"/>
                <a:gd name="connsiteY11" fmla="*/ 410815 h 822053"/>
                <a:gd name="connsiteX12" fmla="*/ 815813 w 816764"/>
                <a:gd name="connsiteY12" fmla="*/ 433662 h 822053"/>
                <a:gd name="connsiteX13" fmla="*/ 813909 w 816764"/>
                <a:gd name="connsiteY13" fmla="*/ 456508 h 822053"/>
                <a:gd name="connsiteX14" fmla="*/ 811053 w 816764"/>
                <a:gd name="connsiteY14" fmla="*/ 478403 h 822053"/>
                <a:gd name="connsiteX15" fmla="*/ 807245 w 816764"/>
                <a:gd name="connsiteY15" fmla="*/ 500297 h 822053"/>
                <a:gd name="connsiteX16" fmla="*/ 778687 w 816764"/>
                <a:gd name="connsiteY16" fmla="*/ 585020 h 822053"/>
                <a:gd name="connsiteX17" fmla="*/ 672070 w 816764"/>
                <a:gd name="connsiteY17" fmla="*/ 725907 h 822053"/>
                <a:gd name="connsiteX18" fmla="*/ 520711 w 816764"/>
                <a:gd name="connsiteY18" fmla="*/ 806822 h 822053"/>
                <a:gd name="connsiteX19" fmla="*/ 356978 w 816764"/>
                <a:gd name="connsiteY19" fmla="*/ 818245 h 822053"/>
                <a:gd name="connsiteX20" fmla="*/ 208475 w 816764"/>
                <a:gd name="connsiteY20" fmla="*/ 767792 h 822053"/>
                <a:gd name="connsiteX21" fmla="*/ 94242 w 816764"/>
                <a:gd name="connsiteY21" fmla="*/ 671647 h 822053"/>
                <a:gd name="connsiteX22" fmla="*/ 53309 w 816764"/>
                <a:gd name="connsiteY22" fmla="*/ 611674 h 822053"/>
                <a:gd name="connsiteX23" fmla="*/ 44741 w 816764"/>
                <a:gd name="connsiteY23" fmla="*/ 595492 h 822053"/>
                <a:gd name="connsiteX24" fmla="*/ 37126 w 816764"/>
                <a:gd name="connsiteY24" fmla="*/ 579308 h 822053"/>
                <a:gd name="connsiteX25" fmla="*/ 23799 w 816764"/>
                <a:gd name="connsiteY25" fmla="*/ 545991 h 822053"/>
                <a:gd name="connsiteX26" fmla="*/ 5712 w 816764"/>
                <a:gd name="connsiteY26" fmla="*/ 477451 h 822053"/>
                <a:gd name="connsiteX27" fmla="*/ 0 w 816764"/>
                <a:gd name="connsiteY27" fmla="*/ 412719 h 822053"/>
                <a:gd name="connsiteX28" fmla="*/ 12375 w 816764"/>
                <a:gd name="connsiteY28" fmla="*/ 412719 h 822053"/>
                <a:gd name="connsiteX29" fmla="*/ 39030 w 816764"/>
                <a:gd name="connsiteY29" fmla="*/ 544087 h 822053"/>
                <a:gd name="connsiteX30" fmla="*/ 114233 w 816764"/>
                <a:gd name="connsiteY30" fmla="*/ 655464 h 822053"/>
                <a:gd name="connsiteX31" fmla="*/ 225610 w 816764"/>
                <a:gd name="connsiteY31" fmla="*/ 728763 h 822053"/>
                <a:gd name="connsiteX32" fmla="*/ 356978 w 816764"/>
                <a:gd name="connsiteY32" fmla="*/ 753513 h 822053"/>
                <a:gd name="connsiteX33" fmla="*/ 487393 w 816764"/>
                <a:gd name="connsiteY33" fmla="*/ 726859 h 822053"/>
                <a:gd name="connsiteX34" fmla="*/ 596866 w 816764"/>
                <a:gd name="connsiteY34" fmla="*/ 652608 h 822053"/>
                <a:gd name="connsiteX35" fmla="*/ 670166 w 816764"/>
                <a:gd name="connsiteY35" fmla="*/ 542183 h 822053"/>
                <a:gd name="connsiteX36" fmla="*/ 695868 w 816764"/>
                <a:gd name="connsiteY36" fmla="*/ 412719 h 822053"/>
                <a:gd name="connsiteX37" fmla="*/ 670166 w 816764"/>
                <a:gd name="connsiteY37" fmla="*/ 283255 h 822053"/>
                <a:gd name="connsiteX38" fmla="*/ 596866 w 816764"/>
                <a:gd name="connsiteY38" fmla="*/ 172830 h 822053"/>
                <a:gd name="connsiteX39" fmla="*/ 487393 w 816764"/>
                <a:gd name="connsiteY39" fmla="*/ 98579 h 822053"/>
                <a:gd name="connsiteX40" fmla="*/ 356978 w 816764"/>
                <a:gd name="connsiteY40" fmla="*/ 71924 h 822053"/>
                <a:gd name="connsiteX41" fmla="*/ 225610 w 816764"/>
                <a:gd name="connsiteY41" fmla="*/ 96675 h 822053"/>
                <a:gd name="connsiteX42" fmla="*/ 114233 w 816764"/>
                <a:gd name="connsiteY42" fmla="*/ 169974 h 822053"/>
                <a:gd name="connsiteX43" fmla="*/ 39030 w 816764"/>
                <a:gd name="connsiteY43" fmla="*/ 281351 h 822053"/>
                <a:gd name="connsiteX44" fmla="*/ 12375 w 816764"/>
                <a:gd name="connsiteY44" fmla="*/ 412719 h 8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764" h="822053">
                  <a:moveTo>
                    <a:pt x="0" y="412719"/>
                  </a:moveTo>
                  <a:cubicBezTo>
                    <a:pt x="0" y="389872"/>
                    <a:pt x="1904" y="366074"/>
                    <a:pt x="5712" y="343227"/>
                  </a:cubicBezTo>
                  <a:cubicBezTo>
                    <a:pt x="9519" y="320381"/>
                    <a:pt x="15231" y="297534"/>
                    <a:pt x="23799" y="274688"/>
                  </a:cubicBezTo>
                  <a:cubicBezTo>
                    <a:pt x="39981" y="229946"/>
                    <a:pt x="63780" y="188061"/>
                    <a:pt x="94242" y="149983"/>
                  </a:cubicBezTo>
                  <a:cubicBezTo>
                    <a:pt x="125656" y="112858"/>
                    <a:pt x="163734" y="79540"/>
                    <a:pt x="207523" y="53838"/>
                  </a:cubicBezTo>
                  <a:cubicBezTo>
                    <a:pt x="252264" y="28135"/>
                    <a:pt x="302717" y="10048"/>
                    <a:pt x="356026" y="3385"/>
                  </a:cubicBezTo>
                  <a:cubicBezTo>
                    <a:pt x="409334" y="-3279"/>
                    <a:pt x="465499" y="-423"/>
                    <a:pt x="520711" y="14808"/>
                  </a:cubicBezTo>
                  <a:cubicBezTo>
                    <a:pt x="574972" y="30039"/>
                    <a:pt x="627328" y="57645"/>
                    <a:pt x="672070" y="95723"/>
                  </a:cubicBezTo>
                  <a:cubicBezTo>
                    <a:pt x="693964" y="114762"/>
                    <a:pt x="714907" y="135704"/>
                    <a:pt x="732994" y="159503"/>
                  </a:cubicBezTo>
                  <a:cubicBezTo>
                    <a:pt x="751081" y="183301"/>
                    <a:pt x="766312" y="209004"/>
                    <a:pt x="778687" y="235658"/>
                  </a:cubicBezTo>
                  <a:cubicBezTo>
                    <a:pt x="791062" y="263264"/>
                    <a:pt x="801534" y="291822"/>
                    <a:pt x="807245" y="321333"/>
                  </a:cubicBezTo>
                  <a:cubicBezTo>
                    <a:pt x="813909" y="350843"/>
                    <a:pt x="816765" y="381305"/>
                    <a:pt x="816765" y="410815"/>
                  </a:cubicBezTo>
                  <a:lnTo>
                    <a:pt x="815813" y="433662"/>
                  </a:lnTo>
                  <a:cubicBezTo>
                    <a:pt x="815813" y="441277"/>
                    <a:pt x="814861" y="448892"/>
                    <a:pt x="813909" y="456508"/>
                  </a:cubicBezTo>
                  <a:cubicBezTo>
                    <a:pt x="812957" y="464124"/>
                    <a:pt x="812005" y="471739"/>
                    <a:pt x="811053" y="478403"/>
                  </a:cubicBezTo>
                  <a:cubicBezTo>
                    <a:pt x="810101" y="486018"/>
                    <a:pt x="808197" y="493634"/>
                    <a:pt x="807245" y="500297"/>
                  </a:cubicBezTo>
                  <a:cubicBezTo>
                    <a:pt x="800582" y="529807"/>
                    <a:pt x="791062" y="558366"/>
                    <a:pt x="778687" y="585020"/>
                  </a:cubicBezTo>
                  <a:cubicBezTo>
                    <a:pt x="753937" y="639281"/>
                    <a:pt x="716811" y="687830"/>
                    <a:pt x="672070" y="725907"/>
                  </a:cubicBezTo>
                  <a:cubicBezTo>
                    <a:pt x="627328" y="763985"/>
                    <a:pt x="575924" y="791591"/>
                    <a:pt x="520711" y="806822"/>
                  </a:cubicBezTo>
                  <a:cubicBezTo>
                    <a:pt x="466451" y="822053"/>
                    <a:pt x="410286" y="825861"/>
                    <a:pt x="356978" y="818245"/>
                  </a:cubicBezTo>
                  <a:cubicBezTo>
                    <a:pt x="303669" y="811582"/>
                    <a:pt x="253216" y="793495"/>
                    <a:pt x="208475" y="767792"/>
                  </a:cubicBezTo>
                  <a:cubicBezTo>
                    <a:pt x="163734" y="742090"/>
                    <a:pt x="125656" y="709724"/>
                    <a:pt x="94242" y="671647"/>
                  </a:cubicBezTo>
                  <a:cubicBezTo>
                    <a:pt x="79011" y="652608"/>
                    <a:pt x="65684" y="632617"/>
                    <a:pt x="53309" y="611674"/>
                  </a:cubicBezTo>
                  <a:cubicBezTo>
                    <a:pt x="50453" y="605963"/>
                    <a:pt x="47597" y="601203"/>
                    <a:pt x="44741" y="595492"/>
                  </a:cubicBezTo>
                  <a:cubicBezTo>
                    <a:pt x="41885" y="589780"/>
                    <a:pt x="39030" y="585020"/>
                    <a:pt x="37126" y="579308"/>
                  </a:cubicBezTo>
                  <a:cubicBezTo>
                    <a:pt x="32366" y="568837"/>
                    <a:pt x="27606" y="557414"/>
                    <a:pt x="23799" y="545991"/>
                  </a:cubicBezTo>
                  <a:cubicBezTo>
                    <a:pt x="15231" y="524096"/>
                    <a:pt x="10471" y="501249"/>
                    <a:pt x="5712" y="477451"/>
                  </a:cubicBezTo>
                  <a:cubicBezTo>
                    <a:pt x="1904" y="459364"/>
                    <a:pt x="0" y="436517"/>
                    <a:pt x="0" y="412719"/>
                  </a:cubicBezTo>
                  <a:close/>
                  <a:moveTo>
                    <a:pt x="12375" y="412719"/>
                  </a:moveTo>
                  <a:cubicBezTo>
                    <a:pt x="12375" y="457460"/>
                    <a:pt x="21895" y="503153"/>
                    <a:pt x="39030" y="544087"/>
                  </a:cubicBezTo>
                  <a:cubicBezTo>
                    <a:pt x="56164" y="585972"/>
                    <a:pt x="81867" y="624050"/>
                    <a:pt x="114233" y="655464"/>
                  </a:cubicBezTo>
                  <a:cubicBezTo>
                    <a:pt x="146599" y="686878"/>
                    <a:pt x="184676" y="712580"/>
                    <a:pt x="225610" y="728763"/>
                  </a:cubicBezTo>
                  <a:cubicBezTo>
                    <a:pt x="267495" y="745898"/>
                    <a:pt x="312236" y="754465"/>
                    <a:pt x="356978" y="753513"/>
                  </a:cubicBezTo>
                  <a:cubicBezTo>
                    <a:pt x="401719" y="753513"/>
                    <a:pt x="446460" y="743994"/>
                    <a:pt x="487393" y="726859"/>
                  </a:cubicBezTo>
                  <a:cubicBezTo>
                    <a:pt x="528327" y="709724"/>
                    <a:pt x="565452" y="684022"/>
                    <a:pt x="596866" y="652608"/>
                  </a:cubicBezTo>
                  <a:cubicBezTo>
                    <a:pt x="628280" y="621194"/>
                    <a:pt x="653031" y="583116"/>
                    <a:pt x="670166" y="542183"/>
                  </a:cubicBezTo>
                  <a:cubicBezTo>
                    <a:pt x="687301" y="501249"/>
                    <a:pt x="695868" y="456508"/>
                    <a:pt x="695868" y="412719"/>
                  </a:cubicBezTo>
                  <a:cubicBezTo>
                    <a:pt x="695868" y="367978"/>
                    <a:pt x="687301" y="324189"/>
                    <a:pt x="670166" y="283255"/>
                  </a:cubicBezTo>
                  <a:cubicBezTo>
                    <a:pt x="653031" y="242322"/>
                    <a:pt x="628280" y="204244"/>
                    <a:pt x="596866" y="172830"/>
                  </a:cubicBezTo>
                  <a:cubicBezTo>
                    <a:pt x="565452" y="141416"/>
                    <a:pt x="528327" y="115714"/>
                    <a:pt x="487393" y="98579"/>
                  </a:cubicBezTo>
                  <a:cubicBezTo>
                    <a:pt x="446460" y="81444"/>
                    <a:pt x="401719" y="71924"/>
                    <a:pt x="356978" y="71924"/>
                  </a:cubicBezTo>
                  <a:cubicBezTo>
                    <a:pt x="312236" y="71924"/>
                    <a:pt x="267495" y="79540"/>
                    <a:pt x="225610" y="96675"/>
                  </a:cubicBezTo>
                  <a:cubicBezTo>
                    <a:pt x="183724" y="113810"/>
                    <a:pt x="145647" y="138560"/>
                    <a:pt x="114233" y="169974"/>
                  </a:cubicBezTo>
                  <a:cubicBezTo>
                    <a:pt x="82819" y="201388"/>
                    <a:pt x="57116" y="239466"/>
                    <a:pt x="39030" y="281351"/>
                  </a:cubicBezTo>
                  <a:cubicBezTo>
                    <a:pt x="21895" y="323237"/>
                    <a:pt x="12375" y="367978"/>
                    <a:pt x="12375" y="412719"/>
                  </a:cubicBezTo>
                  <a:close/>
                </a:path>
              </a:pathLst>
            </a:custGeom>
            <a:solidFill>
              <a:srgbClr val="F58025"/>
            </a:solidFill>
            <a:ln w="9508" cap="flat">
              <a:noFill/>
              <a:prstDash val="solid"/>
              <a:miter/>
            </a:ln>
          </p:spPr>
          <p:txBody>
            <a:bodyPr rtlCol="0" anchor="ctr"/>
            <a:lstStyle/>
            <a:p>
              <a:endParaRPr lang="pt-BR"/>
            </a:p>
          </p:txBody>
        </p:sp>
        <p:sp>
          <p:nvSpPr>
            <p:cNvPr id="38" name="Freeform 37">
              <a:extLst>
                <a:ext uri="{FF2B5EF4-FFF2-40B4-BE49-F238E27FC236}">
                  <a16:creationId xmlns:a16="http://schemas.microsoft.com/office/drawing/2014/main" id="{E0515AEF-94E9-8634-CEAD-8181EED81588}"/>
                </a:ext>
              </a:extLst>
            </p:cNvPr>
            <p:cNvSpPr/>
            <p:nvPr/>
          </p:nvSpPr>
          <p:spPr>
            <a:xfrm>
              <a:off x="3556896" y="2968424"/>
              <a:ext cx="595791" cy="479380"/>
            </a:xfrm>
            <a:custGeom>
              <a:avLst/>
              <a:gdLst>
                <a:gd name="connsiteX0" fmla="*/ 581915 w 595791"/>
                <a:gd name="connsiteY0" fmla="*/ 308265 h 479380"/>
                <a:gd name="connsiteX1" fmla="*/ 41213 w 595791"/>
                <a:gd name="connsiteY1" fmla="*/ 3644 h 479380"/>
                <a:gd name="connsiteX2" fmla="*/ 3136 w 595791"/>
                <a:gd name="connsiteY2" fmla="*/ 40769 h 479380"/>
                <a:gd name="connsiteX3" fmla="*/ 225890 w 595791"/>
                <a:gd name="connsiteY3" fmla="*/ 464383 h 479380"/>
                <a:gd name="connsiteX4" fmla="*/ 260159 w 595791"/>
                <a:gd name="connsiteY4" fmla="*/ 477710 h 479380"/>
                <a:gd name="connsiteX5" fmla="*/ 578107 w 595791"/>
                <a:gd name="connsiteY5" fmla="*/ 358717 h 479380"/>
                <a:gd name="connsiteX6" fmla="*/ 581915 w 595791"/>
                <a:gd name="connsiteY6" fmla="*/ 308265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308265"/>
                  </a:moveTo>
                  <a:lnTo>
                    <a:pt x="41213" y="3644"/>
                  </a:lnTo>
                  <a:cubicBezTo>
                    <a:pt x="17415" y="-9683"/>
                    <a:pt x="-9240" y="16019"/>
                    <a:pt x="3136" y="40769"/>
                  </a:cubicBezTo>
                  <a:lnTo>
                    <a:pt x="225890" y="464383"/>
                  </a:lnTo>
                  <a:cubicBezTo>
                    <a:pt x="232553" y="476758"/>
                    <a:pt x="246832" y="482470"/>
                    <a:pt x="260159" y="477710"/>
                  </a:cubicBezTo>
                  <a:lnTo>
                    <a:pt x="578107" y="358717"/>
                  </a:lnTo>
                  <a:cubicBezTo>
                    <a:pt x="600002" y="350150"/>
                    <a:pt x="601906" y="319688"/>
                    <a:pt x="581915" y="308265"/>
                  </a:cubicBezTo>
                  <a:close/>
                </a:path>
              </a:pathLst>
            </a:custGeom>
            <a:gradFill>
              <a:gsLst>
                <a:gs pos="0">
                  <a:srgbClr val="BFBCD3"/>
                </a:gs>
                <a:gs pos="11550">
                  <a:srgbClr val="BAB6CF"/>
                </a:gs>
                <a:gs pos="27190">
                  <a:srgbClr val="ABA5C3"/>
                </a:gs>
                <a:gs pos="45170">
                  <a:srgbClr val="9388B0"/>
                </a:gs>
                <a:gs pos="64890">
                  <a:srgbClr val="716195"/>
                </a:gs>
                <a:gs pos="85780">
                  <a:srgbClr val="472E73"/>
                </a:gs>
                <a:gs pos="100000">
                  <a:srgbClr val="260859"/>
                </a:gs>
              </a:gsLst>
              <a:lin ang="15900000" scaled="1"/>
            </a:gradFill>
            <a:ln w="9508" cap="flat">
              <a:noFill/>
              <a:prstDash val="solid"/>
              <a:miter/>
            </a:ln>
          </p:spPr>
          <p:txBody>
            <a:bodyPr rtlCol="0" anchor="ctr"/>
            <a:lstStyle/>
            <a:p>
              <a:endParaRPr lang="pt-BR"/>
            </a:p>
          </p:txBody>
        </p:sp>
        <p:sp>
          <p:nvSpPr>
            <p:cNvPr id="39" name="Freeform 38">
              <a:extLst>
                <a:ext uri="{FF2B5EF4-FFF2-40B4-BE49-F238E27FC236}">
                  <a16:creationId xmlns:a16="http://schemas.microsoft.com/office/drawing/2014/main" id="{ACAB30E9-E475-2B15-0758-6CF1099D871D}"/>
                </a:ext>
              </a:extLst>
            </p:cNvPr>
            <p:cNvSpPr/>
            <p:nvPr/>
          </p:nvSpPr>
          <p:spPr>
            <a:xfrm>
              <a:off x="3556896" y="3154122"/>
              <a:ext cx="595791" cy="479380"/>
            </a:xfrm>
            <a:custGeom>
              <a:avLst/>
              <a:gdLst>
                <a:gd name="connsiteX0" fmla="*/ 581915 w 595791"/>
                <a:gd name="connsiteY0" fmla="*/ 171116 h 479380"/>
                <a:gd name="connsiteX1" fmla="*/ 41213 w 595791"/>
                <a:gd name="connsiteY1" fmla="*/ 475737 h 479380"/>
                <a:gd name="connsiteX2" fmla="*/ 3136 w 595791"/>
                <a:gd name="connsiteY2" fmla="*/ 438611 h 479380"/>
                <a:gd name="connsiteX3" fmla="*/ 225890 w 595791"/>
                <a:gd name="connsiteY3" fmla="*/ 14998 h 479380"/>
                <a:gd name="connsiteX4" fmla="*/ 260159 w 595791"/>
                <a:gd name="connsiteY4" fmla="*/ 1670 h 479380"/>
                <a:gd name="connsiteX5" fmla="*/ 578107 w 595791"/>
                <a:gd name="connsiteY5" fmla="*/ 120663 h 479380"/>
                <a:gd name="connsiteX6" fmla="*/ 581915 w 595791"/>
                <a:gd name="connsiteY6" fmla="*/ 171116 h 47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791" h="479380">
                  <a:moveTo>
                    <a:pt x="581915" y="171116"/>
                  </a:moveTo>
                  <a:lnTo>
                    <a:pt x="41213" y="475737"/>
                  </a:lnTo>
                  <a:cubicBezTo>
                    <a:pt x="17415" y="489064"/>
                    <a:pt x="-9240" y="463361"/>
                    <a:pt x="3136" y="438611"/>
                  </a:cubicBezTo>
                  <a:lnTo>
                    <a:pt x="225890" y="14998"/>
                  </a:lnTo>
                  <a:cubicBezTo>
                    <a:pt x="232553" y="2622"/>
                    <a:pt x="246832" y="-3089"/>
                    <a:pt x="260159" y="1670"/>
                  </a:cubicBezTo>
                  <a:lnTo>
                    <a:pt x="578107" y="120663"/>
                  </a:lnTo>
                  <a:cubicBezTo>
                    <a:pt x="600002" y="130182"/>
                    <a:pt x="601906" y="159692"/>
                    <a:pt x="581915" y="171116"/>
                  </a:cubicBezTo>
                  <a:close/>
                </a:path>
              </a:pathLst>
            </a:custGeom>
            <a:solidFill>
              <a:srgbClr val="EFA21F"/>
            </a:solidFill>
            <a:ln w="9508" cap="flat">
              <a:noFill/>
              <a:prstDash val="solid"/>
              <a:miter/>
            </a:ln>
          </p:spPr>
          <p:txBody>
            <a:bodyPr rtlCol="0" anchor="ctr"/>
            <a:lstStyle/>
            <a:p>
              <a:endParaRPr lang="pt-BR"/>
            </a:p>
          </p:txBody>
        </p:sp>
        <p:sp>
          <p:nvSpPr>
            <p:cNvPr id="40" name="Freeform 39">
              <a:extLst>
                <a:ext uri="{FF2B5EF4-FFF2-40B4-BE49-F238E27FC236}">
                  <a16:creationId xmlns:a16="http://schemas.microsoft.com/office/drawing/2014/main" id="{F19FA869-8581-AE5A-4713-BDA26E080D7E}"/>
                </a:ext>
              </a:extLst>
            </p:cNvPr>
            <p:cNvSpPr/>
            <p:nvPr/>
          </p:nvSpPr>
          <p:spPr>
            <a:xfrm>
              <a:off x="3713532" y="3153170"/>
              <a:ext cx="440034" cy="296121"/>
            </a:xfrm>
            <a:custGeom>
              <a:avLst/>
              <a:gdLst>
                <a:gd name="connsiteX0" fmla="*/ 3570 w 440034"/>
                <a:gd name="connsiteY0" fmla="*/ 161596 h 296121"/>
                <a:gd name="connsiteX1" fmla="*/ 66398 w 440034"/>
                <a:gd name="connsiteY1" fmla="*/ 280589 h 296121"/>
                <a:gd name="connsiteX2" fmla="*/ 102572 w 440034"/>
                <a:gd name="connsiteY2" fmla="*/ 293916 h 296121"/>
                <a:gd name="connsiteX3" fmla="*/ 421471 w 440034"/>
                <a:gd name="connsiteY3" fmla="*/ 174923 h 296121"/>
                <a:gd name="connsiteX4" fmla="*/ 421471 w 440034"/>
                <a:gd name="connsiteY4" fmla="*/ 120663 h 296121"/>
                <a:gd name="connsiteX5" fmla="*/ 102572 w 440034"/>
                <a:gd name="connsiteY5" fmla="*/ 1670 h 296121"/>
                <a:gd name="connsiteX6" fmla="*/ 66398 w 440034"/>
                <a:gd name="connsiteY6" fmla="*/ 14998 h 296121"/>
                <a:gd name="connsiteX7" fmla="*/ 3570 w 440034"/>
                <a:gd name="connsiteY7" fmla="*/ 133990 h 296121"/>
                <a:gd name="connsiteX8" fmla="*/ 3570 w 440034"/>
                <a:gd name="connsiteY8" fmla="*/ 161596 h 29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4" h="296121">
                  <a:moveTo>
                    <a:pt x="3570" y="161596"/>
                  </a:moveTo>
                  <a:lnTo>
                    <a:pt x="66398" y="280589"/>
                  </a:lnTo>
                  <a:cubicBezTo>
                    <a:pt x="73061" y="293916"/>
                    <a:pt x="88292" y="299628"/>
                    <a:pt x="102572" y="293916"/>
                  </a:cubicBezTo>
                  <a:lnTo>
                    <a:pt x="421471" y="174923"/>
                  </a:lnTo>
                  <a:cubicBezTo>
                    <a:pt x="446222" y="165404"/>
                    <a:pt x="446222" y="130182"/>
                    <a:pt x="421471" y="120663"/>
                  </a:cubicBezTo>
                  <a:lnTo>
                    <a:pt x="102572" y="1670"/>
                  </a:lnTo>
                  <a:cubicBezTo>
                    <a:pt x="89244" y="-3089"/>
                    <a:pt x="74013" y="2622"/>
                    <a:pt x="66398" y="14998"/>
                  </a:cubicBezTo>
                  <a:lnTo>
                    <a:pt x="3570" y="133990"/>
                  </a:lnTo>
                  <a:cubicBezTo>
                    <a:pt x="-1190" y="142558"/>
                    <a:pt x="-1190" y="153029"/>
                    <a:pt x="3570" y="161596"/>
                  </a:cubicBezTo>
                  <a:close/>
                </a:path>
              </a:pathLst>
            </a:custGeom>
            <a:solidFill>
              <a:srgbClr val="260859"/>
            </a:solidFill>
            <a:ln w="9508" cap="flat">
              <a:noFill/>
              <a:prstDash val="solid"/>
              <a:miter/>
            </a:ln>
          </p:spPr>
          <p:txBody>
            <a:bodyPr rtlCol="0" anchor="ctr"/>
            <a:lstStyle/>
            <a:p>
              <a:endParaRPr lang="pt-BR"/>
            </a:p>
          </p:txBody>
        </p:sp>
        <p:sp>
          <p:nvSpPr>
            <p:cNvPr id="41" name="Freeform 40">
              <a:extLst>
                <a:ext uri="{FF2B5EF4-FFF2-40B4-BE49-F238E27FC236}">
                  <a16:creationId xmlns:a16="http://schemas.microsoft.com/office/drawing/2014/main" id="{4DBCB8E5-B455-A643-2184-1C8005AD652A}"/>
                </a:ext>
              </a:extLst>
            </p:cNvPr>
            <p:cNvSpPr/>
            <p:nvPr/>
          </p:nvSpPr>
          <p:spPr>
            <a:xfrm>
              <a:off x="4610021" y="2959693"/>
              <a:ext cx="472162" cy="559740"/>
            </a:xfrm>
            <a:custGeom>
              <a:avLst/>
              <a:gdLst>
                <a:gd name="connsiteX0" fmla="*/ 101858 w 472162"/>
                <a:gd name="connsiteY0" fmla="*/ 316996 h 559740"/>
                <a:gd name="connsiteX1" fmla="*/ 426469 w 472162"/>
                <a:gd name="connsiteY1" fmla="*/ 316996 h 559740"/>
                <a:gd name="connsiteX2" fmla="*/ 426469 w 472162"/>
                <a:gd name="connsiteY2" fmla="*/ 221802 h 559740"/>
                <a:gd name="connsiteX3" fmla="*/ 101858 w 472162"/>
                <a:gd name="connsiteY3" fmla="*/ 221802 h 559740"/>
                <a:gd name="connsiteX4" fmla="*/ 101858 w 472162"/>
                <a:gd name="connsiteY4" fmla="*/ 95194 h 559740"/>
                <a:gd name="connsiteX5" fmla="*/ 468355 w 472162"/>
                <a:gd name="connsiteY5" fmla="*/ 95194 h 559740"/>
                <a:gd name="connsiteX6" fmla="*/ 468355 w 472162"/>
                <a:gd name="connsiteY6" fmla="*/ 0 h 559740"/>
                <a:gd name="connsiteX7" fmla="*/ 0 w 472162"/>
                <a:gd name="connsiteY7" fmla="*/ 0 h 559740"/>
                <a:gd name="connsiteX8" fmla="*/ 0 w 472162"/>
                <a:gd name="connsiteY8" fmla="*/ 559741 h 559740"/>
                <a:gd name="connsiteX9" fmla="*/ 472162 w 472162"/>
                <a:gd name="connsiteY9" fmla="*/ 559741 h 559740"/>
                <a:gd name="connsiteX10" fmla="*/ 472162 w 472162"/>
                <a:gd name="connsiteY10" fmla="*/ 464547 h 559740"/>
                <a:gd name="connsiteX11" fmla="*/ 101858 w 472162"/>
                <a:gd name="connsiteY11" fmla="*/ 464547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59740">
                  <a:moveTo>
                    <a:pt x="101858" y="316996"/>
                  </a:moveTo>
                  <a:lnTo>
                    <a:pt x="426469" y="316996"/>
                  </a:lnTo>
                  <a:lnTo>
                    <a:pt x="426469" y="221802"/>
                  </a:lnTo>
                  <a:lnTo>
                    <a:pt x="101858" y="221802"/>
                  </a:lnTo>
                  <a:lnTo>
                    <a:pt x="101858" y="95194"/>
                  </a:lnTo>
                  <a:lnTo>
                    <a:pt x="468355" y="95194"/>
                  </a:lnTo>
                  <a:lnTo>
                    <a:pt x="468355" y="0"/>
                  </a:lnTo>
                  <a:lnTo>
                    <a:pt x="0" y="0"/>
                  </a:lnTo>
                  <a:lnTo>
                    <a:pt x="0" y="559741"/>
                  </a:lnTo>
                  <a:lnTo>
                    <a:pt x="472162" y="559741"/>
                  </a:lnTo>
                  <a:lnTo>
                    <a:pt x="472162" y="464547"/>
                  </a:lnTo>
                  <a:lnTo>
                    <a:pt x="101858" y="464547"/>
                  </a:lnTo>
                  <a:close/>
                </a:path>
              </a:pathLst>
            </a:custGeom>
            <a:solidFill>
              <a:srgbClr val="F58025"/>
            </a:solidFill>
            <a:ln w="9508" cap="flat">
              <a:noFill/>
              <a:prstDash val="solid"/>
              <a:miter/>
            </a:ln>
          </p:spPr>
          <p:txBody>
            <a:bodyPr rtlCol="0" anchor="ctr"/>
            <a:lstStyle/>
            <a:p>
              <a:endParaRPr lang="pt-BR"/>
            </a:p>
          </p:txBody>
        </p:sp>
        <p:sp>
          <p:nvSpPr>
            <p:cNvPr id="42" name="Freeform 41">
              <a:extLst>
                <a:ext uri="{FF2B5EF4-FFF2-40B4-BE49-F238E27FC236}">
                  <a16:creationId xmlns:a16="http://schemas.microsoft.com/office/drawing/2014/main" id="{31C07407-A321-00F4-527F-37897D3F1D5F}"/>
                </a:ext>
              </a:extLst>
            </p:cNvPr>
            <p:cNvSpPr/>
            <p:nvPr/>
          </p:nvSpPr>
          <p:spPr>
            <a:xfrm>
              <a:off x="5124069" y="2958741"/>
              <a:ext cx="532134" cy="560692"/>
            </a:xfrm>
            <a:custGeom>
              <a:avLst/>
              <a:gdLst>
                <a:gd name="connsiteX0" fmla="*/ 429325 w 532134"/>
                <a:gd name="connsiteY0" fmla="*/ 389343 h 560692"/>
                <a:gd name="connsiteX1" fmla="*/ 273207 w 532134"/>
                <a:gd name="connsiteY1" fmla="*/ 214187 h 560692"/>
                <a:gd name="connsiteX2" fmla="*/ 91386 w 532134"/>
                <a:gd name="connsiteY2" fmla="*/ 4760 h 560692"/>
                <a:gd name="connsiteX3" fmla="*/ 87579 w 532134"/>
                <a:gd name="connsiteY3" fmla="*/ 0 h 560692"/>
                <a:gd name="connsiteX4" fmla="*/ 0 w 532134"/>
                <a:gd name="connsiteY4" fmla="*/ 0 h 560692"/>
                <a:gd name="connsiteX5" fmla="*/ 0 w 532134"/>
                <a:gd name="connsiteY5" fmla="*/ 560693 h 560692"/>
                <a:gd name="connsiteX6" fmla="*/ 102810 w 532134"/>
                <a:gd name="connsiteY6" fmla="*/ 560693 h 560692"/>
                <a:gd name="connsiteX7" fmla="*/ 102810 w 532134"/>
                <a:gd name="connsiteY7" fmla="*/ 169445 h 560692"/>
                <a:gd name="connsiteX8" fmla="*/ 443604 w 532134"/>
                <a:gd name="connsiteY8" fmla="*/ 560693 h 560692"/>
                <a:gd name="connsiteX9" fmla="*/ 532135 w 532134"/>
                <a:gd name="connsiteY9" fmla="*/ 560693 h 560692"/>
                <a:gd name="connsiteX10" fmla="*/ 532135 w 532134"/>
                <a:gd name="connsiteY10" fmla="*/ 0 h 560692"/>
                <a:gd name="connsiteX11" fmla="*/ 429325 w 532134"/>
                <a:gd name="connsiteY11" fmla="*/ 0 h 560692"/>
                <a:gd name="connsiteX12" fmla="*/ 429325 w 532134"/>
                <a:gd name="connsiteY12" fmla="*/ 389343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134" h="560692">
                  <a:moveTo>
                    <a:pt x="429325" y="389343"/>
                  </a:moveTo>
                  <a:cubicBezTo>
                    <a:pt x="396007" y="352218"/>
                    <a:pt x="345554" y="294149"/>
                    <a:pt x="273207" y="214187"/>
                  </a:cubicBezTo>
                  <a:cubicBezTo>
                    <a:pt x="198004" y="129464"/>
                    <a:pt x="137079" y="59020"/>
                    <a:pt x="91386" y="4760"/>
                  </a:cubicBezTo>
                  <a:lnTo>
                    <a:pt x="87579" y="0"/>
                  </a:lnTo>
                  <a:lnTo>
                    <a:pt x="0" y="0"/>
                  </a:lnTo>
                  <a:lnTo>
                    <a:pt x="0" y="560693"/>
                  </a:lnTo>
                  <a:lnTo>
                    <a:pt x="102810" y="560693"/>
                  </a:lnTo>
                  <a:lnTo>
                    <a:pt x="102810" y="169445"/>
                  </a:lnTo>
                  <a:lnTo>
                    <a:pt x="443604" y="560693"/>
                  </a:lnTo>
                  <a:lnTo>
                    <a:pt x="532135" y="560693"/>
                  </a:lnTo>
                  <a:lnTo>
                    <a:pt x="532135" y="0"/>
                  </a:lnTo>
                  <a:lnTo>
                    <a:pt x="429325" y="0"/>
                  </a:lnTo>
                  <a:lnTo>
                    <a:pt x="429325" y="389343"/>
                  </a:lnTo>
                  <a:close/>
                </a:path>
              </a:pathLst>
            </a:custGeom>
            <a:solidFill>
              <a:srgbClr val="F58025"/>
            </a:solidFill>
            <a:ln w="9508" cap="flat">
              <a:noFill/>
              <a:prstDash val="solid"/>
              <a:miter/>
            </a:ln>
          </p:spPr>
          <p:txBody>
            <a:bodyPr rtlCol="0" anchor="ctr"/>
            <a:lstStyle/>
            <a:p>
              <a:endParaRPr lang="pt-BR"/>
            </a:p>
          </p:txBody>
        </p:sp>
        <p:sp>
          <p:nvSpPr>
            <p:cNvPr id="43" name="Freeform 42">
              <a:extLst>
                <a:ext uri="{FF2B5EF4-FFF2-40B4-BE49-F238E27FC236}">
                  <a16:creationId xmlns:a16="http://schemas.microsoft.com/office/drawing/2014/main" id="{C998B2C0-7439-2A5A-1F27-5BAC277A607C}"/>
                </a:ext>
              </a:extLst>
            </p:cNvPr>
            <p:cNvSpPr/>
            <p:nvPr/>
          </p:nvSpPr>
          <p:spPr>
            <a:xfrm>
              <a:off x="7383023" y="2959693"/>
              <a:ext cx="516903" cy="559740"/>
            </a:xfrm>
            <a:custGeom>
              <a:avLst/>
              <a:gdLst>
                <a:gd name="connsiteX0" fmla="*/ 0 w 516903"/>
                <a:gd name="connsiteY0" fmla="*/ 95194 h 559740"/>
                <a:gd name="connsiteX1" fmla="*/ 204667 w 516903"/>
                <a:gd name="connsiteY1" fmla="*/ 95194 h 559740"/>
                <a:gd name="connsiteX2" fmla="*/ 204667 w 516903"/>
                <a:gd name="connsiteY2" fmla="*/ 559741 h 559740"/>
                <a:gd name="connsiteX3" fmla="*/ 307477 w 516903"/>
                <a:gd name="connsiteY3" fmla="*/ 559741 h 559740"/>
                <a:gd name="connsiteX4" fmla="*/ 313188 w 516903"/>
                <a:gd name="connsiteY4" fmla="*/ 95194 h 559740"/>
                <a:gd name="connsiteX5" fmla="*/ 516903 w 516903"/>
                <a:gd name="connsiteY5" fmla="*/ 95194 h 559740"/>
                <a:gd name="connsiteX6" fmla="*/ 516903 w 516903"/>
                <a:gd name="connsiteY6" fmla="*/ 0 h 559740"/>
                <a:gd name="connsiteX7" fmla="*/ 0 w 516903"/>
                <a:gd name="connsiteY7" fmla="*/ 0 h 55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903" h="559740">
                  <a:moveTo>
                    <a:pt x="0" y="95194"/>
                  </a:moveTo>
                  <a:lnTo>
                    <a:pt x="204667" y="95194"/>
                  </a:lnTo>
                  <a:lnTo>
                    <a:pt x="204667" y="559741"/>
                  </a:lnTo>
                  <a:lnTo>
                    <a:pt x="307477" y="559741"/>
                  </a:lnTo>
                  <a:lnTo>
                    <a:pt x="313188" y="95194"/>
                  </a:lnTo>
                  <a:lnTo>
                    <a:pt x="516903" y="95194"/>
                  </a:lnTo>
                  <a:lnTo>
                    <a:pt x="516903" y="0"/>
                  </a:lnTo>
                  <a:lnTo>
                    <a:pt x="0" y="0"/>
                  </a:lnTo>
                  <a:close/>
                </a:path>
              </a:pathLst>
            </a:custGeom>
            <a:solidFill>
              <a:srgbClr val="F58025"/>
            </a:solidFill>
            <a:ln w="9508" cap="flat">
              <a:noFill/>
              <a:prstDash val="solid"/>
              <a:miter/>
            </a:ln>
          </p:spPr>
          <p:txBody>
            <a:bodyPr rtlCol="0" anchor="ctr"/>
            <a:lstStyle/>
            <a:p>
              <a:endParaRPr lang="pt-BR"/>
            </a:p>
          </p:txBody>
        </p:sp>
        <p:sp>
          <p:nvSpPr>
            <p:cNvPr id="44" name="Freeform 43">
              <a:extLst>
                <a:ext uri="{FF2B5EF4-FFF2-40B4-BE49-F238E27FC236}">
                  <a16:creationId xmlns:a16="http://schemas.microsoft.com/office/drawing/2014/main" id="{ABF761B7-79F1-655B-7F0C-158FE430677A}"/>
                </a:ext>
              </a:extLst>
            </p:cNvPr>
            <p:cNvSpPr/>
            <p:nvPr/>
          </p:nvSpPr>
          <p:spPr>
            <a:xfrm>
              <a:off x="7925628" y="2958741"/>
              <a:ext cx="517855" cy="567356"/>
            </a:xfrm>
            <a:custGeom>
              <a:avLst/>
              <a:gdLst>
                <a:gd name="connsiteX0" fmla="*/ 415998 w 517855"/>
                <a:gd name="connsiteY0" fmla="*/ 952 h 567356"/>
                <a:gd name="connsiteX1" fmla="*/ 415998 w 517855"/>
                <a:gd name="connsiteY1" fmla="*/ 344602 h 567356"/>
                <a:gd name="connsiteX2" fmla="*/ 380776 w 517855"/>
                <a:gd name="connsiteY2" fmla="*/ 438844 h 567356"/>
                <a:gd name="connsiteX3" fmla="*/ 259880 w 517855"/>
                <a:gd name="connsiteY3" fmla="*/ 471210 h 567356"/>
                <a:gd name="connsiteX4" fmla="*/ 138983 w 517855"/>
                <a:gd name="connsiteY4" fmla="*/ 439796 h 567356"/>
                <a:gd name="connsiteX5" fmla="*/ 102809 w 517855"/>
                <a:gd name="connsiteY5" fmla="*/ 342698 h 567356"/>
                <a:gd name="connsiteX6" fmla="*/ 102809 w 517855"/>
                <a:gd name="connsiteY6" fmla="*/ 952 h 567356"/>
                <a:gd name="connsiteX7" fmla="*/ 5711 w 517855"/>
                <a:gd name="connsiteY7" fmla="*/ 952 h 567356"/>
                <a:gd name="connsiteX8" fmla="*/ 0 w 517855"/>
                <a:gd name="connsiteY8" fmla="*/ 342698 h 567356"/>
                <a:gd name="connsiteX9" fmla="*/ 258928 w 517855"/>
                <a:gd name="connsiteY9" fmla="*/ 567356 h 567356"/>
                <a:gd name="connsiteX10" fmla="*/ 446460 w 517855"/>
                <a:gd name="connsiteY10" fmla="*/ 515951 h 567356"/>
                <a:gd name="connsiteX11" fmla="*/ 517855 w 517855"/>
                <a:gd name="connsiteY11" fmla="*/ 343650 h 567356"/>
                <a:gd name="connsiteX12" fmla="*/ 517855 w 517855"/>
                <a:gd name="connsiteY12" fmla="*/ 0 h 567356"/>
                <a:gd name="connsiteX13" fmla="*/ 415998 w 517855"/>
                <a:gd name="connsiteY13" fmla="*/ 0 h 56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7855" h="567356">
                  <a:moveTo>
                    <a:pt x="415998" y="952"/>
                  </a:moveTo>
                  <a:lnTo>
                    <a:pt x="415998" y="344602"/>
                  </a:lnTo>
                  <a:cubicBezTo>
                    <a:pt x="415998" y="387439"/>
                    <a:pt x="404575" y="419806"/>
                    <a:pt x="380776" y="438844"/>
                  </a:cubicBezTo>
                  <a:cubicBezTo>
                    <a:pt x="356025" y="459787"/>
                    <a:pt x="315092" y="471210"/>
                    <a:pt x="259880" y="471210"/>
                  </a:cubicBezTo>
                  <a:cubicBezTo>
                    <a:pt x="204667" y="471210"/>
                    <a:pt x="163734" y="460739"/>
                    <a:pt x="138983" y="439796"/>
                  </a:cubicBezTo>
                  <a:cubicBezTo>
                    <a:pt x="115185" y="418854"/>
                    <a:pt x="102809" y="386488"/>
                    <a:pt x="102809" y="342698"/>
                  </a:cubicBezTo>
                  <a:lnTo>
                    <a:pt x="102809" y="952"/>
                  </a:lnTo>
                  <a:lnTo>
                    <a:pt x="5711" y="952"/>
                  </a:lnTo>
                  <a:lnTo>
                    <a:pt x="0" y="342698"/>
                  </a:lnTo>
                  <a:cubicBezTo>
                    <a:pt x="0" y="491201"/>
                    <a:pt x="87578" y="567356"/>
                    <a:pt x="258928" y="567356"/>
                  </a:cubicBezTo>
                  <a:cubicBezTo>
                    <a:pt x="341746" y="567356"/>
                    <a:pt x="404575" y="550221"/>
                    <a:pt x="446460" y="515951"/>
                  </a:cubicBezTo>
                  <a:cubicBezTo>
                    <a:pt x="494057" y="477874"/>
                    <a:pt x="517855" y="420757"/>
                    <a:pt x="517855" y="343650"/>
                  </a:cubicBezTo>
                  <a:lnTo>
                    <a:pt x="517855" y="0"/>
                  </a:lnTo>
                  <a:lnTo>
                    <a:pt x="415998" y="0"/>
                  </a:lnTo>
                  <a:close/>
                </a:path>
              </a:pathLst>
            </a:custGeom>
            <a:solidFill>
              <a:srgbClr val="F58025"/>
            </a:solidFill>
            <a:ln w="9508" cap="flat">
              <a:noFill/>
              <a:prstDash val="solid"/>
              <a:miter/>
            </a:ln>
          </p:spPr>
          <p:txBody>
            <a:bodyPr rtlCol="0" anchor="ctr"/>
            <a:lstStyle/>
            <a:p>
              <a:endParaRPr lang="pt-BR"/>
            </a:p>
          </p:txBody>
        </p:sp>
        <p:sp>
          <p:nvSpPr>
            <p:cNvPr id="45" name="Freeform 44">
              <a:extLst>
                <a:ext uri="{FF2B5EF4-FFF2-40B4-BE49-F238E27FC236}">
                  <a16:creationId xmlns:a16="http://schemas.microsoft.com/office/drawing/2014/main" id="{264C3191-1374-E3C3-03CB-E0DD95A07588}"/>
                </a:ext>
              </a:extLst>
            </p:cNvPr>
            <p:cNvSpPr/>
            <p:nvPr/>
          </p:nvSpPr>
          <p:spPr>
            <a:xfrm>
              <a:off x="5727599" y="2959693"/>
              <a:ext cx="531182" cy="560692"/>
            </a:xfrm>
            <a:custGeom>
              <a:avLst/>
              <a:gdLst>
                <a:gd name="connsiteX0" fmla="*/ 429325 w 531182"/>
                <a:gd name="connsiteY0" fmla="*/ 222754 h 560692"/>
                <a:gd name="connsiteX1" fmla="*/ 102810 w 531182"/>
                <a:gd name="connsiteY1" fmla="*/ 222754 h 560692"/>
                <a:gd name="connsiteX2" fmla="*/ 102810 w 531182"/>
                <a:gd name="connsiteY2" fmla="*/ 0 h 560692"/>
                <a:gd name="connsiteX3" fmla="*/ 0 w 531182"/>
                <a:gd name="connsiteY3" fmla="*/ 0 h 560692"/>
                <a:gd name="connsiteX4" fmla="*/ 0 w 531182"/>
                <a:gd name="connsiteY4" fmla="*/ 560693 h 560692"/>
                <a:gd name="connsiteX5" fmla="*/ 102810 w 531182"/>
                <a:gd name="connsiteY5" fmla="*/ 560693 h 560692"/>
                <a:gd name="connsiteX6" fmla="*/ 102810 w 531182"/>
                <a:gd name="connsiteY6" fmla="*/ 317948 h 560692"/>
                <a:gd name="connsiteX7" fmla="*/ 429325 w 531182"/>
                <a:gd name="connsiteY7" fmla="*/ 317948 h 560692"/>
                <a:gd name="connsiteX8" fmla="*/ 429325 w 531182"/>
                <a:gd name="connsiteY8" fmla="*/ 560693 h 560692"/>
                <a:gd name="connsiteX9" fmla="*/ 531183 w 531182"/>
                <a:gd name="connsiteY9" fmla="*/ 560693 h 560692"/>
                <a:gd name="connsiteX10" fmla="*/ 531183 w 531182"/>
                <a:gd name="connsiteY10" fmla="*/ 0 h 560692"/>
                <a:gd name="connsiteX11" fmla="*/ 429325 w 531182"/>
                <a:gd name="connsiteY11" fmla="*/ 0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182" h="560692">
                  <a:moveTo>
                    <a:pt x="429325" y="222754"/>
                  </a:moveTo>
                  <a:lnTo>
                    <a:pt x="102810" y="222754"/>
                  </a:lnTo>
                  <a:lnTo>
                    <a:pt x="102810" y="0"/>
                  </a:lnTo>
                  <a:lnTo>
                    <a:pt x="0" y="0"/>
                  </a:lnTo>
                  <a:lnTo>
                    <a:pt x="0" y="560693"/>
                  </a:lnTo>
                  <a:lnTo>
                    <a:pt x="102810" y="560693"/>
                  </a:lnTo>
                  <a:lnTo>
                    <a:pt x="102810" y="317948"/>
                  </a:lnTo>
                  <a:lnTo>
                    <a:pt x="429325" y="317948"/>
                  </a:lnTo>
                  <a:lnTo>
                    <a:pt x="429325" y="560693"/>
                  </a:lnTo>
                  <a:lnTo>
                    <a:pt x="531183" y="560693"/>
                  </a:lnTo>
                  <a:lnTo>
                    <a:pt x="531183" y="0"/>
                  </a:lnTo>
                  <a:lnTo>
                    <a:pt x="429325" y="0"/>
                  </a:lnTo>
                  <a:close/>
                </a:path>
              </a:pathLst>
            </a:custGeom>
            <a:solidFill>
              <a:srgbClr val="F58025"/>
            </a:solidFill>
            <a:ln w="9508" cap="flat">
              <a:noFill/>
              <a:prstDash val="solid"/>
              <a:miter/>
            </a:ln>
          </p:spPr>
          <p:txBody>
            <a:bodyPr rtlCol="0" anchor="ctr"/>
            <a:lstStyle/>
            <a:p>
              <a:endParaRPr lang="pt-BR"/>
            </a:p>
          </p:txBody>
        </p:sp>
        <p:sp>
          <p:nvSpPr>
            <p:cNvPr id="46" name="Freeform 45">
              <a:extLst>
                <a:ext uri="{FF2B5EF4-FFF2-40B4-BE49-F238E27FC236}">
                  <a16:creationId xmlns:a16="http://schemas.microsoft.com/office/drawing/2014/main" id="{381F20EA-FAF2-2F3F-6CB8-505F520BB400}"/>
                </a:ext>
              </a:extLst>
            </p:cNvPr>
            <p:cNvSpPr/>
            <p:nvPr/>
          </p:nvSpPr>
          <p:spPr>
            <a:xfrm>
              <a:off x="6333985" y="2959693"/>
              <a:ext cx="472162" cy="560692"/>
            </a:xfrm>
            <a:custGeom>
              <a:avLst/>
              <a:gdLst>
                <a:gd name="connsiteX0" fmla="*/ 101858 w 472162"/>
                <a:gd name="connsiteY0" fmla="*/ 317948 h 560692"/>
                <a:gd name="connsiteX1" fmla="*/ 426469 w 472162"/>
                <a:gd name="connsiteY1" fmla="*/ 317948 h 560692"/>
                <a:gd name="connsiteX2" fmla="*/ 426469 w 472162"/>
                <a:gd name="connsiteY2" fmla="*/ 222754 h 560692"/>
                <a:gd name="connsiteX3" fmla="*/ 101858 w 472162"/>
                <a:gd name="connsiteY3" fmla="*/ 222754 h 560692"/>
                <a:gd name="connsiteX4" fmla="*/ 101858 w 472162"/>
                <a:gd name="connsiteY4" fmla="*/ 96146 h 560692"/>
                <a:gd name="connsiteX5" fmla="*/ 468355 w 472162"/>
                <a:gd name="connsiteY5" fmla="*/ 96146 h 560692"/>
                <a:gd name="connsiteX6" fmla="*/ 468355 w 472162"/>
                <a:gd name="connsiteY6" fmla="*/ 0 h 560692"/>
                <a:gd name="connsiteX7" fmla="*/ 0 w 472162"/>
                <a:gd name="connsiteY7" fmla="*/ 0 h 560692"/>
                <a:gd name="connsiteX8" fmla="*/ 0 w 472162"/>
                <a:gd name="connsiteY8" fmla="*/ 560693 h 560692"/>
                <a:gd name="connsiteX9" fmla="*/ 472162 w 472162"/>
                <a:gd name="connsiteY9" fmla="*/ 560693 h 560692"/>
                <a:gd name="connsiteX10" fmla="*/ 472162 w 472162"/>
                <a:gd name="connsiteY10" fmla="*/ 465499 h 560692"/>
                <a:gd name="connsiteX11" fmla="*/ 101858 w 472162"/>
                <a:gd name="connsiteY11" fmla="*/ 465499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162" h="560692">
                  <a:moveTo>
                    <a:pt x="101858" y="317948"/>
                  </a:moveTo>
                  <a:lnTo>
                    <a:pt x="426469" y="317948"/>
                  </a:lnTo>
                  <a:lnTo>
                    <a:pt x="426469" y="222754"/>
                  </a:lnTo>
                  <a:lnTo>
                    <a:pt x="101858" y="222754"/>
                  </a:lnTo>
                  <a:lnTo>
                    <a:pt x="101858" y="96146"/>
                  </a:lnTo>
                  <a:lnTo>
                    <a:pt x="468355" y="96146"/>
                  </a:lnTo>
                  <a:lnTo>
                    <a:pt x="468355" y="0"/>
                  </a:lnTo>
                  <a:lnTo>
                    <a:pt x="0" y="0"/>
                  </a:lnTo>
                  <a:lnTo>
                    <a:pt x="0" y="560693"/>
                  </a:lnTo>
                  <a:lnTo>
                    <a:pt x="472162" y="560693"/>
                  </a:lnTo>
                  <a:lnTo>
                    <a:pt x="472162" y="465499"/>
                  </a:lnTo>
                  <a:lnTo>
                    <a:pt x="101858" y="465499"/>
                  </a:lnTo>
                  <a:close/>
                </a:path>
              </a:pathLst>
            </a:custGeom>
            <a:solidFill>
              <a:srgbClr val="F58025"/>
            </a:solidFill>
            <a:ln w="9508" cap="flat">
              <a:noFill/>
              <a:prstDash val="solid"/>
              <a:miter/>
            </a:ln>
          </p:spPr>
          <p:txBody>
            <a:bodyPr rtlCol="0" anchor="ctr"/>
            <a:lstStyle/>
            <a:p>
              <a:endParaRPr lang="pt-BR"/>
            </a:p>
          </p:txBody>
        </p:sp>
        <p:sp>
          <p:nvSpPr>
            <p:cNvPr id="47" name="Freeform 46">
              <a:extLst>
                <a:ext uri="{FF2B5EF4-FFF2-40B4-BE49-F238E27FC236}">
                  <a16:creationId xmlns:a16="http://schemas.microsoft.com/office/drawing/2014/main" id="{75EC2E44-185C-28AC-1F8A-60C03EE8615D}"/>
                </a:ext>
              </a:extLst>
            </p:cNvPr>
            <p:cNvSpPr/>
            <p:nvPr/>
          </p:nvSpPr>
          <p:spPr>
            <a:xfrm>
              <a:off x="6848032" y="2959693"/>
              <a:ext cx="507383" cy="560692"/>
            </a:xfrm>
            <a:custGeom>
              <a:avLst/>
              <a:gdLst>
                <a:gd name="connsiteX0" fmla="*/ 507384 w 507383"/>
                <a:gd name="connsiteY0" fmla="*/ 161830 h 560692"/>
                <a:gd name="connsiteX1" fmla="*/ 288438 w 507383"/>
                <a:gd name="connsiteY1" fmla="*/ 0 h 560692"/>
                <a:gd name="connsiteX2" fmla="*/ 0 w 507383"/>
                <a:gd name="connsiteY2" fmla="*/ 0 h 560692"/>
                <a:gd name="connsiteX3" fmla="*/ 0 w 507383"/>
                <a:gd name="connsiteY3" fmla="*/ 560693 h 560692"/>
                <a:gd name="connsiteX4" fmla="*/ 102809 w 507383"/>
                <a:gd name="connsiteY4" fmla="*/ 560693 h 560692"/>
                <a:gd name="connsiteX5" fmla="*/ 102809 w 507383"/>
                <a:gd name="connsiteY5" fmla="*/ 336987 h 560692"/>
                <a:gd name="connsiteX6" fmla="*/ 280822 w 507383"/>
                <a:gd name="connsiteY6" fmla="*/ 336987 h 560692"/>
                <a:gd name="connsiteX7" fmla="*/ 396007 w 507383"/>
                <a:gd name="connsiteY7" fmla="*/ 405526 h 560692"/>
                <a:gd name="connsiteX8" fmla="*/ 396007 w 507383"/>
                <a:gd name="connsiteY8" fmla="*/ 560693 h 560692"/>
                <a:gd name="connsiteX9" fmla="*/ 499769 w 507383"/>
                <a:gd name="connsiteY9" fmla="*/ 560693 h 560692"/>
                <a:gd name="connsiteX10" fmla="*/ 499769 w 507383"/>
                <a:gd name="connsiteY10" fmla="*/ 403623 h 560692"/>
                <a:gd name="connsiteX11" fmla="*/ 448364 w 507383"/>
                <a:gd name="connsiteY11" fmla="*/ 287486 h 560692"/>
                <a:gd name="connsiteX12" fmla="*/ 507384 w 507383"/>
                <a:gd name="connsiteY12" fmla="*/ 161830 h 560692"/>
                <a:gd name="connsiteX13" fmla="*/ 404575 w 507383"/>
                <a:gd name="connsiteY13" fmla="*/ 164686 h 560692"/>
                <a:gd name="connsiteX14" fmla="*/ 370305 w 507383"/>
                <a:gd name="connsiteY14" fmla="*/ 221802 h 560692"/>
                <a:gd name="connsiteX15" fmla="*/ 277015 w 507383"/>
                <a:gd name="connsiteY15" fmla="*/ 240841 h 560692"/>
                <a:gd name="connsiteX16" fmla="*/ 102809 w 507383"/>
                <a:gd name="connsiteY16" fmla="*/ 240841 h 560692"/>
                <a:gd name="connsiteX17" fmla="*/ 102809 w 507383"/>
                <a:gd name="connsiteY17" fmla="*/ 95194 h 560692"/>
                <a:gd name="connsiteX18" fmla="*/ 290342 w 507383"/>
                <a:gd name="connsiteY18" fmla="*/ 95194 h 560692"/>
                <a:gd name="connsiteX19" fmla="*/ 404575 w 507383"/>
                <a:gd name="connsiteY19" fmla="*/ 164686 h 5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383" h="560692">
                  <a:moveTo>
                    <a:pt x="507384" y="161830"/>
                  </a:moveTo>
                  <a:cubicBezTo>
                    <a:pt x="507384" y="54261"/>
                    <a:pt x="434085" y="0"/>
                    <a:pt x="288438" y="0"/>
                  </a:cubicBezTo>
                  <a:lnTo>
                    <a:pt x="0" y="0"/>
                  </a:lnTo>
                  <a:lnTo>
                    <a:pt x="0" y="560693"/>
                  </a:lnTo>
                  <a:lnTo>
                    <a:pt x="102809" y="560693"/>
                  </a:lnTo>
                  <a:lnTo>
                    <a:pt x="102809" y="336987"/>
                  </a:lnTo>
                  <a:lnTo>
                    <a:pt x="280822" y="336987"/>
                  </a:lnTo>
                  <a:cubicBezTo>
                    <a:pt x="384584" y="336987"/>
                    <a:pt x="396007" y="376016"/>
                    <a:pt x="396007" y="405526"/>
                  </a:cubicBezTo>
                  <a:lnTo>
                    <a:pt x="396007" y="560693"/>
                  </a:lnTo>
                  <a:lnTo>
                    <a:pt x="499769" y="560693"/>
                  </a:lnTo>
                  <a:lnTo>
                    <a:pt x="499769" y="403623"/>
                  </a:lnTo>
                  <a:cubicBezTo>
                    <a:pt x="499769" y="354122"/>
                    <a:pt x="482634" y="315092"/>
                    <a:pt x="448364" y="287486"/>
                  </a:cubicBezTo>
                  <a:cubicBezTo>
                    <a:pt x="487393" y="257976"/>
                    <a:pt x="507384" y="215138"/>
                    <a:pt x="507384" y="161830"/>
                  </a:cubicBezTo>
                  <a:close/>
                  <a:moveTo>
                    <a:pt x="404575" y="164686"/>
                  </a:moveTo>
                  <a:cubicBezTo>
                    <a:pt x="404575" y="190388"/>
                    <a:pt x="394103" y="208475"/>
                    <a:pt x="370305" y="221802"/>
                  </a:cubicBezTo>
                  <a:cubicBezTo>
                    <a:pt x="347458" y="235129"/>
                    <a:pt x="316044" y="240841"/>
                    <a:pt x="277015" y="240841"/>
                  </a:cubicBezTo>
                  <a:lnTo>
                    <a:pt x="102809" y="240841"/>
                  </a:lnTo>
                  <a:lnTo>
                    <a:pt x="102809" y="95194"/>
                  </a:lnTo>
                  <a:lnTo>
                    <a:pt x="290342" y="95194"/>
                  </a:lnTo>
                  <a:cubicBezTo>
                    <a:pt x="392199" y="96146"/>
                    <a:pt x="404575" y="135175"/>
                    <a:pt x="404575" y="164686"/>
                  </a:cubicBezTo>
                  <a:close/>
                </a:path>
              </a:pathLst>
            </a:custGeom>
            <a:solidFill>
              <a:srgbClr val="F58025"/>
            </a:solidFill>
            <a:ln w="9508" cap="flat">
              <a:noFill/>
              <a:prstDash val="solid"/>
              <a:miter/>
            </a:ln>
          </p:spPr>
          <p:txBody>
            <a:bodyPr rtlCol="0" anchor="ctr"/>
            <a:lstStyle/>
            <a:p>
              <a:endParaRPr lang="pt-BR"/>
            </a:p>
          </p:txBody>
        </p:sp>
      </p:grpSp>
    </p:spTree>
    <p:extLst>
      <p:ext uri="{BB962C8B-B14F-4D97-AF65-F5344CB8AC3E}">
        <p14:creationId xmlns:p14="http://schemas.microsoft.com/office/powerpoint/2010/main" val="3345682416"/>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ABAD2A7-9096-4EA1-8051-D814520BEB74}"/>
              </a:ext>
            </a:extLst>
          </p:cNvPr>
          <p:cNvSpPr>
            <a:spLocks noGrp="1"/>
          </p:cNvSpPr>
          <p:nvPr>
            <p:ph type="title"/>
          </p:nvPr>
        </p:nvSpPr>
        <p:spPr>
          <a:xfrm>
            <a:off x="609600" y="260725"/>
            <a:ext cx="10515600" cy="621777"/>
          </a:xfrm>
          <a:prstGeom prst="rect">
            <a:avLst/>
          </a:prstGeom>
        </p:spPr>
        <p:txBody>
          <a:bodyPr/>
          <a:lstStyle>
            <a:lvl1pPr>
              <a:lnSpc>
                <a:spcPct val="90000"/>
              </a:lnSpc>
              <a:defRPr sz="3200">
                <a:solidFill>
                  <a:schemeClr val="accent3"/>
                </a:solidFill>
              </a:defRPr>
            </a:lvl1pPr>
          </a:lstStyle>
          <a:p>
            <a:r>
              <a:rPr lang="pt-BR" dirty="0"/>
              <a:t>Clique para editar o título Mestre</a:t>
            </a:r>
          </a:p>
        </p:txBody>
      </p:sp>
      <p:sp>
        <p:nvSpPr>
          <p:cNvPr id="7" name="Espaço Reservado para Rodapé 6">
            <a:extLst>
              <a:ext uri="{FF2B5EF4-FFF2-40B4-BE49-F238E27FC236}">
                <a16:creationId xmlns:a16="http://schemas.microsoft.com/office/drawing/2014/main" id="{213A6787-6855-282A-BECF-A64938BA29C9}"/>
              </a:ext>
            </a:extLst>
          </p:cNvPr>
          <p:cNvSpPr>
            <a:spLocks noGrp="1"/>
          </p:cNvSpPr>
          <p:nvPr>
            <p:ph type="ftr" sz="quarter" idx="10"/>
          </p:nvPr>
        </p:nvSpPr>
        <p:spPr>
          <a:xfrm>
            <a:off x="304800" y="6358995"/>
            <a:ext cx="11506200" cy="355098"/>
          </a:xfrm>
        </p:spPr>
        <p:txBody>
          <a:bodyPr/>
          <a:lstStyle/>
          <a:p>
            <a:endParaRPr lang="pt-BR"/>
          </a:p>
        </p:txBody>
      </p:sp>
    </p:spTree>
    <p:extLst>
      <p:ext uri="{BB962C8B-B14F-4D97-AF65-F5344CB8AC3E}">
        <p14:creationId xmlns:p14="http://schemas.microsoft.com/office/powerpoint/2010/main" val="741071193"/>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DS AZ Cover Slide_with Imag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88003" y="1615115"/>
            <a:ext cx="9097012" cy="672000"/>
          </a:xfrm>
          <a:prstGeom prst="rect">
            <a:avLst/>
          </a:prstGeom>
        </p:spPr>
        <p:txBody>
          <a:bodyPr vert="horz"/>
          <a:lstStyle>
            <a:lvl1pPr algn="l">
              <a:lnSpc>
                <a:spcPct val="90000"/>
              </a:lnSpc>
              <a:defRPr sz="3733" b="1" baseline="0">
                <a:solidFill>
                  <a:schemeClr val="tx1"/>
                </a:solidFill>
                <a:latin typeface="Arial" pitchFamily="34" charset="0"/>
                <a:cs typeface="Arial" pitchFamily="34" charset="0"/>
              </a:defRPr>
            </a:lvl1pPr>
          </a:lstStyle>
          <a:p>
            <a:r>
              <a:rPr lang="en-GB" noProof="0"/>
              <a:t>Click to add presentation title</a:t>
            </a:r>
          </a:p>
        </p:txBody>
      </p:sp>
      <p:sp>
        <p:nvSpPr>
          <p:cNvPr id="10" name="Text Placeholder 29"/>
          <p:cNvSpPr>
            <a:spLocks noGrp="1"/>
          </p:cNvSpPr>
          <p:nvPr>
            <p:ph type="body" sz="quarter" idx="11" hasCustomPrompt="1"/>
          </p:nvPr>
        </p:nvSpPr>
        <p:spPr>
          <a:xfrm>
            <a:off x="287999" y="2907753"/>
            <a:ext cx="8640000" cy="254400"/>
          </a:xfrm>
          <a:prstGeom prst="rect">
            <a:avLst/>
          </a:prstGeom>
        </p:spPr>
        <p:txBody>
          <a:bodyPr vert="horz"/>
          <a:lstStyle>
            <a:lvl1pPr marL="0" indent="0">
              <a:lnSpc>
                <a:spcPts val="1467"/>
              </a:lnSpc>
              <a:spcBef>
                <a:spcPts val="0"/>
              </a:spcBef>
              <a:buNone/>
              <a:defRPr sz="1867" b="1">
                <a:solidFill>
                  <a:schemeClr val="tx1"/>
                </a:solidFill>
                <a:latin typeface="Arial" pitchFamily="34" charset="0"/>
                <a:cs typeface="Arial" pitchFamily="34" charset="0"/>
              </a:defRPr>
            </a:lvl1pPr>
          </a:lstStyle>
          <a:p>
            <a:pPr lvl="0"/>
            <a:r>
              <a:rPr lang="en-GB" noProof="0"/>
              <a:t>Click to add speaker title</a:t>
            </a:r>
          </a:p>
        </p:txBody>
      </p:sp>
      <p:sp>
        <p:nvSpPr>
          <p:cNvPr id="11" name="Text Placeholder 29"/>
          <p:cNvSpPr>
            <a:spLocks noGrp="1"/>
          </p:cNvSpPr>
          <p:nvPr>
            <p:ph type="body" sz="quarter" idx="12" hasCustomPrompt="1"/>
          </p:nvPr>
        </p:nvSpPr>
        <p:spPr>
          <a:xfrm>
            <a:off x="287999" y="3182753"/>
            <a:ext cx="8640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Click to add event title</a:t>
            </a:r>
          </a:p>
        </p:txBody>
      </p:sp>
      <p:sp>
        <p:nvSpPr>
          <p:cNvPr id="12" name="Text Placeholder 29"/>
          <p:cNvSpPr>
            <a:spLocks noGrp="1"/>
          </p:cNvSpPr>
          <p:nvPr>
            <p:ph type="body" sz="quarter" idx="15" hasCustomPrompt="1"/>
          </p:nvPr>
        </p:nvSpPr>
        <p:spPr>
          <a:xfrm>
            <a:off x="9504000" y="2907753"/>
            <a:ext cx="2496000" cy="254400"/>
          </a:xfrm>
          <a:prstGeom prst="rect">
            <a:avLst/>
          </a:prstGeom>
        </p:spPr>
        <p:txBody>
          <a:bodyPr vert="horz"/>
          <a:lstStyle>
            <a:lvl1pPr marL="0" indent="0">
              <a:lnSpc>
                <a:spcPts val="1467"/>
              </a:lnSpc>
              <a:spcBef>
                <a:spcPts val="0"/>
              </a:spcBef>
              <a:buNone/>
              <a:defRPr sz="1600" baseline="0">
                <a:solidFill>
                  <a:schemeClr val="tx1"/>
                </a:solidFill>
                <a:latin typeface="Arial" pitchFamily="34" charset="0"/>
                <a:cs typeface="Arial" pitchFamily="34" charset="0"/>
              </a:defRPr>
            </a:lvl1pPr>
          </a:lstStyle>
          <a:p>
            <a:pPr lvl="0"/>
            <a:r>
              <a:rPr lang="en-GB" noProof="0"/>
              <a:t>00 Month Year</a:t>
            </a:r>
          </a:p>
        </p:txBody>
      </p:sp>
      <p:sp>
        <p:nvSpPr>
          <p:cNvPr id="13" name="Text Placeholder 29"/>
          <p:cNvSpPr>
            <a:spLocks noGrp="1"/>
          </p:cNvSpPr>
          <p:nvPr>
            <p:ph type="body" sz="quarter" idx="13" hasCustomPrompt="1"/>
          </p:nvPr>
        </p:nvSpPr>
        <p:spPr>
          <a:xfrm>
            <a:off x="9504000" y="3182753"/>
            <a:ext cx="2496000" cy="254400"/>
          </a:xfrm>
          <a:prstGeom prst="rect">
            <a:avLst/>
          </a:prstGeom>
        </p:spPr>
        <p:txBody>
          <a:bodyPr vert="horz"/>
          <a:lstStyle>
            <a:lvl1pPr marL="0" indent="0">
              <a:lnSpc>
                <a:spcPts val="1467"/>
              </a:lnSpc>
              <a:spcBef>
                <a:spcPts val="0"/>
              </a:spcBef>
              <a:buNone/>
              <a:defRPr sz="1600">
                <a:solidFill>
                  <a:schemeClr val="tx1"/>
                </a:solidFill>
                <a:latin typeface="Arial" pitchFamily="34" charset="0"/>
                <a:cs typeface="Arial" pitchFamily="34" charset="0"/>
              </a:defRPr>
            </a:lvl1pPr>
          </a:lstStyle>
          <a:p>
            <a:pPr lvl="0"/>
            <a:r>
              <a:rPr lang="en-GB" noProof="0"/>
              <a:t>Confidential statement</a:t>
            </a:r>
          </a:p>
        </p:txBody>
      </p:sp>
      <p:sp>
        <p:nvSpPr>
          <p:cNvPr id="17" name="Picture Placeholder 16">
            <a:extLst>
              <a:ext uri="{FF2B5EF4-FFF2-40B4-BE49-F238E27FC236}">
                <a16:creationId xmlns:a16="http://schemas.microsoft.com/office/drawing/2014/main" id="{4C30F799-6730-4DCD-BE22-7CAD6970BA4A}"/>
              </a:ext>
            </a:extLst>
          </p:cNvPr>
          <p:cNvSpPr>
            <a:spLocks noGrp="1"/>
          </p:cNvSpPr>
          <p:nvPr>
            <p:ph type="pic" sz="quarter" idx="16"/>
          </p:nvPr>
        </p:nvSpPr>
        <p:spPr>
          <a:xfrm>
            <a:off x="0" y="3835400"/>
            <a:ext cx="12192000" cy="3022600"/>
          </a:xfrm>
          <a:prstGeom prst="rect">
            <a:avLst/>
          </a:prstGeom>
        </p:spPr>
        <p:txBody>
          <a:bodyPr/>
          <a:lstStyle>
            <a:lvl1pPr marL="0" indent="0">
              <a:buNone/>
              <a:defRPr sz="3733"/>
            </a:lvl1pPr>
          </a:lstStyle>
          <a:p>
            <a:r>
              <a:rPr lang="ja-JP" altLang="en-US"/>
              <a:t>図を追加</a:t>
            </a:r>
            <a:endParaRPr lang="en-US"/>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3587035"/>
            <a:ext cx="12192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20" name="Rectangle 19">
            <a:extLst>
              <a:ext uri="{FF2B5EF4-FFF2-40B4-BE49-F238E27FC236}">
                <a16:creationId xmlns:a16="http://schemas.microsoft.com/office/drawing/2014/main" id="{B0ABF1D8-27C3-4FCE-AB62-F0B255246FBC}"/>
              </a:ext>
            </a:extLst>
          </p:cNvPr>
          <p:cNvSpPr/>
          <p:nvPr userDrawn="1"/>
        </p:nvSpPr>
        <p:spPr>
          <a:xfrm>
            <a:off x="8087362" y="1739"/>
            <a:ext cx="4104639"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pic>
        <p:nvPicPr>
          <p:cNvPr id="14" name="Picture 13"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9643" y="123661"/>
            <a:ext cx="4392359" cy="873591"/>
          </a:xfrm>
          <a:prstGeom prst="rect">
            <a:avLst/>
          </a:prstGeom>
        </p:spPr>
      </p:pic>
    </p:spTree>
    <p:extLst>
      <p:ext uri="{BB962C8B-B14F-4D97-AF65-F5344CB8AC3E}">
        <p14:creationId xmlns:p14="http://schemas.microsoft.com/office/powerpoint/2010/main" val="3347884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DS AZ_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27801"/>
            <a:ext cx="528000" cy="201339"/>
          </a:xfr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303"/>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2" y="1600202"/>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84" indent="-304784">
              <a:buClr>
                <a:schemeClr val="accent3"/>
              </a:buClr>
              <a:buFont typeface="Arial" panose="020B0604020202020204" pitchFamily="34" charset="0"/>
              <a:buChar char="•"/>
              <a:defRPr sz="3200">
                <a:solidFill>
                  <a:schemeClr val="tx2"/>
                </a:solidFill>
              </a:defRPr>
            </a:lvl2pPr>
            <a:lvl3pPr marL="609570" indent="-304784">
              <a:buClr>
                <a:schemeClr val="accent3"/>
              </a:buClr>
              <a:buFont typeface="Arial" panose="020B0604020202020204" pitchFamily="34" charset="0"/>
              <a:buChar char="–"/>
              <a:defRPr sz="2667">
                <a:solidFill>
                  <a:schemeClr val="tx2"/>
                </a:solidFill>
              </a:defRPr>
            </a:lvl3pPr>
            <a:lvl4pPr marL="914354" indent="-304784">
              <a:buClr>
                <a:schemeClr val="accent3"/>
              </a:buClr>
              <a:buFont typeface="Arial" panose="020B0604020202020204" pitchFamily="34" charset="0"/>
              <a:buChar char="•"/>
              <a:defRPr sz="2400">
                <a:solidFill>
                  <a:schemeClr val="tx2"/>
                </a:solidFill>
              </a:defRPr>
            </a:lvl4pPr>
            <a:lvl5pPr marL="1219140" indent="-304784">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Picture 10"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3040800498"/>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pic>
        <p:nvPicPr>
          <p:cNvPr id="10" name="Imagem 9" descr="Uma imagem contendo homem, água, branco, em pé&#10;&#10;Descrição gerada automaticamente">
            <a:extLst>
              <a:ext uri="{FF2B5EF4-FFF2-40B4-BE49-F238E27FC236}">
                <a16:creationId xmlns:a16="http://schemas.microsoft.com/office/drawing/2014/main" id="{FAF34FB3-95F6-4423-BDA6-C51B986DE167}"/>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lipse 2">
            <a:extLst>
              <a:ext uri="{FF2B5EF4-FFF2-40B4-BE49-F238E27FC236}">
                <a16:creationId xmlns:a16="http://schemas.microsoft.com/office/drawing/2014/main" id="{5606B54F-1BD1-447F-A750-2AF96F101B38}"/>
              </a:ext>
            </a:extLst>
          </p:cNvPr>
          <p:cNvSpPr/>
          <p:nvPr userDrawn="1"/>
        </p:nvSpPr>
        <p:spPr>
          <a:xfrm>
            <a:off x="8995724" y="-784542"/>
            <a:ext cx="8813800" cy="8813800"/>
          </a:xfrm>
          <a:prstGeom prst="ellipse">
            <a:avLst/>
          </a:prstGeom>
          <a:solidFill>
            <a:srgbClr val="02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025F4D"/>
                </a:solidFill>
              </a:ln>
            </a:endParaRPr>
          </a:p>
        </p:txBody>
      </p:sp>
      <p:pic>
        <p:nvPicPr>
          <p:cNvPr id="4" name="Imagem 3" descr="Uma imagem contendo comida&#10;&#10;Descrição gerada automaticamente">
            <a:extLst>
              <a:ext uri="{FF2B5EF4-FFF2-40B4-BE49-F238E27FC236}">
                <a16:creationId xmlns:a16="http://schemas.microsoft.com/office/drawing/2014/main" id="{CE1D4325-8C0E-48B6-8288-4705B672EA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5" name="Retângulo 4">
            <a:extLst>
              <a:ext uri="{FF2B5EF4-FFF2-40B4-BE49-F238E27FC236}">
                <a16:creationId xmlns:a16="http://schemas.microsoft.com/office/drawing/2014/main" id="{AF92BF39-EBCC-4510-AF5D-F00004C66ED3}"/>
              </a:ext>
            </a:extLst>
          </p:cNvPr>
          <p:cNvSpPr/>
          <p:nvPr userDrawn="1"/>
        </p:nvSpPr>
        <p:spPr>
          <a:xfrm>
            <a:off x="0" y="762000"/>
            <a:ext cx="2895600" cy="647771"/>
          </a:xfrm>
          <a:prstGeom prst="rect">
            <a:avLst/>
          </a:prstGeom>
          <a:solidFill>
            <a:srgbClr val="02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rco 6">
            <a:extLst>
              <a:ext uri="{FF2B5EF4-FFF2-40B4-BE49-F238E27FC236}">
                <a16:creationId xmlns:a16="http://schemas.microsoft.com/office/drawing/2014/main" id="{2A96F997-98B8-4251-AA9F-66CFD22858AA}"/>
              </a:ext>
            </a:extLst>
          </p:cNvPr>
          <p:cNvSpPr/>
          <p:nvPr userDrawn="1"/>
        </p:nvSpPr>
        <p:spPr>
          <a:xfrm rot="15533033">
            <a:off x="5860954" y="148640"/>
            <a:ext cx="5552130" cy="5625478"/>
          </a:xfrm>
          <a:prstGeom prst="arc">
            <a:avLst>
              <a:gd name="adj1" fmla="val 18503565"/>
              <a:gd name="adj2" fmla="val 289378"/>
            </a:avLst>
          </a:prstGeom>
          <a:ln w="12700" cap="rnd">
            <a:solidFill>
              <a:srgbClr val="70B123"/>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Imagem 7">
            <a:extLst>
              <a:ext uri="{FF2B5EF4-FFF2-40B4-BE49-F238E27FC236}">
                <a16:creationId xmlns:a16="http://schemas.microsoft.com/office/drawing/2014/main" id="{ECA58003-824E-4413-BEC0-B7DC80E084C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719" t="-1333" r="28583" b="1333"/>
          <a:stretch/>
        </p:blipFill>
        <p:spPr>
          <a:xfrm>
            <a:off x="6157947" y="624311"/>
            <a:ext cx="5886829" cy="5886829"/>
          </a:xfrm>
          <a:prstGeom prst="ellipse">
            <a:avLst/>
          </a:prstGeom>
        </p:spPr>
      </p:pic>
      <p:sp>
        <p:nvSpPr>
          <p:cNvPr id="9" name="Semicírculo 8">
            <a:extLst>
              <a:ext uri="{FF2B5EF4-FFF2-40B4-BE49-F238E27FC236}">
                <a16:creationId xmlns:a16="http://schemas.microsoft.com/office/drawing/2014/main" id="{C35A6894-F65F-42DB-89B9-55D54B9AC635}"/>
              </a:ext>
            </a:extLst>
          </p:cNvPr>
          <p:cNvSpPr/>
          <p:nvPr userDrawn="1"/>
        </p:nvSpPr>
        <p:spPr>
          <a:xfrm rot="7379193">
            <a:off x="5779187" y="595983"/>
            <a:ext cx="5955247" cy="5526680"/>
          </a:xfrm>
          <a:prstGeom prst="blockArc">
            <a:avLst>
              <a:gd name="adj1" fmla="val 4539169"/>
              <a:gd name="adj2" fmla="val 10083481"/>
              <a:gd name="adj3" fmla="val 6655"/>
            </a:avLst>
          </a:prstGeom>
          <a:solidFill>
            <a:srgbClr val="6EB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Espaço Reservado para Texto 3">
            <a:extLst>
              <a:ext uri="{FF2B5EF4-FFF2-40B4-BE49-F238E27FC236}">
                <a16:creationId xmlns:a16="http://schemas.microsoft.com/office/drawing/2014/main" id="{9EC78712-335E-48EE-8A22-76B15572E1BF}"/>
              </a:ext>
            </a:extLst>
          </p:cNvPr>
          <p:cNvSpPr>
            <a:spLocks noGrp="1"/>
          </p:cNvSpPr>
          <p:nvPr>
            <p:ph type="body" sz="quarter" idx="16" hasCustomPrompt="1"/>
          </p:nvPr>
        </p:nvSpPr>
        <p:spPr>
          <a:xfrm>
            <a:off x="380910" y="2115062"/>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19" name="Espaço Reservado para Texto 3">
            <a:extLst>
              <a:ext uri="{FF2B5EF4-FFF2-40B4-BE49-F238E27FC236}">
                <a16:creationId xmlns:a16="http://schemas.microsoft.com/office/drawing/2014/main" id="{2297130B-9671-48BC-AD42-9929C7A58973}"/>
              </a:ext>
            </a:extLst>
          </p:cNvPr>
          <p:cNvSpPr>
            <a:spLocks noGrp="1"/>
          </p:cNvSpPr>
          <p:nvPr>
            <p:ph type="body" sz="quarter" idx="17" hasCustomPrompt="1"/>
          </p:nvPr>
        </p:nvSpPr>
        <p:spPr>
          <a:xfrm>
            <a:off x="380910" y="3137226"/>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20" name="Espaço Reservado para Texto 3">
            <a:extLst>
              <a:ext uri="{FF2B5EF4-FFF2-40B4-BE49-F238E27FC236}">
                <a16:creationId xmlns:a16="http://schemas.microsoft.com/office/drawing/2014/main" id="{28B78B4E-D128-4C06-A8F0-AB85799ACEAC}"/>
              </a:ext>
            </a:extLst>
          </p:cNvPr>
          <p:cNvSpPr>
            <a:spLocks noGrp="1"/>
          </p:cNvSpPr>
          <p:nvPr>
            <p:ph type="body" sz="quarter" idx="18" hasCustomPrompt="1"/>
          </p:nvPr>
        </p:nvSpPr>
        <p:spPr>
          <a:xfrm>
            <a:off x="380910" y="4159390"/>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21" name="Espaço Reservado para Texto 3">
            <a:extLst>
              <a:ext uri="{FF2B5EF4-FFF2-40B4-BE49-F238E27FC236}">
                <a16:creationId xmlns:a16="http://schemas.microsoft.com/office/drawing/2014/main" id="{2A32F8ED-8B3F-49F8-8FE0-344AA8423C4C}"/>
              </a:ext>
            </a:extLst>
          </p:cNvPr>
          <p:cNvSpPr>
            <a:spLocks noGrp="1"/>
          </p:cNvSpPr>
          <p:nvPr>
            <p:ph type="body" sz="quarter" idx="19" hasCustomPrompt="1"/>
          </p:nvPr>
        </p:nvSpPr>
        <p:spPr>
          <a:xfrm>
            <a:off x="380910" y="5181554"/>
            <a:ext cx="5517244" cy="844979"/>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aqui para adicionar texto</a:t>
            </a:r>
          </a:p>
        </p:txBody>
      </p:sp>
      <p:sp>
        <p:nvSpPr>
          <p:cNvPr id="22" name="Espaço Reservado para Texto 3">
            <a:extLst>
              <a:ext uri="{FF2B5EF4-FFF2-40B4-BE49-F238E27FC236}">
                <a16:creationId xmlns:a16="http://schemas.microsoft.com/office/drawing/2014/main" id="{3FC3672B-3869-4A09-A268-8AFC5D1FEC80}"/>
              </a:ext>
            </a:extLst>
          </p:cNvPr>
          <p:cNvSpPr>
            <a:spLocks noGrp="1"/>
          </p:cNvSpPr>
          <p:nvPr>
            <p:ph type="body" sz="quarter" idx="12" hasCustomPrompt="1"/>
          </p:nvPr>
        </p:nvSpPr>
        <p:spPr>
          <a:xfrm>
            <a:off x="808994" y="776225"/>
            <a:ext cx="1781452" cy="656520"/>
          </a:xfrm>
          <a:prstGeom prst="rect">
            <a:avLst/>
          </a:prstGeom>
        </p:spPr>
        <p:txBody>
          <a:bodyPr/>
          <a:lstStyle>
            <a:lvl1pPr marL="0" indent="0">
              <a:buNone/>
              <a:defRPr lang="pt-BR" sz="4400" b="0" kern="1200" dirty="0" smtClean="0">
                <a:solidFill>
                  <a:srgbClr val="CCD400"/>
                </a:solidFill>
                <a:latin typeface="Segoe UI" panose="020B0502040204020203" pitchFamily="34" charset="0"/>
                <a:ea typeface="+mn-ea"/>
                <a:cs typeface="Segoe UI" panose="020B0502040204020203" pitchFamily="34" charset="0"/>
              </a:defRPr>
            </a:lvl1pPr>
          </a:lstStyle>
          <a:p>
            <a:pPr marL="0" lvl="0" indent="0" algn="ctr" defTabSz="914400" rtl="0" eaLnBrk="1" latinLnBrk="0" hangingPunct="1">
              <a:lnSpc>
                <a:spcPct val="90000"/>
              </a:lnSpc>
              <a:spcBef>
                <a:spcPts val="1000"/>
              </a:spcBef>
              <a:buFontTx/>
              <a:buNone/>
            </a:pPr>
            <a:r>
              <a:rPr lang="pt-BR" dirty="0"/>
              <a:t>Índice</a:t>
            </a:r>
          </a:p>
        </p:txBody>
      </p:sp>
    </p:spTree>
    <p:extLst>
      <p:ext uri="{BB962C8B-B14F-4D97-AF65-F5344CB8AC3E}">
        <p14:creationId xmlns:p14="http://schemas.microsoft.com/office/powerpoint/2010/main" val="30721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750"/>
                                        <p:tgtEl>
                                          <p:spTgt spid="7"/>
                                        </p:tgtEl>
                                      </p:cBhvr>
                                    </p:animEffect>
                                  </p:childTnLst>
                                </p:cTn>
                              </p:par>
                              <p:par>
                                <p:cTn id="20" presetID="2" presetClass="entr" presetSubtype="2"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1+#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fade">
                                      <p:cBhvr>
                                        <p:cTn id="26" dur="500"/>
                                        <p:tgtEl>
                                          <p:spTgt spid="18">
                                            <p:txEl>
                                              <p:pRg st="0" end="0"/>
                                            </p:txEl>
                                          </p:spTgt>
                                        </p:tgtEl>
                                      </p:cBhvr>
                                    </p:animEffect>
                                  </p:childTnLst>
                                </p:cTn>
                              </p:par>
                              <p:par>
                                <p:cTn id="27" presetID="64" presetClass="path" presetSubtype="0" decel="100000" fill="hold" grpId="1" nodeType="withEffect">
                                  <p:stCondLst>
                                    <p:cond delay="500"/>
                                  </p:stCondLst>
                                  <p:childTnLst>
                                    <p:animMotion origin="layout" path="M 5E-6 0.04513 L 5E-6 4.44444E-6 " pathEditMode="relative" rAng="0" ptsTypes="AA">
                                      <p:cBhvr>
                                        <p:cTn id="28" dur="750" fill="hold"/>
                                        <p:tgtEl>
                                          <p:spTgt spid="18">
                                            <p:txEl>
                                              <p:pRg st="0" end="0"/>
                                            </p:txEl>
                                          </p:spTgt>
                                        </p:tgtEl>
                                        <p:attrNameLst>
                                          <p:attrName>ppt_x</p:attrName>
                                          <p:attrName>ppt_y</p:attrName>
                                        </p:attrNameLst>
                                      </p:cBhvr>
                                      <p:rCtr x="0" y="-2269"/>
                                    </p:animMotion>
                                  </p:childTnLst>
                                </p:cTn>
                              </p:par>
                              <p:par>
                                <p:cTn id="29" presetID="10" presetClass="entr" presetSubtype="0" fill="hold" grpId="0" nodeType="withEffect">
                                  <p:stCondLst>
                                    <p:cond delay="60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64" presetClass="path" presetSubtype="0" decel="100000" fill="hold" grpId="1" nodeType="withEffect">
                                  <p:stCondLst>
                                    <p:cond delay="600"/>
                                  </p:stCondLst>
                                  <p:childTnLst>
                                    <p:animMotion origin="layout" path="M 5E-6 0.04514 L 5E-6 3.7037E-7 " pathEditMode="relative" rAng="0" ptsTypes="AA">
                                      <p:cBhvr>
                                        <p:cTn id="33" dur="750" fill="hold"/>
                                        <p:tgtEl>
                                          <p:spTgt spid="19">
                                            <p:txEl>
                                              <p:pRg st="0" end="0"/>
                                            </p:txEl>
                                          </p:spTgt>
                                        </p:tgtEl>
                                        <p:attrNameLst>
                                          <p:attrName>ppt_x</p:attrName>
                                          <p:attrName>ppt_y</p:attrName>
                                        </p:attrNameLst>
                                      </p:cBhvr>
                                      <p:rCtr x="0" y="-2269"/>
                                    </p:animMotion>
                                  </p:childTnLst>
                                </p:cTn>
                              </p:par>
                              <p:par>
                                <p:cTn id="34" presetID="10" presetClass="entr" presetSubtype="0" fill="hold" grpId="0" nodeType="withEffect">
                                  <p:stCondLst>
                                    <p:cond delay="70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fade">
                                      <p:cBhvr>
                                        <p:cTn id="36" dur="500"/>
                                        <p:tgtEl>
                                          <p:spTgt spid="20">
                                            <p:txEl>
                                              <p:pRg st="0" end="0"/>
                                            </p:txEl>
                                          </p:spTgt>
                                        </p:tgtEl>
                                      </p:cBhvr>
                                    </p:animEffect>
                                  </p:childTnLst>
                                </p:cTn>
                              </p:par>
                              <p:par>
                                <p:cTn id="37" presetID="64" presetClass="path" presetSubtype="0" decel="100000" fill="hold" grpId="1" nodeType="withEffect">
                                  <p:stCondLst>
                                    <p:cond delay="700"/>
                                  </p:stCondLst>
                                  <p:childTnLst>
                                    <p:animMotion origin="layout" path="M 5E-6 0.04514 L 5E-6 -3.7037E-6 " pathEditMode="relative" rAng="0" ptsTypes="AA">
                                      <p:cBhvr>
                                        <p:cTn id="38" dur="750" fill="hold"/>
                                        <p:tgtEl>
                                          <p:spTgt spid="20">
                                            <p:txEl>
                                              <p:pRg st="0" end="0"/>
                                            </p:txEl>
                                          </p:spTgt>
                                        </p:tgtEl>
                                        <p:attrNameLst>
                                          <p:attrName>ppt_x</p:attrName>
                                          <p:attrName>ppt_y</p:attrName>
                                        </p:attrNameLst>
                                      </p:cBhvr>
                                      <p:rCtr x="0" y="-2269"/>
                                    </p:animMotion>
                                  </p:childTnLst>
                                </p:cTn>
                              </p:par>
                              <p:par>
                                <p:cTn id="39" presetID="10" presetClass="entr" presetSubtype="0" fill="hold" grpId="0" nodeType="withEffect">
                                  <p:stCondLst>
                                    <p:cond delay="80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500"/>
                                        <p:tgtEl>
                                          <p:spTgt spid="21">
                                            <p:txEl>
                                              <p:pRg st="0" end="0"/>
                                            </p:txEl>
                                          </p:spTgt>
                                        </p:tgtEl>
                                      </p:cBhvr>
                                    </p:animEffect>
                                  </p:childTnLst>
                                </p:cTn>
                              </p:par>
                              <p:par>
                                <p:cTn id="42" presetID="64" presetClass="path" presetSubtype="0" decel="100000" fill="hold" grpId="1" nodeType="withEffect">
                                  <p:stCondLst>
                                    <p:cond delay="800"/>
                                  </p:stCondLst>
                                  <p:childTnLst>
                                    <p:animMotion origin="layout" path="M 5E-6 0.04514 L 5E-6 2.22222E-6 " pathEditMode="relative" rAng="0" ptsTypes="AA">
                                      <p:cBhvr>
                                        <p:cTn id="43" dur="750" fill="hold"/>
                                        <p:tgtEl>
                                          <p:spTgt spid="21">
                                            <p:txEl>
                                              <p:pRg st="0" end="0"/>
                                            </p:txEl>
                                          </p:spTgt>
                                        </p:tgtEl>
                                        <p:attrNameLst>
                                          <p:attrName>ppt_x</p:attrName>
                                          <p:attrName>ppt_y</p:attrName>
                                        </p:attrNameLst>
                                      </p:cBhvr>
                                      <p:rCtr x="0" y="-2269"/>
                                    </p:animMotion>
                                  </p:childTnLst>
                                </p:cTn>
                              </p:par>
                              <p:par>
                                <p:cTn id="44" presetID="10" presetClass="entr" presetSubtype="0" fill="hold" grpId="0" nodeType="with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500"/>
                                        <p:tgtEl>
                                          <p:spTgt spid="22">
                                            <p:txEl>
                                              <p:pRg st="0" end="0"/>
                                            </p:txEl>
                                          </p:spTgt>
                                        </p:tgtEl>
                                      </p:cBhvr>
                                    </p:animEffect>
                                  </p:childTnLst>
                                </p:cTn>
                              </p:par>
                              <p:par>
                                <p:cTn id="47" presetID="64" presetClass="path" presetSubtype="0" decel="100000" fill="hold" grpId="1" nodeType="withEffect">
                                  <p:stCondLst>
                                    <p:cond delay="0"/>
                                  </p:stCondLst>
                                  <p:childTnLst>
                                    <p:animMotion origin="layout" path="M -3.125E-6 0.04514 L -3.125E-6 1.11111E-6 " pathEditMode="relative" rAng="0" ptsTypes="AA">
                                      <p:cBhvr>
                                        <p:cTn id="48" dur="750" fill="hold"/>
                                        <p:tgtEl>
                                          <p:spTgt spid="22">
                                            <p:txEl>
                                              <p:pRg st="0" end="0"/>
                                            </p:txEl>
                                          </p:spTgt>
                                        </p:tgtEl>
                                        <p:attrNameLst>
                                          <p:attrName>ppt_x</p:attrName>
                                          <p:attrName>ppt_y</p:attrName>
                                        </p:attrNameLst>
                                      </p:cBhvr>
                                      <p:rCtr x="0"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8" grpId="0" build="p"/>
      <p:bldP spid="18" grpId="1" build="p">
        <p:tmplLst>
          <p:tmpl lvl="1">
            <p:tnLst>
              <p:par>
                <p:cTn presetID="64" presetClass="path" presetSubtype="0" decel="100000" fill="hold" nodeType="withEffect">
                  <p:stCondLst>
                    <p:cond delay="500"/>
                  </p:stCondLst>
                  <p:childTnLst>
                    <p:animMotion origin="layout" path="M 5E-6 0.04513 L 5E-6 4.44444E-6 " pathEditMode="relative" rAng="0" ptsTypes="AA">
                      <p:cBhvr>
                        <p:cTn dur="750" fill="hold"/>
                        <p:tgtEl>
                          <p:spTgt spid="18"/>
                        </p:tgtEl>
                        <p:attrNameLst>
                          <p:attrName>ppt_x</p:attrName>
                          <p:attrName>ppt_y</p:attrName>
                        </p:attrNameLst>
                      </p:cBhvr>
                      <p:rCtr x="0" y="-2269"/>
                    </p:animMotion>
                  </p:childTnLst>
                </p:cTn>
              </p:par>
            </p:tnLst>
          </p:tmpl>
        </p:tmplLst>
      </p:bldP>
      <p:bldP spid="19" grpId="0" build="p"/>
      <p:bldP spid="19" grpId="1" build="p">
        <p:tmplLst>
          <p:tmpl lvl="1">
            <p:tnLst>
              <p:par>
                <p:cTn presetID="64" presetClass="path" presetSubtype="0" decel="100000" fill="hold" nodeType="withEffect">
                  <p:stCondLst>
                    <p:cond delay="600"/>
                  </p:stCondLst>
                  <p:childTnLst>
                    <p:animMotion origin="layout" path="M 5E-6 0.04514 L 5E-6 3.7037E-7 " pathEditMode="relative" rAng="0" ptsTypes="AA">
                      <p:cBhvr>
                        <p:cTn dur="750" fill="hold"/>
                        <p:tgtEl>
                          <p:spTgt spid="19"/>
                        </p:tgtEl>
                        <p:attrNameLst>
                          <p:attrName>ppt_x</p:attrName>
                          <p:attrName>ppt_y</p:attrName>
                        </p:attrNameLst>
                      </p:cBhvr>
                      <p:rCtr x="0" y="-2269"/>
                    </p:animMotion>
                  </p:childTnLst>
                </p:cTn>
              </p:par>
            </p:tnLst>
          </p:tmpl>
        </p:tmplLst>
      </p:bldP>
      <p:bldP spid="20" grpId="0" build="p"/>
      <p:bldP spid="20" grpId="1" build="p">
        <p:tmplLst>
          <p:tmpl lvl="1">
            <p:tnLst>
              <p:par>
                <p:cTn presetID="64" presetClass="path" presetSubtype="0" decel="100000" fill="hold" nodeType="withEffect">
                  <p:stCondLst>
                    <p:cond delay="700"/>
                  </p:stCondLst>
                  <p:childTnLst>
                    <p:animMotion origin="layout" path="M 5E-6 0.04514 L 5E-6 -3.7037E-6 " pathEditMode="relative" rAng="0" ptsTypes="AA">
                      <p:cBhvr>
                        <p:cTn dur="750" fill="hold"/>
                        <p:tgtEl>
                          <p:spTgt spid="20"/>
                        </p:tgtEl>
                        <p:attrNameLst>
                          <p:attrName>ppt_x</p:attrName>
                          <p:attrName>ppt_y</p:attrName>
                        </p:attrNameLst>
                      </p:cBhvr>
                      <p:rCtr x="0" y="-2269"/>
                    </p:animMotion>
                  </p:childTnLst>
                </p:cTn>
              </p:par>
            </p:tnLst>
          </p:tmpl>
        </p:tmplLst>
      </p:bldP>
      <p:bldP spid="21" grpId="0" build="p"/>
      <p:bldP spid="21" grpId="1" build="p">
        <p:tmplLst>
          <p:tmpl lvl="1">
            <p:tnLst>
              <p:par>
                <p:cTn presetID="64" presetClass="path" presetSubtype="0" decel="100000" fill="hold" nodeType="withEffect">
                  <p:stCondLst>
                    <p:cond delay="800"/>
                  </p:stCondLst>
                  <p:childTnLst>
                    <p:animMotion origin="layout" path="M 5E-6 0.04514 L 5E-6 2.22222E-6 " pathEditMode="relative" rAng="0" ptsTypes="AA">
                      <p:cBhvr>
                        <p:cTn dur="750" fill="hold"/>
                        <p:tgtEl>
                          <p:spTgt spid="21"/>
                        </p:tgtEl>
                        <p:attrNameLst>
                          <p:attrName>ppt_x</p:attrName>
                          <p:attrName>ppt_y</p:attrName>
                        </p:attrNameLst>
                      </p:cBhvr>
                      <p:rCtr x="0" y="-2269"/>
                    </p:animMotion>
                  </p:childTnLst>
                </p:cTn>
              </p:par>
            </p:tnLst>
          </p:tmpl>
        </p:tmplLst>
      </p:bldP>
      <p:bldP spid="22" grpId="0" build="p"/>
      <p:bldP spid="22" grpId="1" build="p">
        <p:tmplLst>
          <p:tmpl lvl="1">
            <p:tnLst>
              <p:par>
                <p:cTn presetID="64" presetClass="path" presetSubtype="0" decel="100000" fill="hold" nodeType="withEffect">
                  <p:stCondLst>
                    <p:cond delay="0"/>
                  </p:stCondLst>
                  <p:childTnLst>
                    <p:animMotion origin="layout" path="M -3.125E-6 0.04514 L -3.125E-6 1.11111E-6 " pathEditMode="relative" rAng="0" ptsTypes="AA">
                      <p:cBhvr>
                        <p:cTn dur="750" fill="hold"/>
                        <p:tgtEl>
                          <p:spTgt spid="22"/>
                        </p:tgtEl>
                        <p:attrNameLst>
                          <p:attrName>ppt_x</p:attrName>
                          <p:attrName>ppt_y</p:attrName>
                        </p:attrNameLst>
                      </p:cBhvr>
                      <p:rCtr x="0" y="-2269"/>
                    </p:animMotion>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1681819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406400" y="1927786"/>
            <a:ext cx="11379200" cy="3880033"/>
          </a:xfrm>
          <a:prstGeom prst="rect">
            <a:avLst/>
          </a:prstGeom>
        </p:spPr>
        <p:txBody>
          <a:bodyPr lIns="0" rIns="0"/>
          <a:lstStyle>
            <a:lvl1pPr marL="457178" indent="-457178">
              <a:defRPr kumimoji="1" lang="en-US" sz="2133" kern="1200" dirty="0" smtClean="0">
                <a:solidFill>
                  <a:schemeClr val="tx2"/>
                </a:solidFill>
                <a:latin typeface="+mn-lt"/>
                <a:ea typeface="+mn-ea"/>
                <a:cs typeface="+mn-cs"/>
              </a:defRPr>
            </a:lvl1pPr>
            <a:lvl2pPr marL="914354" indent="-609570">
              <a:defRPr/>
            </a:lvl2pPr>
            <a:lvl3pPr marL="990550" indent="-380981">
              <a:defRPr kumimoji="1" lang="en-US" sz="1867" kern="1200" dirty="0" smtClean="0">
                <a:solidFill>
                  <a:schemeClr val="tx2"/>
                </a:solidFill>
                <a:latin typeface="+mn-lt"/>
                <a:ea typeface="+mn-ea"/>
                <a:cs typeface="+mn-cs"/>
              </a:defRPr>
            </a:lvl3pPr>
            <a:lvl4pPr marL="1295336" indent="-380981">
              <a:defRPr kumimoji="1" lang="en-US" sz="1467" kern="1200" dirty="0" smtClean="0">
                <a:solidFill>
                  <a:schemeClr val="tx2"/>
                </a:solidFill>
                <a:latin typeface="+mn-lt"/>
                <a:ea typeface="+mn-ea"/>
                <a:cs typeface="+mn-cs"/>
              </a:defRPr>
            </a:lvl4pPr>
            <a:lvl5pPr>
              <a:defRPr kumimoji="1" lang="en-US" sz="1467" kern="1200" dirty="0" smtClean="0">
                <a:solidFill>
                  <a:schemeClr val="tx2"/>
                </a:solidFill>
                <a:latin typeface="+mn-lt"/>
                <a:ea typeface="+mn-ea"/>
                <a:cs typeface="+mn-cs"/>
              </a:defRPr>
            </a:lvl5pPr>
          </a:lstStyle>
          <a:p>
            <a:pPr marL="457178" lvl="0" indent="-457178" algn="l" defTabSz="609570" rtl="0" eaLnBrk="1" latinLnBrk="0" hangingPunct="1">
              <a:spcBef>
                <a:spcPct val="20000"/>
              </a:spcBef>
              <a:spcAft>
                <a:spcPts val="800"/>
              </a:spcAft>
              <a:buClr>
                <a:schemeClr val="accent3"/>
              </a:buClr>
              <a:buFont typeface="Arial" panose="020B0604020202020204" pitchFamily="34" charset="0"/>
              <a:buChar char="•"/>
            </a:pPr>
            <a:r>
              <a:rPr lang="en-US"/>
              <a:t>Click to edit Master text styles</a:t>
            </a:r>
          </a:p>
          <a:p>
            <a:pPr marL="609570" lvl="2" indent="-304784" algn="l" defTabSz="609570" rtl="0" eaLnBrk="1" latinLnBrk="0" hangingPunct="1">
              <a:spcBef>
                <a:spcPct val="20000"/>
              </a:spcBef>
              <a:spcAft>
                <a:spcPts val="800"/>
              </a:spcAft>
              <a:buClr>
                <a:schemeClr val="accent3"/>
              </a:buClr>
              <a:buFont typeface="Arial" panose="020B0604020202020204" pitchFamily="34" charset="0"/>
              <a:buChar char="–"/>
            </a:pPr>
            <a:r>
              <a:rPr lang="en-US"/>
              <a:t>Second level</a:t>
            </a:r>
          </a:p>
          <a:p>
            <a:pPr marL="914354" lvl="3" indent="-304784" algn="l" defTabSz="609570" rtl="0" eaLnBrk="1" latinLnBrk="0" hangingPunct="1">
              <a:spcBef>
                <a:spcPct val="20000"/>
              </a:spcBef>
              <a:spcAft>
                <a:spcPts val="800"/>
              </a:spcAft>
              <a:buClr>
                <a:schemeClr val="accent3"/>
              </a:buClr>
              <a:buFont typeface="Arial" panose="020B0604020202020204" pitchFamily="34" charset="0"/>
              <a:buChar char="•"/>
            </a:pPr>
            <a:r>
              <a:rPr lang="en-US"/>
              <a:t>Third level</a:t>
            </a:r>
          </a:p>
          <a:p>
            <a:pPr marL="1219140" lvl="4" indent="-304784" algn="l" defTabSz="609570" rtl="0" eaLnBrk="1" latinLnBrk="0" hangingPunct="1">
              <a:spcBef>
                <a:spcPct val="20000"/>
              </a:spcBef>
              <a:spcAft>
                <a:spcPts val="8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6174000"/>
            <a:ext cx="3439107" cy="684000"/>
          </a:xfrm>
          <a:prstGeom prst="rect">
            <a:avLst/>
          </a:prstGeom>
        </p:spPr>
      </p:pic>
      <p:sp>
        <p:nvSpPr>
          <p:cNvPr id="3" name="Footer Placeholder 2">
            <a:extLst>
              <a:ext uri="{FF2B5EF4-FFF2-40B4-BE49-F238E27FC236}">
                <a16:creationId xmlns:a16="http://schemas.microsoft.com/office/drawing/2014/main" id="{1ED913EE-7D5A-41D8-87E1-4C2FFB32D9A8}"/>
              </a:ext>
            </a:extLst>
          </p:cNvPr>
          <p:cNvSpPr>
            <a:spLocks noGrp="1"/>
          </p:cNvSpPr>
          <p:nvPr>
            <p:ph type="ftr" sz="quarter" idx="12"/>
          </p:nvPr>
        </p:nvSpPr>
        <p:spPr/>
        <p:txBody>
          <a:bodyPr/>
          <a:lstStyle/>
          <a:p>
            <a:endParaRPr lang="en-GB"/>
          </a:p>
        </p:txBody>
      </p:sp>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406402" y="1200575"/>
            <a:ext cx="11446935" cy="635000"/>
          </a:xfrm>
          <a:prstGeom prst="rect">
            <a:avLst/>
          </a:prstGeom>
          <a:noFill/>
        </p:spPr>
        <p:txBody>
          <a:bodyPr vert="horz" lIns="0" anchor="t"/>
          <a:lstStyle>
            <a:lvl1pPr marL="0" indent="0">
              <a:buNone/>
              <a:defRPr lang="en-US" sz="2133" b="0" baseline="0" dirty="0" smtClean="0">
                <a:solidFill>
                  <a:schemeClr val="tx1">
                    <a:lumMod val="50000"/>
                    <a:lumOff val="50000"/>
                  </a:schemeClr>
                </a:solidFill>
                <a:latin typeface="Arial" pitchFamily="34" charset="0"/>
                <a:ea typeface="+mj-ea"/>
                <a:cs typeface="Arial" pitchFamily="34" charset="0"/>
              </a:defRPr>
            </a:lvl1pPr>
          </a:lstStyle>
          <a:p>
            <a:pPr marL="457178" lvl="0" indent="-457178">
              <a:spcBef>
                <a:spcPct val="0"/>
              </a:spcBef>
            </a:pPr>
            <a:r>
              <a:rPr lang="en-US"/>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419102" y="5874637"/>
            <a:ext cx="11772900" cy="366184"/>
          </a:xfrm>
          <a:prstGeom prst="rect">
            <a:avLst/>
          </a:prstGeom>
        </p:spPr>
        <p:txBody>
          <a:bodyPr lIns="0" rIns="0" anchor="b"/>
          <a:lstStyle>
            <a:lvl1pPr marL="0" indent="0">
              <a:buFont typeface="Arial" panose="020B0604020202020204" pitchFamily="34" charset="0"/>
              <a:buNone/>
              <a:defRPr sz="800">
                <a:solidFill>
                  <a:schemeClr val="tx1"/>
                </a:solidFill>
              </a:defRPr>
            </a:lvl1pPr>
          </a:lstStyle>
          <a:p>
            <a:pPr lvl="0"/>
            <a:r>
              <a:rPr lang="en-US"/>
              <a:t>Footnotes, acronyms</a:t>
            </a:r>
          </a:p>
        </p:txBody>
      </p:sp>
    </p:spTree>
    <p:extLst>
      <p:ext uri="{BB962C8B-B14F-4D97-AF65-F5344CB8AC3E}">
        <p14:creationId xmlns:p14="http://schemas.microsoft.com/office/powerpoint/2010/main" val="252543733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42E127D-D49B-421C-934C-618947390501}"/>
              </a:ext>
            </a:extLst>
          </p:cNvPr>
          <p:cNvSpPr>
            <a:spLocks noGrp="1"/>
          </p:cNvSpPr>
          <p:nvPr>
            <p:ph type="dt" sz="half" idx="10"/>
          </p:nvPr>
        </p:nvSpPr>
        <p:spPr/>
        <p:txBody>
          <a:bodyPr/>
          <a:lstStyle/>
          <a:p>
            <a:endParaRPr lang="pt-BR"/>
          </a:p>
        </p:txBody>
      </p:sp>
      <p:sp>
        <p:nvSpPr>
          <p:cNvPr id="3" name="Espaço Reservado para Rodapé 2">
            <a:extLst>
              <a:ext uri="{FF2B5EF4-FFF2-40B4-BE49-F238E27FC236}">
                <a16:creationId xmlns:a16="http://schemas.microsoft.com/office/drawing/2014/main" id="{11CE1F9A-95F0-4429-A405-D9DE55D2E59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2DE14A9-DC7D-4C12-8994-2D9B07003217}"/>
              </a:ext>
            </a:extLst>
          </p:cNvPr>
          <p:cNvSpPr>
            <a:spLocks noGrp="1"/>
          </p:cNvSpPr>
          <p:nvPr>
            <p:ph type="sldNum" sz="quarter" idx="12"/>
          </p:nvPr>
        </p:nvSpPr>
        <p:spPr/>
        <p:txBody>
          <a:bodyPr/>
          <a:lstStyle/>
          <a:p>
            <a:fld id="{13D425BB-8343-49D7-83ED-966B15FEF977}" type="slidenum">
              <a:rPr lang="pt-BR" smtClean="0"/>
              <a:t>‹nº›</a:t>
            </a:fld>
            <a:endParaRPr lang="pt-BR"/>
          </a:p>
        </p:txBody>
      </p:sp>
    </p:spTree>
    <p:extLst>
      <p:ext uri="{BB962C8B-B14F-4D97-AF65-F5344CB8AC3E}">
        <p14:creationId xmlns:p14="http://schemas.microsoft.com/office/powerpoint/2010/main" val="3368576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DS AZ_Title, Subtitle and Tex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47608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p:ph type="body" sz="quarter" idx="11" hasCustomPrompt="1"/>
          </p:nvPr>
        </p:nvSpPr>
        <p:spPr>
          <a:xfrm>
            <a:off x="406401" y="1600201"/>
            <a:ext cx="11366500" cy="4552951"/>
          </a:xfrm>
          <a:prstGeom prst="rect">
            <a:avLst/>
          </a:prstGeom>
        </p:spPr>
        <p:txBody>
          <a:bodyPr lIns="0"/>
          <a:lstStyle>
            <a:lvl1pPr marL="0" indent="0">
              <a:buNone/>
              <a:defRPr sz="2667">
                <a:solidFill>
                  <a:schemeClr val="tx2"/>
                </a:solidFill>
              </a:defRPr>
            </a:lvl1pPr>
            <a:lvl2pPr marL="304792" indent="-304792">
              <a:buClr>
                <a:schemeClr val="accent3"/>
              </a:buClr>
              <a:buFont typeface="Arial" panose="020B0604020202020204" pitchFamily="34" charset="0"/>
              <a:buChar char="•"/>
              <a:defRPr sz="2400">
                <a:solidFill>
                  <a:schemeClr val="tx2"/>
                </a:solidFill>
              </a:defRPr>
            </a:lvl2pPr>
            <a:lvl3pPr marL="609585" indent="-304792">
              <a:buClr>
                <a:schemeClr val="accent3"/>
              </a:buClr>
              <a:buFont typeface="Arial" panose="020B0604020202020204" pitchFamily="34" charset="0"/>
              <a:buChar char="–"/>
              <a:defRPr sz="2133">
                <a:solidFill>
                  <a:schemeClr val="tx2"/>
                </a:solidFill>
              </a:defRPr>
            </a:lvl3pPr>
            <a:lvl4pPr marL="914377" indent="-304792">
              <a:buClr>
                <a:schemeClr val="accent3"/>
              </a:buClr>
              <a:buFont typeface="Arial" panose="020B0604020202020204" pitchFamily="34" charset="0"/>
              <a:buChar char="•"/>
              <a:defRPr sz="1867">
                <a:solidFill>
                  <a:schemeClr val="tx2"/>
                </a:solidFill>
              </a:defRPr>
            </a:lvl4pPr>
            <a:lvl5pPr marL="1219170" indent="-304792">
              <a:buClr>
                <a:schemeClr val="accent3"/>
              </a:buClr>
              <a:buFont typeface="Arial" panose="020B0604020202020204" pitchFamily="34" charset="0"/>
              <a:buChar char="–"/>
              <a:defRPr sz="1867">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5573EA1D-36B3-4FBF-A4F4-714A441EDA4F}"/>
              </a:ext>
            </a:extLst>
          </p:cNvPr>
          <p:cNvSpPr>
            <a:spLocks noGrp="1"/>
          </p:cNvSpPr>
          <p:nvPr>
            <p:ph type="subTitle" idx="12" hasCustomPrompt="1"/>
          </p:nvPr>
        </p:nvSpPr>
        <p:spPr>
          <a:xfrm>
            <a:off x="406400" y="189304"/>
            <a:ext cx="11366499" cy="283605"/>
          </a:xfrm>
          <a:prstGeom prst="rect">
            <a:avLst/>
          </a:prstGeom>
        </p:spPr>
        <p:txBody>
          <a:bodyPr lIns="0" anchor="ctr"/>
          <a:lstStyle>
            <a:lvl1pPr marL="0" indent="0" algn="l">
              <a:lnSpc>
                <a:spcPct val="100000"/>
              </a:lnSpc>
              <a:spcBef>
                <a:spcPts val="0"/>
              </a:spcBef>
              <a:buNone/>
              <a:defRPr sz="2400" i="1">
                <a:solidFill>
                  <a:schemeClr val="accent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pic>
        <p:nvPicPr>
          <p:cNvPr id="12" name="Picture 11"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61223537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
        <p:nvSpPr>
          <p:cNvPr id="16" name="Title 8">
            <a:extLst>
              <a:ext uri="{FF2B5EF4-FFF2-40B4-BE49-F238E27FC236}">
                <a16:creationId xmlns:a16="http://schemas.microsoft.com/office/drawing/2014/main" id="{DAAD880F-186C-4797-8B60-F942A0CBF0D9}"/>
              </a:ext>
            </a:extLst>
          </p:cNvPr>
          <p:cNvSpPr>
            <a:spLocks noGrp="1"/>
          </p:cNvSpPr>
          <p:nvPr>
            <p:ph type="title" hasCustomPrompt="1"/>
          </p:nvPr>
        </p:nvSpPr>
        <p:spPr>
          <a:xfrm>
            <a:off x="406399" y="47608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17" name="Subtitle 2">
            <a:extLst>
              <a:ext uri="{FF2B5EF4-FFF2-40B4-BE49-F238E27FC236}">
                <a16:creationId xmlns:a16="http://schemas.microsoft.com/office/drawing/2014/main" id="{398572C5-B722-46A9-9CC8-4DF78C5FB7BD}"/>
              </a:ext>
            </a:extLst>
          </p:cNvPr>
          <p:cNvSpPr>
            <a:spLocks noGrp="1"/>
          </p:cNvSpPr>
          <p:nvPr>
            <p:ph type="subTitle" idx="12" hasCustomPrompt="1"/>
          </p:nvPr>
        </p:nvSpPr>
        <p:spPr>
          <a:xfrm>
            <a:off x="406400" y="189304"/>
            <a:ext cx="11366499" cy="283605"/>
          </a:xfrm>
          <a:prstGeom prst="rect">
            <a:avLst/>
          </a:prstGeom>
        </p:spPr>
        <p:txBody>
          <a:bodyPr lIns="0" anchor="ctr"/>
          <a:lstStyle>
            <a:lvl1pPr marL="0" indent="0" algn="l">
              <a:lnSpc>
                <a:spcPct val="100000"/>
              </a:lnSpc>
              <a:spcBef>
                <a:spcPts val="0"/>
              </a:spcBef>
              <a:buNone/>
              <a:defRPr sz="2400" i="1">
                <a:solidFill>
                  <a:schemeClr val="accent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Tree>
    <p:extLst>
      <p:ext uri="{BB962C8B-B14F-4D97-AF65-F5344CB8AC3E}">
        <p14:creationId xmlns:p14="http://schemas.microsoft.com/office/powerpoint/2010/main" val="300655058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DS AZ_Title and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399" y="19200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Content Placeholder 5">
            <a:extLst>
              <a:ext uri="{FF2B5EF4-FFF2-40B4-BE49-F238E27FC236}">
                <a16:creationId xmlns:a16="http://schemas.microsoft.com/office/drawing/2014/main" id="{4D848AD2-5ECF-47F0-AB4E-53397C79BEAE}"/>
              </a:ext>
            </a:extLst>
          </p:cNvPr>
          <p:cNvSpPr>
            <a:spLocks noGrp="1"/>
          </p:cNvSpPr>
          <p:nvPr>
            <p:ph sz="quarter" idx="12" hasCustomPrompt="1"/>
          </p:nvPr>
        </p:nvSpPr>
        <p:spPr>
          <a:xfrm>
            <a:off x="406400" y="1600200"/>
            <a:ext cx="11379201" cy="4552952"/>
          </a:xfrm>
          <a:prstGeom prst="rect">
            <a:avLst/>
          </a:prstGeom>
        </p:spPr>
        <p:txBody>
          <a:bodyPr anchor="ctr"/>
          <a:lstStyle>
            <a:lvl1pPr marL="0" indent="0" algn="ctr">
              <a:buNone/>
              <a:defRPr sz="3200"/>
            </a:lvl1pPr>
          </a:lstStyle>
          <a:p>
            <a:pPr lvl="0"/>
            <a:r>
              <a:rPr lang="en-US"/>
              <a:t>Click to add content</a:t>
            </a:r>
          </a:p>
        </p:txBody>
      </p:sp>
      <p:pic>
        <p:nvPicPr>
          <p:cNvPr id="11" name="Picture 10" descr="DSI-AZ-hor-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4000"/>
            <a:ext cx="3439107" cy="684000"/>
          </a:xfrm>
          <a:prstGeom prst="rect">
            <a:avLst/>
          </a:prstGeom>
        </p:spPr>
      </p:pic>
    </p:spTree>
    <p:extLst>
      <p:ext uri="{BB962C8B-B14F-4D97-AF65-F5344CB8AC3E}">
        <p14:creationId xmlns:p14="http://schemas.microsoft.com/office/powerpoint/2010/main" val="246471338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2" y="6394732"/>
            <a:ext cx="2835289" cy="452445"/>
            <a:chOff x="222870" y="4796048"/>
            <a:chExt cx="2126467" cy="339334"/>
          </a:xfrm>
        </p:grpSpPr>
        <p:pic>
          <p:nvPicPr>
            <p:cNvPr id="12" name="図 11"/>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1"/>
            <a:ext cx="528000" cy="201339"/>
          </a:xfrm>
        </p:spPr>
        <p:txBody>
          <a:bodyPr/>
          <a:lstStyle/>
          <a:p>
            <a:fld id="{3C4F54F3-C349-4609-AFEE-01462D5C7942}" type="slidenum">
              <a:rPr lang="en-GB" smtClean="0"/>
              <a:pPr/>
              <a:t>‹nº›</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2" y="1600202"/>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84" indent="-304784">
              <a:buClr>
                <a:schemeClr val="accent3"/>
              </a:buClr>
              <a:buFont typeface="Arial" panose="020B0604020202020204" pitchFamily="34" charset="0"/>
              <a:buChar char="•"/>
              <a:defRPr sz="3200">
                <a:solidFill>
                  <a:schemeClr val="tx2"/>
                </a:solidFill>
              </a:defRPr>
            </a:lvl2pPr>
            <a:lvl3pPr marL="609570" indent="-304784">
              <a:buClr>
                <a:schemeClr val="accent3"/>
              </a:buClr>
              <a:buFont typeface="Arial" panose="020B0604020202020204" pitchFamily="34" charset="0"/>
              <a:buChar char="–"/>
              <a:defRPr sz="2667">
                <a:solidFill>
                  <a:schemeClr val="tx2"/>
                </a:solidFill>
              </a:defRPr>
            </a:lvl3pPr>
            <a:lvl4pPr marL="914354" indent="-304784">
              <a:buClr>
                <a:schemeClr val="accent3"/>
              </a:buClr>
              <a:buFont typeface="Arial" panose="020B0604020202020204" pitchFamily="34" charset="0"/>
              <a:buChar char="•"/>
              <a:defRPr sz="2400">
                <a:solidFill>
                  <a:schemeClr val="tx2"/>
                </a:solidFill>
              </a:defRPr>
            </a:lvl4pPr>
            <a:lvl5pPr marL="1219140" indent="-304784">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580407"/>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2867A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986199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2" name="Google Shape;12;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16527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eçalho de seção">
    <p:spTree>
      <p:nvGrpSpPr>
        <p:cNvPr id="1" name=""/>
        <p:cNvGrpSpPr/>
        <p:nvPr/>
      </p:nvGrpSpPr>
      <p:grpSpPr>
        <a:xfrm>
          <a:off x="0" y="0"/>
          <a:ext cx="0" cy="0"/>
          <a:chOff x="0" y="0"/>
          <a:chExt cx="0" cy="0"/>
        </a:xfrm>
      </p:grpSpPr>
      <p:pic>
        <p:nvPicPr>
          <p:cNvPr id="7" name="Imagem 6" descr="Uma imagem contendo homem, água, branco, em pé&#10;&#10;Descrição gerada automaticamente">
            <a:extLst>
              <a:ext uri="{FF2B5EF4-FFF2-40B4-BE49-F238E27FC236}">
                <a16:creationId xmlns:a16="http://schemas.microsoft.com/office/drawing/2014/main" id="{5100984E-9EF1-45ED-8D4E-6B8975B44F3F}"/>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Imagem 10" descr="Uma imagem contendo comida&#10;&#10;Descrição gerada automaticamente">
            <a:extLst>
              <a:ext uri="{FF2B5EF4-FFF2-40B4-BE49-F238E27FC236}">
                <a16:creationId xmlns:a16="http://schemas.microsoft.com/office/drawing/2014/main" id="{75EBD0E3-9E2D-4F80-8FBB-3B9EC2A835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0" name="Espaço Reservado para Título 1">
            <a:extLst>
              <a:ext uri="{FF2B5EF4-FFF2-40B4-BE49-F238E27FC236}">
                <a16:creationId xmlns:a16="http://schemas.microsoft.com/office/drawing/2014/main" id="{0AFD5226-3FE5-4217-9D40-22B603F0FA28}"/>
              </a:ext>
            </a:extLst>
          </p:cNvPr>
          <p:cNvSpPr>
            <a:spLocks noGrp="1"/>
          </p:cNvSpPr>
          <p:nvPr>
            <p:ph type="title" hasCustomPrompt="1"/>
          </p:nvPr>
        </p:nvSpPr>
        <p:spPr>
          <a:xfrm>
            <a:off x="312947" y="5238310"/>
            <a:ext cx="10031891" cy="683264"/>
          </a:xfrm>
          <a:prstGeom prst="rect">
            <a:avLst/>
          </a:prstGeom>
        </p:spPr>
        <p:txBody>
          <a:bodyPr vert="horz" wrap="square" lIns="91440" tIns="45720" rIns="91440" bIns="45720" rtlCol="0" anchor="ctr">
            <a:spAutoFit/>
          </a:bodyPr>
          <a:lstStyle>
            <a:lvl1pPr>
              <a:lnSpc>
                <a:spcPct val="80000"/>
              </a:lnSpc>
              <a:defRPr sz="4800" b="1">
                <a:solidFill>
                  <a:srgbClr val="025F4D"/>
                </a:solidFill>
                <a:latin typeface="Segoe UI" panose="020B0502040204020203" pitchFamily="34" charset="0"/>
                <a:cs typeface="Segoe UI" panose="020B0502040204020203" pitchFamily="34" charset="0"/>
              </a:defRPr>
            </a:lvl1pPr>
          </a:lstStyle>
          <a:p>
            <a:r>
              <a:rPr lang="pt-BR" dirty="0"/>
              <a:t>Clique para adicionar um título</a:t>
            </a:r>
          </a:p>
        </p:txBody>
      </p:sp>
      <p:sp>
        <p:nvSpPr>
          <p:cNvPr id="18" name="Espaço Reservado para Texto 3">
            <a:extLst>
              <a:ext uri="{FF2B5EF4-FFF2-40B4-BE49-F238E27FC236}">
                <a16:creationId xmlns:a16="http://schemas.microsoft.com/office/drawing/2014/main" id="{B3848A8E-A59F-47B4-B90A-A16F47AB5ACF}"/>
              </a:ext>
            </a:extLst>
          </p:cNvPr>
          <p:cNvSpPr>
            <a:spLocks noGrp="1"/>
          </p:cNvSpPr>
          <p:nvPr>
            <p:ph type="body" sz="quarter" idx="12" hasCustomPrompt="1"/>
          </p:nvPr>
        </p:nvSpPr>
        <p:spPr>
          <a:xfrm>
            <a:off x="312947" y="4650970"/>
            <a:ext cx="6671746" cy="584775"/>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para adicionar texto</a:t>
            </a:r>
          </a:p>
        </p:txBody>
      </p:sp>
    </p:spTree>
    <p:extLst>
      <p:ext uri="{BB962C8B-B14F-4D97-AF65-F5344CB8AC3E}">
        <p14:creationId xmlns:p14="http://schemas.microsoft.com/office/powerpoint/2010/main" val="315608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4" presetClass="path" presetSubtype="0" decel="100000" fill="hold" grpId="1" nodeType="withEffect">
                                  <p:stCondLst>
                                    <p:cond delay="0"/>
                                  </p:stCondLst>
                                  <p:childTnLst>
                                    <p:animMotion origin="layout" path="M 8.33333E-7 -0.0426 L 8.33333E-7 2.59259E-6 " pathEditMode="relative" rAng="0" ptsTypes="AA">
                                      <p:cBhvr>
                                        <p:cTn id="9" dur="750" fill="hold"/>
                                        <p:tgtEl>
                                          <p:spTgt spid="10"/>
                                        </p:tgtEl>
                                        <p:attrNameLst>
                                          <p:attrName>ppt_x</p:attrName>
                                          <p:attrName>ppt_y</p:attrName>
                                        </p:attrNameLst>
                                      </p:cBhvr>
                                      <p:rCtr x="0" y="2130"/>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64" presetClass="path" presetSubtype="0" decel="100000" fill="hold" grpId="1" nodeType="withEffect">
                                  <p:stCondLst>
                                    <p:cond delay="0"/>
                                  </p:stCondLst>
                                  <p:childTnLst>
                                    <p:animMotion origin="layout" path="M 1.25E-6 0.04514 L 1.25E-6 -3.33333E-6 " pathEditMode="relative" rAng="0" ptsTypes="AA">
                                      <p:cBhvr>
                                        <p:cTn id="14" dur="750" fill="hold"/>
                                        <p:tgtEl>
                                          <p:spTgt spid="18"/>
                                        </p:tgtEl>
                                        <p:attrNameLst>
                                          <p:attrName>ppt_x</p:attrName>
                                          <p:attrName>ppt_y</p:attrName>
                                        </p:attrNameLst>
                                      </p:cBhvr>
                                      <p:rCtr x="0"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8" grpId="0">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8" grpId="1">
        <p:tmplLst>
          <p:tmpl>
            <p:tnLst>
              <p:par>
                <p:cTn presetID="64" presetClass="path" presetSubtype="0" decel="100000" fill="hold" nodeType="withEffect">
                  <p:stCondLst>
                    <p:cond delay="0"/>
                  </p:stCondLst>
                  <p:childTnLst>
                    <p:animMotion origin="layout" path="M 1.25E-6 0.04514 L 1.25E-6 -3.33333E-6 " pathEditMode="relative" rAng="0" ptsTypes="AA">
                      <p:cBhvr>
                        <p:cTn dur="750" fill="hold"/>
                        <p:tgtEl>
                          <p:spTgt spid="18"/>
                        </p:tgtEl>
                        <p:attrNameLst>
                          <p:attrName>ppt_x</p:attrName>
                          <p:attrName>ppt_y</p:attrName>
                        </p:attrNameLst>
                      </p:cBhvr>
                      <p:rCtr x="0" y="-2269"/>
                    </p:animMotion>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Título e conteúdo">
    <p:spTree>
      <p:nvGrpSpPr>
        <p:cNvPr id="1" name=""/>
        <p:cNvGrpSpPr/>
        <p:nvPr/>
      </p:nvGrpSpPr>
      <p:grpSpPr>
        <a:xfrm>
          <a:off x="0" y="0"/>
          <a:ext cx="0" cy="0"/>
          <a:chOff x="0" y="0"/>
          <a:chExt cx="0" cy="0"/>
        </a:xfrm>
      </p:grpSpPr>
      <p:pic>
        <p:nvPicPr>
          <p:cNvPr id="14" name="Imagem 13" descr="Uma imagem contendo homem, água, branco, em pé&#10;&#10;Descrição gerada automaticamente">
            <a:extLst>
              <a:ext uri="{FF2B5EF4-FFF2-40B4-BE49-F238E27FC236}">
                <a16:creationId xmlns:a16="http://schemas.microsoft.com/office/drawing/2014/main" id="{473DA7E2-AE9C-47C4-9CD4-A28D014AD8E6}"/>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m 9" descr="Uma imagem contendo comida&#10;&#10;Descrição gerada automaticamente">
            <a:extLst>
              <a:ext uri="{FF2B5EF4-FFF2-40B4-BE49-F238E27FC236}">
                <a16:creationId xmlns:a16="http://schemas.microsoft.com/office/drawing/2014/main" id="{ADA9B4A6-6B74-4798-AEF5-38B08E91AC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23" name="Espaço Reservado para Título 1">
            <a:extLst>
              <a:ext uri="{FF2B5EF4-FFF2-40B4-BE49-F238E27FC236}">
                <a16:creationId xmlns:a16="http://schemas.microsoft.com/office/drawing/2014/main" id="{BECBC984-B4A3-4B06-B8B5-BC28F2A1DB93}"/>
              </a:ext>
            </a:extLst>
          </p:cNvPr>
          <p:cNvSpPr>
            <a:spLocks noGrp="1"/>
          </p:cNvSpPr>
          <p:nvPr>
            <p:ph type="title" hasCustomPrompt="1"/>
          </p:nvPr>
        </p:nvSpPr>
        <p:spPr>
          <a:xfrm>
            <a:off x="312948" y="267298"/>
            <a:ext cx="7954752" cy="535531"/>
          </a:xfrm>
          <a:prstGeom prst="rect">
            <a:avLst/>
          </a:prstGeom>
        </p:spPr>
        <p:txBody>
          <a:bodyPr vert="horz" wrap="square" lIns="91440" tIns="45720" rIns="91440" bIns="45720" rtlCol="0" anchor="ctr">
            <a:spAutoFit/>
          </a:bodyPr>
          <a:lstStyle>
            <a:lvl1pPr>
              <a:lnSpc>
                <a:spcPct val="80000"/>
              </a:lnSpc>
              <a:defRPr sz="3600" b="1">
                <a:solidFill>
                  <a:srgbClr val="025F4D"/>
                </a:solidFill>
                <a:latin typeface="Segoe UI" panose="020B0502040204020203" pitchFamily="34" charset="0"/>
                <a:cs typeface="Segoe UI" panose="020B0502040204020203" pitchFamily="34" charset="0"/>
              </a:defRPr>
            </a:lvl1pPr>
          </a:lstStyle>
          <a:p>
            <a:r>
              <a:rPr lang="pt-BR" dirty="0"/>
              <a:t>Clique para adicionar um título</a:t>
            </a:r>
          </a:p>
        </p:txBody>
      </p:sp>
      <p:sp>
        <p:nvSpPr>
          <p:cNvPr id="4" name="Espaço Reservado para Texto 3">
            <a:extLst>
              <a:ext uri="{FF2B5EF4-FFF2-40B4-BE49-F238E27FC236}">
                <a16:creationId xmlns:a16="http://schemas.microsoft.com/office/drawing/2014/main" id="{FC9E865B-733A-46AC-AA5D-DDE4D0836DE3}"/>
              </a:ext>
            </a:extLst>
          </p:cNvPr>
          <p:cNvSpPr>
            <a:spLocks noGrp="1"/>
          </p:cNvSpPr>
          <p:nvPr>
            <p:ph type="body" sz="quarter" idx="12" hasCustomPrompt="1"/>
          </p:nvPr>
        </p:nvSpPr>
        <p:spPr>
          <a:xfrm>
            <a:off x="312948" y="1621331"/>
            <a:ext cx="6708628" cy="914400"/>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para adicionar texto</a:t>
            </a:r>
          </a:p>
        </p:txBody>
      </p:sp>
      <p:sp>
        <p:nvSpPr>
          <p:cNvPr id="8" name="Espaço Reservado para Texto 19">
            <a:extLst>
              <a:ext uri="{FF2B5EF4-FFF2-40B4-BE49-F238E27FC236}">
                <a16:creationId xmlns:a16="http://schemas.microsoft.com/office/drawing/2014/main" id="{4EFFC97E-5A5D-419A-8D34-C7C249E0265F}"/>
              </a:ext>
            </a:extLst>
          </p:cNvPr>
          <p:cNvSpPr>
            <a:spLocks noGrp="1"/>
          </p:cNvSpPr>
          <p:nvPr>
            <p:ph type="body" sz="quarter" idx="11" hasCustomPrompt="1"/>
          </p:nvPr>
        </p:nvSpPr>
        <p:spPr>
          <a:xfrm>
            <a:off x="0" y="928811"/>
            <a:ext cx="8267909" cy="480131"/>
          </a:xfrm>
          <a:prstGeom prst="rect">
            <a:avLst/>
          </a:prstGeom>
          <a:solidFill>
            <a:srgbClr val="025F4D"/>
          </a:solidFill>
        </p:spPr>
        <p:txBody>
          <a:bodyPr vert="horz" wrap="square" lIns="91440" tIns="45720" rIns="91440" bIns="45720" rtlCol="0" anchor="ctr">
            <a:spAutoFit/>
          </a:bodyPr>
          <a:lstStyle>
            <a:lvl1pPr marL="0" indent="0">
              <a:buNone/>
              <a:defRPr lang="pt-BR" b="0" dirty="0">
                <a:solidFill>
                  <a:srgbClr val="CCD400"/>
                </a:solidFill>
                <a:latin typeface="Segoe UI" panose="020B0502040204020203" pitchFamily="34" charset="0"/>
                <a:cs typeface="Segoe UI" panose="020B0502040204020203" pitchFamily="34" charset="0"/>
              </a:defRPr>
            </a:lvl1pPr>
          </a:lstStyle>
          <a:p>
            <a:pPr marL="228600" lvl="0" indent="-228600"/>
            <a:r>
              <a:rPr lang="pt-BR" dirty="0"/>
              <a:t>   Clique para editar o subtítulo mestre</a:t>
            </a:r>
          </a:p>
        </p:txBody>
      </p:sp>
    </p:spTree>
    <p:extLst>
      <p:ext uri="{BB962C8B-B14F-4D97-AF65-F5344CB8AC3E}">
        <p14:creationId xmlns:p14="http://schemas.microsoft.com/office/powerpoint/2010/main" val="241051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Título e conteúdo">
    <p:spTree>
      <p:nvGrpSpPr>
        <p:cNvPr id="1" name=""/>
        <p:cNvGrpSpPr/>
        <p:nvPr/>
      </p:nvGrpSpPr>
      <p:grpSpPr>
        <a:xfrm>
          <a:off x="0" y="0"/>
          <a:ext cx="0" cy="0"/>
          <a:chOff x="0" y="0"/>
          <a:chExt cx="0" cy="0"/>
        </a:xfrm>
      </p:grpSpPr>
      <p:pic>
        <p:nvPicPr>
          <p:cNvPr id="7" name="Imagem 6" descr="Uma imagem contendo homem, água, branco, em pé&#10;&#10;Descrição gerada automaticamente">
            <a:extLst>
              <a:ext uri="{FF2B5EF4-FFF2-40B4-BE49-F238E27FC236}">
                <a16:creationId xmlns:a16="http://schemas.microsoft.com/office/drawing/2014/main" id="{5100984E-9EF1-45ED-8D4E-6B8975B44F3F}"/>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lipse 8">
            <a:extLst>
              <a:ext uri="{FF2B5EF4-FFF2-40B4-BE49-F238E27FC236}">
                <a16:creationId xmlns:a16="http://schemas.microsoft.com/office/drawing/2014/main" id="{58062751-2EF7-465A-9E5D-EFEB833FFBBB}"/>
              </a:ext>
            </a:extLst>
          </p:cNvPr>
          <p:cNvSpPr/>
          <p:nvPr userDrawn="1"/>
        </p:nvSpPr>
        <p:spPr>
          <a:xfrm>
            <a:off x="9469937" y="-784542"/>
            <a:ext cx="8813800" cy="8813800"/>
          </a:xfrm>
          <a:prstGeom prst="ellipse">
            <a:avLst/>
          </a:prstGeom>
          <a:solidFill>
            <a:srgbClr val="025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n>
                <a:solidFill>
                  <a:srgbClr val="025F4D"/>
                </a:solidFill>
              </a:ln>
            </a:endParaRPr>
          </a:p>
        </p:txBody>
      </p:sp>
      <p:pic>
        <p:nvPicPr>
          <p:cNvPr id="11" name="Imagem 10" descr="Uma imagem contendo comida&#10;&#10;Descrição gerada automaticamente">
            <a:extLst>
              <a:ext uri="{FF2B5EF4-FFF2-40B4-BE49-F238E27FC236}">
                <a16:creationId xmlns:a16="http://schemas.microsoft.com/office/drawing/2014/main" id="{75EBD0E3-9E2D-4F80-8FBB-3B9EC2A835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0" name="Espaço Reservado para Título 1">
            <a:extLst>
              <a:ext uri="{FF2B5EF4-FFF2-40B4-BE49-F238E27FC236}">
                <a16:creationId xmlns:a16="http://schemas.microsoft.com/office/drawing/2014/main" id="{0A69F891-6868-4B24-A536-7BA3CA2479D7}"/>
              </a:ext>
            </a:extLst>
          </p:cNvPr>
          <p:cNvSpPr>
            <a:spLocks noGrp="1"/>
          </p:cNvSpPr>
          <p:nvPr>
            <p:ph type="title" hasCustomPrompt="1"/>
          </p:nvPr>
        </p:nvSpPr>
        <p:spPr>
          <a:xfrm>
            <a:off x="312948" y="267298"/>
            <a:ext cx="7954752" cy="535531"/>
          </a:xfrm>
          <a:prstGeom prst="rect">
            <a:avLst/>
          </a:prstGeom>
        </p:spPr>
        <p:txBody>
          <a:bodyPr vert="horz" wrap="square" lIns="91440" tIns="45720" rIns="91440" bIns="45720" rtlCol="0" anchor="ctr">
            <a:spAutoFit/>
          </a:bodyPr>
          <a:lstStyle>
            <a:lvl1pPr>
              <a:lnSpc>
                <a:spcPct val="80000"/>
              </a:lnSpc>
              <a:defRPr sz="3600" b="1">
                <a:solidFill>
                  <a:srgbClr val="025F4D"/>
                </a:solidFill>
                <a:latin typeface="Segoe UI" panose="020B0502040204020203" pitchFamily="34" charset="0"/>
                <a:cs typeface="Segoe UI" panose="020B0502040204020203" pitchFamily="34" charset="0"/>
              </a:defRPr>
            </a:lvl1pPr>
          </a:lstStyle>
          <a:p>
            <a:r>
              <a:rPr lang="pt-BR" dirty="0"/>
              <a:t>Clique para adicionar um título</a:t>
            </a:r>
          </a:p>
        </p:txBody>
      </p:sp>
      <p:sp>
        <p:nvSpPr>
          <p:cNvPr id="16" name="Espaço Reservado para Texto 3">
            <a:extLst>
              <a:ext uri="{FF2B5EF4-FFF2-40B4-BE49-F238E27FC236}">
                <a16:creationId xmlns:a16="http://schemas.microsoft.com/office/drawing/2014/main" id="{45A00CE6-6F90-4AC8-8CEE-910CD46D30BE}"/>
              </a:ext>
            </a:extLst>
          </p:cNvPr>
          <p:cNvSpPr>
            <a:spLocks noGrp="1"/>
          </p:cNvSpPr>
          <p:nvPr>
            <p:ph type="body" sz="quarter" idx="16" hasCustomPrompt="1"/>
          </p:nvPr>
        </p:nvSpPr>
        <p:spPr>
          <a:xfrm>
            <a:off x="312948" y="1534924"/>
            <a:ext cx="7954752" cy="921837"/>
          </a:xfrm>
          <a:prstGeom prst="rect">
            <a:avLst/>
          </a:prstGeom>
        </p:spPr>
        <p:txBody>
          <a:bodyPr/>
          <a:lstStyle>
            <a:lvl1pPr marL="0" indent="0">
              <a:buNone/>
              <a:defRPr>
                <a:solidFill>
                  <a:srgbClr val="595959"/>
                </a:solidFill>
                <a:latin typeface="Segoe UI" panose="020B0502040204020203" pitchFamily="34" charset="0"/>
                <a:cs typeface="Segoe UI" panose="020B0502040204020203" pitchFamily="34" charset="0"/>
              </a:defRPr>
            </a:lvl1pPr>
          </a:lstStyle>
          <a:p>
            <a:pPr lvl="0"/>
            <a:r>
              <a:rPr lang="pt-BR" dirty="0"/>
              <a:t>Clique para adicionar texto</a:t>
            </a:r>
          </a:p>
        </p:txBody>
      </p:sp>
      <p:sp>
        <p:nvSpPr>
          <p:cNvPr id="12" name="Espaço Reservado para Texto 19">
            <a:extLst>
              <a:ext uri="{FF2B5EF4-FFF2-40B4-BE49-F238E27FC236}">
                <a16:creationId xmlns:a16="http://schemas.microsoft.com/office/drawing/2014/main" id="{CBB5502C-E743-47FA-9B74-81F7B65571C9}"/>
              </a:ext>
            </a:extLst>
          </p:cNvPr>
          <p:cNvSpPr>
            <a:spLocks noGrp="1"/>
          </p:cNvSpPr>
          <p:nvPr>
            <p:ph type="body" sz="quarter" idx="11" hasCustomPrompt="1"/>
          </p:nvPr>
        </p:nvSpPr>
        <p:spPr>
          <a:xfrm>
            <a:off x="0" y="928811"/>
            <a:ext cx="8267909" cy="480131"/>
          </a:xfrm>
          <a:prstGeom prst="rect">
            <a:avLst/>
          </a:prstGeom>
          <a:solidFill>
            <a:srgbClr val="025F4D"/>
          </a:solidFill>
        </p:spPr>
        <p:txBody>
          <a:bodyPr vert="horz" wrap="square" lIns="91440" tIns="45720" rIns="91440" bIns="45720" rtlCol="0" anchor="ctr">
            <a:spAutoFit/>
          </a:bodyPr>
          <a:lstStyle>
            <a:lvl1pPr marL="0" indent="0">
              <a:buNone/>
              <a:defRPr lang="pt-BR" b="0" dirty="0">
                <a:solidFill>
                  <a:srgbClr val="CCD400"/>
                </a:solidFill>
                <a:latin typeface="Segoe UI" panose="020B0502040204020203" pitchFamily="34" charset="0"/>
                <a:cs typeface="Segoe UI" panose="020B0502040204020203" pitchFamily="34" charset="0"/>
              </a:defRPr>
            </a:lvl1pPr>
          </a:lstStyle>
          <a:p>
            <a:pPr marL="228600" lvl="0" indent="-228600"/>
            <a:r>
              <a:rPr lang="pt-BR" dirty="0"/>
              <a:t>   Clique para editar o subtítulo mestre</a:t>
            </a:r>
          </a:p>
        </p:txBody>
      </p:sp>
    </p:spTree>
    <p:extLst>
      <p:ext uri="{BB962C8B-B14F-4D97-AF65-F5344CB8AC3E}">
        <p14:creationId xmlns:p14="http://schemas.microsoft.com/office/powerpoint/2010/main" val="365079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Título e conteúdo">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67E6B49-581D-4DB4-BC51-A049BF27B82E}"/>
              </a:ext>
            </a:extLst>
          </p:cNvPr>
          <p:cNvSpPr/>
          <p:nvPr userDrawn="1"/>
        </p:nvSpPr>
        <p:spPr>
          <a:xfrm>
            <a:off x="0" y="0"/>
            <a:ext cx="12192000" cy="6858000"/>
          </a:xfrm>
          <a:prstGeom prst="rect">
            <a:avLst/>
          </a:prstGeom>
          <a:solidFill>
            <a:srgbClr val="025F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m 7" descr="Uma imagem contendo comida&#10;&#10;Descrição gerada automaticamente">
            <a:extLst>
              <a:ext uri="{FF2B5EF4-FFF2-40B4-BE49-F238E27FC236}">
                <a16:creationId xmlns:a16="http://schemas.microsoft.com/office/drawing/2014/main" id="{17CADB9F-A613-44A6-911B-D83F2E636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037"/>
          <a:stretch/>
        </p:blipFill>
        <p:spPr>
          <a:xfrm>
            <a:off x="0" y="6654800"/>
            <a:ext cx="12192000" cy="203200"/>
          </a:xfrm>
          <a:prstGeom prst="rect">
            <a:avLst/>
          </a:prstGeom>
        </p:spPr>
      </p:pic>
      <p:sp>
        <p:nvSpPr>
          <p:cNvPr id="11" name="Espaço Reservado para Título 1">
            <a:extLst>
              <a:ext uri="{FF2B5EF4-FFF2-40B4-BE49-F238E27FC236}">
                <a16:creationId xmlns:a16="http://schemas.microsoft.com/office/drawing/2014/main" id="{C4479CF8-9B9D-48E6-9B4A-889777F6E276}"/>
              </a:ext>
            </a:extLst>
          </p:cNvPr>
          <p:cNvSpPr>
            <a:spLocks noGrp="1"/>
          </p:cNvSpPr>
          <p:nvPr>
            <p:ph type="title"/>
          </p:nvPr>
        </p:nvSpPr>
        <p:spPr>
          <a:xfrm>
            <a:off x="312948" y="267298"/>
            <a:ext cx="7954752" cy="535531"/>
          </a:xfrm>
          <a:prstGeom prst="rect">
            <a:avLst/>
          </a:prstGeom>
        </p:spPr>
        <p:txBody>
          <a:bodyPr vert="horz" wrap="square" lIns="91440" tIns="45720" rIns="91440" bIns="45720" rtlCol="0" anchor="ctr">
            <a:spAutoFit/>
          </a:bodyPr>
          <a:lstStyle>
            <a:lvl1pPr>
              <a:lnSpc>
                <a:spcPct val="80000"/>
              </a:lnSpc>
              <a:defRPr sz="3600" b="1">
                <a:solidFill>
                  <a:srgbClr val="CCD400"/>
                </a:solidFill>
                <a:latin typeface="Segoe UI" panose="020B0502040204020203" pitchFamily="34" charset="0"/>
                <a:cs typeface="Segoe UI" panose="020B0502040204020203" pitchFamily="34" charset="0"/>
              </a:defRPr>
            </a:lvl1pPr>
          </a:lstStyle>
          <a:p>
            <a:r>
              <a:rPr lang="pt-BR" dirty="0"/>
              <a:t>Clique para editar o título Mestre</a:t>
            </a:r>
          </a:p>
        </p:txBody>
      </p:sp>
      <p:sp>
        <p:nvSpPr>
          <p:cNvPr id="9" name="Espaço Reservado para Texto 3">
            <a:extLst>
              <a:ext uri="{FF2B5EF4-FFF2-40B4-BE49-F238E27FC236}">
                <a16:creationId xmlns:a16="http://schemas.microsoft.com/office/drawing/2014/main" id="{A3D9122B-A1DC-4E07-95EF-FCFCF5C88030}"/>
              </a:ext>
            </a:extLst>
          </p:cNvPr>
          <p:cNvSpPr>
            <a:spLocks noGrp="1"/>
          </p:cNvSpPr>
          <p:nvPr>
            <p:ph type="body" sz="quarter" idx="16" hasCustomPrompt="1"/>
          </p:nvPr>
        </p:nvSpPr>
        <p:spPr>
          <a:xfrm>
            <a:off x="312948" y="1534924"/>
            <a:ext cx="7954752" cy="921837"/>
          </a:xfrm>
          <a:prstGeom prst="rect">
            <a:avLst/>
          </a:prstGeom>
        </p:spPr>
        <p:txBody>
          <a:bodyPr/>
          <a:lstStyle>
            <a:lvl1pPr marL="0" indent="0">
              <a:buNone/>
              <a:defRPr>
                <a:solidFill>
                  <a:schemeClr val="bg1"/>
                </a:solidFill>
                <a:latin typeface="Segoe UI" panose="020B0502040204020203" pitchFamily="34" charset="0"/>
                <a:cs typeface="Segoe UI" panose="020B0502040204020203" pitchFamily="34" charset="0"/>
              </a:defRPr>
            </a:lvl1pPr>
          </a:lstStyle>
          <a:p>
            <a:pPr lvl="0"/>
            <a:r>
              <a:rPr lang="pt-BR" dirty="0"/>
              <a:t>Clique para adicionar texto</a:t>
            </a:r>
          </a:p>
        </p:txBody>
      </p:sp>
      <p:sp>
        <p:nvSpPr>
          <p:cNvPr id="7" name="Espaço Reservado para Texto 19">
            <a:extLst>
              <a:ext uri="{FF2B5EF4-FFF2-40B4-BE49-F238E27FC236}">
                <a16:creationId xmlns:a16="http://schemas.microsoft.com/office/drawing/2014/main" id="{1E465EA5-E7F3-4C0D-8D57-7ECB87516AF4}"/>
              </a:ext>
            </a:extLst>
          </p:cNvPr>
          <p:cNvSpPr>
            <a:spLocks noGrp="1"/>
          </p:cNvSpPr>
          <p:nvPr>
            <p:ph type="body" sz="quarter" idx="11" hasCustomPrompt="1"/>
          </p:nvPr>
        </p:nvSpPr>
        <p:spPr>
          <a:xfrm>
            <a:off x="0" y="928811"/>
            <a:ext cx="8267909" cy="480131"/>
          </a:xfrm>
          <a:prstGeom prst="rect">
            <a:avLst/>
          </a:prstGeom>
          <a:solidFill>
            <a:srgbClr val="025F4D"/>
          </a:solidFill>
        </p:spPr>
        <p:txBody>
          <a:bodyPr vert="horz" wrap="square" lIns="91440" tIns="45720" rIns="91440" bIns="45720" rtlCol="0" anchor="ctr">
            <a:spAutoFit/>
          </a:bodyPr>
          <a:lstStyle>
            <a:lvl1pPr marL="0" indent="0">
              <a:buNone/>
              <a:defRPr lang="pt-BR" b="0" dirty="0">
                <a:solidFill>
                  <a:srgbClr val="CCD400"/>
                </a:solidFill>
                <a:latin typeface="Segoe UI" panose="020B0502040204020203" pitchFamily="34" charset="0"/>
                <a:cs typeface="Segoe UI" panose="020B0502040204020203" pitchFamily="34" charset="0"/>
              </a:defRPr>
            </a:lvl1pPr>
          </a:lstStyle>
          <a:p>
            <a:pPr marL="228600" lvl="0" indent="-228600"/>
            <a:r>
              <a:rPr lang="pt-BR" dirty="0"/>
              <a:t>   Clique para editar o subtítulo mestre</a:t>
            </a:r>
          </a:p>
        </p:txBody>
      </p:sp>
    </p:spTree>
    <p:extLst>
      <p:ext uri="{BB962C8B-B14F-4D97-AF65-F5344CB8AC3E}">
        <p14:creationId xmlns:p14="http://schemas.microsoft.com/office/powerpoint/2010/main" val="59532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674B729E-D4DB-44E1-8F08-945A6874EC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2" name="Title 1"/>
          <p:cNvSpPr>
            <a:spLocks noGrp="1"/>
          </p:cNvSpPr>
          <p:nvPr>
            <p:ph type="ctrTitle"/>
          </p:nvPr>
        </p:nvSpPr>
        <p:spPr>
          <a:xfrm>
            <a:off x="3263028" y="897470"/>
            <a:ext cx="8026055" cy="1255652"/>
          </a:xfrm>
          <a:prstGeom prst="rect">
            <a:avLst/>
          </a:prstGeom>
        </p:spPr>
        <p:txBody>
          <a:bodyPr anchor="b"/>
          <a:lstStyle>
            <a:lvl1pPr algn="l">
              <a:defRPr sz="32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273188" y="2383368"/>
            <a:ext cx="5413613" cy="881594"/>
          </a:xfrm>
        </p:spPr>
        <p:txBody>
          <a:bodyPr/>
          <a:lstStyle>
            <a:lvl1pPr marL="0" indent="0" algn="l">
              <a:buNone/>
              <a:defRPr>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7" name="Imagem 6">
            <a:extLst>
              <a:ext uri="{FF2B5EF4-FFF2-40B4-BE49-F238E27FC236}">
                <a16:creationId xmlns:a16="http://schemas.microsoft.com/office/drawing/2014/main" id="{1B03AEB9-C2F7-4689-80F0-40EE7180BA9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60257" y="6153840"/>
            <a:ext cx="4144502" cy="473913"/>
          </a:xfrm>
          <a:prstGeom prst="rect">
            <a:avLst/>
          </a:prstGeom>
        </p:spPr>
      </p:pic>
      <p:sp>
        <p:nvSpPr>
          <p:cNvPr id="4" name="Footer Placeholder 3">
            <a:extLst>
              <a:ext uri="{FF2B5EF4-FFF2-40B4-BE49-F238E27FC236}">
                <a16:creationId xmlns:a16="http://schemas.microsoft.com/office/drawing/2014/main" id="{696A0D1B-6BD5-CB32-BDA6-709BC78D636C}"/>
              </a:ext>
            </a:extLst>
          </p:cNvPr>
          <p:cNvSpPr>
            <a:spLocks noGrp="1"/>
          </p:cNvSpPr>
          <p:nvPr>
            <p:ph type="ftr" sz="quarter" idx="10"/>
          </p:nvPr>
        </p:nvSpPr>
        <p:spPr>
          <a:xfrm>
            <a:off x="3592286" y="6272655"/>
            <a:ext cx="3886200" cy="355098"/>
          </a:xfrm>
        </p:spPr>
        <p:txBody>
          <a:bodyPr/>
          <a:lstStyle/>
          <a:p>
            <a:endParaRPr lang="pt-BR"/>
          </a:p>
        </p:txBody>
      </p:sp>
    </p:spTree>
    <p:custDataLst>
      <p:tags r:id="rId1"/>
    </p:custDataLst>
    <p:extLst>
      <p:ext uri="{BB962C8B-B14F-4D97-AF65-F5344CB8AC3E}">
        <p14:creationId xmlns:p14="http://schemas.microsoft.com/office/powerpoint/2010/main" val="97464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2" name="Google Shape;12;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66630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9.jpe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0.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81555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9" r:id="rId3"/>
    <p:sldLayoutId id="2147483664" r:id="rId4"/>
    <p:sldLayoutId id="2147483665" r:id="rId5"/>
    <p:sldLayoutId id="2147483663" r:id="rId6"/>
    <p:sldLayoutId id="2147483662" r:id="rId7"/>
    <p:sldLayoutId id="2147483699" r:id="rId8"/>
    <p:sldLayoutId id="214748370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Conector reto 3"/>
          <p:cNvCxnSpPr/>
          <p:nvPr userDrawn="1"/>
        </p:nvCxnSpPr>
        <p:spPr>
          <a:xfrm>
            <a:off x="-16933" y="760413"/>
            <a:ext cx="12208933" cy="0"/>
          </a:xfrm>
          <a:prstGeom prst="line">
            <a:avLst/>
          </a:prstGeom>
          <a:ln>
            <a:solidFill>
              <a:srgbClr val="197932"/>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p:cNvPicPr>
          <p:nvPr userDrawn="1"/>
        </p:nvPicPr>
        <p:blipFill>
          <a:blip r:embed="rId15">
            <a:extLst>
              <a:ext uri="{28A0092B-C50C-407E-A947-70E740481C1C}">
                <a14:useLocalDpi xmlns:a14="http://schemas.microsoft.com/office/drawing/2010/main" val="0"/>
              </a:ext>
            </a:extLst>
          </a:blip>
          <a:srcRect r="20686"/>
          <a:stretch>
            <a:fillRect/>
          </a:stretch>
        </p:blipFill>
        <p:spPr bwMode="auto">
          <a:xfrm>
            <a:off x="0" y="115888"/>
            <a:ext cx="12048661"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to 4"/>
          <p:cNvCxnSpPr/>
          <p:nvPr userDrawn="1"/>
        </p:nvCxnSpPr>
        <p:spPr>
          <a:xfrm>
            <a:off x="-16933" y="760413"/>
            <a:ext cx="12208933" cy="0"/>
          </a:xfrm>
          <a:prstGeom prst="line">
            <a:avLst/>
          </a:prstGeom>
          <a:ln>
            <a:solidFill>
              <a:srgbClr val="197932"/>
            </a:solidFill>
          </a:ln>
        </p:spPr>
        <p:style>
          <a:lnRef idx="1">
            <a:schemeClr val="accent1"/>
          </a:lnRef>
          <a:fillRef idx="0">
            <a:schemeClr val="accent1"/>
          </a:fillRef>
          <a:effectRef idx="0">
            <a:schemeClr val="accent1"/>
          </a:effectRef>
          <a:fontRef idx="minor">
            <a:schemeClr val="tx1"/>
          </a:fontRef>
        </p:style>
      </p:cxnSp>
      <p:sp>
        <p:nvSpPr>
          <p:cNvPr id="1029" name="Espaço Reservado para Título 1"/>
          <p:cNvSpPr>
            <a:spLocks noGrp="1"/>
          </p:cNvSpPr>
          <p:nvPr>
            <p:ph type="title"/>
          </p:nvPr>
        </p:nvSpPr>
        <p:spPr bwMode="auto">
          <a:xfrm>
            <a:off x="1968500" y="-100013"/>
            <a:ext cx="10320867"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30" name="Espaço Reservado para Tex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Tree>
    <p:extLst>
      <p:ext uri="{BB962C8B-B14F-4D97-AF65-F5344CB8AC3E}">
        <p14:creationId xmlns:p14="http://schemas.microsoft.com/office/powerpoint/2010/main" val="13152141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ctr" rtl="0" eaLnBrk="0" fontAlgn="base" hangingPunct="0">
        <a:spcBef>
          <a:spcPct val="0"/>
        </a:spcBef>
        <a:spcAft>
          <a:spcPct val="0"/>
        </a:spcAft>
        <a:defRPr sz="3200" b="1" kern="1200">
          <a:solidFill>
            <a:srgbClr val="00713F"/>
          </a:solidFill>
          <a:latin typeface="+mj-lt"/>
          <a:ea typeface="+mj-ea"/>
          <a:cs typeface="+mj-cs"/>
        </a:defRPr>
      </a:lvl1pPr>
      <a:lvl2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2pPr>
      <a:lvl3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3pPr>
      <a:lvl4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4pPr>
      <a:lvl5pPr algn="ctr" rtl="0" eaLnBrk="0" fontAlgn="base" hangingPunct="0">
        <a:spcBef>
          <a:spcPct val="0"/>
        </a:spcBef>
        <a:spcAft>
          <a:spcPct val="0"/>
        </a:spcAft>
        <a:defRPr sz="3200" b="1">
          <a:solidFill>
            <a:srgbClr val="00713F"/>
          </a:solidFill>
          <a:latin typeface="Calibri" panose="020F0502020204030204" pitchFamily="34" charset="0"/>
          <a:cs typeface="Arial" panose="020B0604020202020204" pitchFamily="34" charset="0"/>
        </a:defRPr>
      </a:lvl5pPr>
      <a:lvl6pPr marL="4572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6pPr>
      <a:lvl7pPr marL="9144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7pPr>
      <a:lvl8pPr marL="13716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8pPr>
      <a:lvl9pPr marL="1828800" algn="ctr" rtl="0" fontAlgn="base">
        <a:spcBef>
          <a:spcPct val="0"/>
        </a:spcBef>
        <a:spcAft>
          <a:spcPct val="0"/>
        </a:spcAft>
        <a:defRPr sz="3200" b="1">
          <a:solidFill>
            <a:srgbClr val="00713F"/>
          </a:solidFill>
          <a:latin typeface="Calibri" panose="020F050202020403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rgbClr val="00713F"/>
        </a:buClr>
        <a:buFont typeface="Arial" panose="020B0604020202020204" pitchFamily="34" charset="0"/>
        <a:buChar char="•"/>
        <a:defRPr sz="3200" kern="1200">
          <a:solidFill>
            <a:srgbClr val="6F6F6F"/>
          </a:solidFill>
          <a:latin typeface="+mn-lt"/>
          <a:ea typeface="+mn-ea"/>
          <a:cs typeface="+mn-cs"/>
        </a:defRPr>
      </a:lvl1pPr>
      <a:lvl2pPr marL="742950" indent="-285750" algn="l" rtl="0" eaLnBrk="0" fontAlgn="base" hangingPunct="0">
        <a:spcBef>
          <a:spcPct val="20000"/>
        </a:spcBef>
        <a:spcAft>
          <a:spcPct val="0"/>
        </a:spcAft>
        <a:buClr>
          <a:srgbClr val="00713F"/>
        </a:buClr>
        <a:buFont typeface="Arial" panose="020B0604020202020204" pitchFamily="34" charset="0"/>
        <a:buChar char="–"/>
        <a:defRPr sz="2800" kern="1200">
          <a:solidFill>
            <a:srgbClr val="6F6F6F"/>
          </a:solidFill>
          <a:latin typeface="+mn-lt"/>
          <a:ea typeface="+mn-ea"/>
          <a:cs typeface="+mn-cs"/>
        </a:defRPr>
      </a:lvl2pPr>
      <a:lvl3pPr marL="1143000" indent="-228600" algn="l" rtl="0" eaLnBrk="0" fontAlgn="base" hangingPunct="0">
        <a:spcBef>
          <a:spcPct val="20000"/>
        </a:spcBef>
        <a:spcAft>
          <a:spcPct val="0"/>
        </a:spcAft>
        <a:buClr>
          <a:srgbClr val="00713F"/>
        </a:buClr>
        <a:buFont typeface="Arial" panose="020B0604020202020204" pitchFamily="34" charset="0"/>
        <a:buChar char="•"/>
        <a:defRPr sz="2400" kern="1200">
          <a:solidFill>
            <a:srgbClr val="6F6F6F"/>
          </a:solidFill>
          <a:latin typeface="+mn-lt"/>
          <a:ea typeface="+mn-ea"/>
          <a:cs typeface="+mn-cs"/>
        </a:defRPr>
      </a:lvl3pPr>
      <a:lvl4pPr marL="1600200" indent="-228600" algn="l" rtl="0" eaLnBrk="0" fontAlgn="base" hangingPunct="0">
        <a:spcBef>
          <a:spcPct val="20000"/>
        </a:spcBef>
        <a:spcAft>
          <a:spcPct val="0"/>
        </a:spcAft>
        <a:buClr>
          <a:srgbClr val="00713F"/>
        </a:buClr>
        <a:buFont typeface="Arial" panose="020B0604020202020204" pitchFamily="34" charset="0"/>
        <a:buChar char="–"/>
        <a:defRPr sz="2000" kern="1200">
          <a:solidFill>
            <a:srgbClr val="6F6F6F"/>
          </a:solidFill>
          <a:latin typeface="+mn-lt"/>
          <a:ea typeface="+mn-ea"/>
          <a:cs typeface="+mn-cs"/>
        </a:defRPr>
      </a:lvl4pPr>
      <a:lvl5pPr marL="2057400" indent="-228600" algn="l" rtl="0" eaLnBrk="0" fontAlgn="base" hangingPunct="0">
        <a:spcBef>
          <a:spcPct val="20000"/>
        </a:spcBef>
        <a:spcAft>
          <a:spcPct val="0"/>
        </a:spcAft>
        <a:buClr>
          <a:srgbClr val="00713F"/>
        </a:buClr>
        <a:buFont typeface="Arial" panose="020B0604020202020204" pitchFamily="34" charset="0"/>
        <a:buChar char="»"/>
        <a:defRPr sz="2000" kern="1200">
          <a:solidFill>
            <a:srgbClr val="6F6F6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E63B-92AB-3F43-B207-D4EBFD21E66B}"/>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b="92674"/>
          <a:stretch/>
        </p:blipFill>
        <p:spPr>
          <a:xfrm>
            <a:off x="0" y="0"/>
            <a:ext cx="11811000" cy="502418"/>
          </a:xfrm>
          <a:prstGeom prst="rect">
            <a:avLst/>
          </a:prstGeom>
        </p:spPr>
      </p:pic>
      <p:sp>
        <p:nvSpPr>
          <p:cNvPr id="3" name="Text Placeholder 2"/>
          <p:cNvSpPr>
            <a:spLocks noGrp="1"/>
          </p:cNvSpPr>
          <p:nvPr>
            <p:ph type="body" idx="1"/>
          </p:nvPr>
        </p:nvSpPr>
        <p:spPr>
          <a:xfrm>
            <a:off x="609600" y="832919"/>
            <a:ext cx="10972800" cy="519634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2">
            <a:extLst>
              <a:ext uri="{FF2B5EF4-FFF2-40B4-BE49-F238E27FC236}">
                <a16:creationId xmlns:a16="http://schemas.microsoft.com/office/drawing/2014/main" id="{548F8839-3061-C7F8-9A51-B05D3A3C7530}"/>
              </a:ext>
            </a:extLst>
          </p:cNvPr>
          <p:cNvSpPr>
            <a:spLocks noGrp="1"/>
          </p:cNvSpPr>
          <p:nvPr>
            <p:ph type="ftr" sz="quarter" idx="3"/>
          </p:nvPr>
        </p:nvSpPr>
        <p:spPr>
          <a:xfrm>
            <a:off x="304800" y="6359769"/>
            <a:ext cx="11506200" cy="355098"/>
          </a:xfrm>
          <a:prstGeom prst="rect">
            <a:avLst/>
          </a:prstGeom>
        </p:spPr>
        <p:txBody>
          <a:bodyPr anchor="b"/>
          <a:lstStyle>
            <a:lvl1pPr>
              <a:defRPr sz="700"/>
            </a:lvl1pPr>
          </a:lstStyle>
          <a:p>
            <a:endParaRPr lang="pt-BR"/>
          </a:p>
        </p:txBody>
      </p:sp>
    </p:spTree>
    <p:custDataLst>
      <p:tags r:id="rId18"/>
    </p:custDataLst>
    <p:extLst>
      <p:ext uri="{BB962C8B-B14F-4D97-AF65-F5344CB8AC3E}">
        <p14:creationId xmlns:p14="http://schemas.microsoft.com/office/powerpoint/2010/main" val="14632813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lvl1pPr algn="l" defTabSz="914377" rtl="0" eaLnBrk="1" latinLnBrk="0" hangingPunct="1">
        <a:lnSpc>
          <a:spcPct val="95000"/>
        </a:lnSpc>
        <a:spcBef>
          <a:spcPts val="0"/>
        </a:spcBef>
        <a:buNone/>
        <a:defRPr sz="2800" b="1" kern="1200">
          <a:solidFill>
            <a:schemeClr val="accent2"/>
          </a:solidFill>
          <a:latin typeface="+mj-lt"/>
          <a:ea typeface="+mj-ea"/>
          <a:cs typeface="+mj-cs"/>
        </a:defRPr>
      </a:lvl1pPr>
    </p:titleStyle>
    <p:bodyStyle>
      <a:lvl1pPr marL="0" indent="0" algn="l" defTabSz="914377" rtl="0" eaLnBrk="1" latinLnBrk="0" hangingPunct="1">
        <a:lnSpc>
          <a:spcPct val="95000"/>
        </a:lnSpc>
        <a:spcBef>
          <a:spcPts val="1200"/>
        </a:spcBef>
        <a:buSzPct val="90000"/>
        <a:buFontTx/>
        <a:buNone/>
        <a:defRPr sz="2000" kern="1200">
          <a:solidFill>
            <a:schemeClr val="accent4">
              <a:lumMod val="75000"/>
            </a:schemeClr>
          </a:solidFill>
          <a:latin typeface="+mn-lt"/>
          <a:ea typeface="+mn-ea"/>
          <a:cs typeface="+mn-cs"/>
        </a:defRPr>
      </a:lvl1pPr>
      <a:lvl2pPr marL="230182" indent="-174621" algn="l" defTabSz="914377" rtl="0" eaLnBrk="1" latinLnBrk="0" hangingPunct="1">
        <a:lnSpc>
          <a:spcPct val="95000"/>
        </a:lnSpc>
        <a:spcBef>
          <a:spcPts val="400"/>
        </a:spcBef>
        <a:buClr>
          <a:schemeClr val="accent1"/>
        </a:buClr>
        <a:buFont typeface="Arial" panose="020B0604020202020204" pitchFamily="34" charset="0"/>
        <a:buChar char="•"/>
        <a:defRPr sz="2000" kern="1200">
          <a:solidFill>
            <a:schemeClr val="accent4">
              <a:lumMod val="75000"/>
            </a:schemeClr>
          </a:solidFill>
          <a:latin typeface="+mn-lt"/>
          <a:ea typeface="+mn-ea"/>
          <a:cs typeface="+mn-cs"/>
        </a:defRPr>
      </a:lvl2pPr>
      <a:lvl3pPr marL="630223" indent="-117472" algn="l" defTabSz="914377" rtl="0" eaLnBrk="1" latinLnBrk="0" hangingPunct="1">
        <a:lnSpc>
          <a:spcPct val="95000"/>
        </a:lnSpc>
        <a:spcBef>
          <a:spcPts val="300"/>
        </a:spcBef>
        <a:buFont typeface="Arial" pitchFamily="34" charset="0"/>
        <a:buChar char="•"/>
        <a:defRPr sz="1800" kern="1200">
          <a:solidFill>
            <a:schemeClr val="accent4">
              <a:lumMod val="75000"/>
            </a:schemeClr>
          </a:solidFill>
          <a:latin typeface="+mn-lt"/>
          <a:ea typeface="+mn-ea"/>
          <a:cs typeface="+mn-cs"/>
        </a:defRPr>
      </a:lvl3pPr>
      <a:lvl4pPr marL="968350" indent="-169858" algn="l" defTabSz="914377" rtl="0" eaLnBrk="1" latinLnBrk="0" hangingPunct="1">
        <a:lnSpc>
          <a:spcPct val="95000"/>
        </a:lnSpc>
        <a:spcBef>
          <a:spcPts val="200"/>
        </a:spcBef>
        <a:buFont typeface="Arial" pitchFamily="34" charset="0"/>
        <a:buChar char="–"/>
        <a:defRPr sz="1600" kern="1200">
          <a:solidFill>
            <a:schemeClr val="accent4">
              <a:lumMod val="75000"/>
            </a:schemeClr>
          </a:solidFill>
          <a:latin typeface="+mn-lt"/>
          <a:ea typeface="+mn-ea"/>
          <a:cs typeface="+mn-cs"/>
        </a:defRPr>
      </a:lvl4pPr>
      <a:lvl5pPr marL="1371566" indent="-169858" algn="l" defTabSz="914377" rtl="0" eaLnBrk="1" latinLnBrk="0" hangingPunct="1">
        <a:lnSpc>
          <a:spcPct val="95000"/>
        </a:lnSpc>
        <a:spcBef>
          <a:spcPts val="200"/>
        </a:spcBef>
        <a:buFont typeface="Arial" pitchFamily="34" charset="0"/>
        <a:buChar char="•"/>
        <a:defRPr sz="1600" kern="1200">
          <a:solidFill>
            <a:schemeClr val="accent4">
              <a:lumMod val="75000"/>
            </a:schemeClr>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17.png"/><Relationship Id="rId7"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1.emf"/><Relationship Id="rId5" Type="http://schemas.openxmlformats.org/officeDocument/2006/relationships/image" Target="../media/image40.emf"/><Relationship Id="rId10" Type="http://schemas.openxmlformats.org/officeDocument/2006/relationships/image" Target="../media/image45.emf"/><Relationship Id="rId4" Type="http://schemas.openxmlformats.org/officeDocument/2006/relationships/image" Target="../media/image39.emf"/><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17.png"/><Relationship Id="rId7"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17.png"/><Relationship Id="rId4" Type="http://schemas.openxmlformats.org/officeDocument/2006/relationships/image" Target="../media/image77.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17.png"/><Relationship Id="rId7"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9EA485A-C6DE-4E97-B798-0D6EFB2AE079}"/>
              </a:ext>
            </a:extLst>
          </p:cNvPr>
          <p:cNvSpPr>
            <a:spLocks noGrp="1"/>
          </p:cNvSpPr>
          <p:nvPr>
            <p:ph type="body" sz="quarter" idx="16"/>
          </p:nvPr>
        </p:nvSpPr>
        <p:spPr>
          <a:xfrm>
            <a:off x="169154" y="1537545"/>
            <a:ext cx="5788884" cy="1474595"/>
          </a:xfrm>
        </p:spPr>
        <p:txBody>
          <a:bodyPr>
            <a:normAutofit fontScale="92500"/>
          </a:bodyPr>
          <a:lstStyle/>
          <a:p>
            <a:r>
              <a:rPr lang="pt-BR" sz="3200" b="1" dirty="0"/>
              <a:t>A Importância e Desafios na Identificação da Paciente com Câncer de Mama Her2-Low</a:t>
            </a:r>
          </a:p>
        </p:txBody>
      </p:sp>
      <p:sp>
        <p:nvSpPr>
          <p:cNvPr id="7" name="Espaço Reservado para Conteúdo 5">
            <a:extLst>
              <a:ext uri="{FF2B5EF4-FFF2-40B4-BE49-F238E27FC236}">
                <a16:creationId xmlns:a16="http://schemas.microsoft.com/office/drawing/2014/main" id="{B0DD3150-A1AE-452F-B514-1255E8D0F5D5}"/>
              </a:ext>
            </a:extLst>
          </p:cNvPr>
          <p:cNvSpPr txBox="1">
            <a:spLocks/>
          </p:cNvSpPr>
          <p:nvPr/>
        </p:nvSpPr>
        <p:spPr>
          <a:xfrm>
            <a:off x="160922" y="3035914"/>
            <a:ext cx="5788885" cy="376633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3300" b="1" dirty="0">
                <a:solidFill>
                  <a:srgbClr val="46A711"/>
                </a:solidFill>
              </a:rPr>
              <a:t>Marina De Brot, MD PhD</a:t>
            </a:r>
          </a:p>
          <a:p>
            <a:pPr marL="0" indent="0">
              <a:buNone/>
            </a:pPr>
            <a:r>
              <a:rPr lang="pt-BR" sz="3300" b="1" dirty="0">
                <a:solidFill>
                  <a:srgbClr val="46A711"/>
                </a:solidFill>
              </a:rPr>
              <a:t>CREMESP: 185569</a:t>
            </a:r>
          </a:p>
          <a:p>
            <a:pPr marL="0" indent="0">
              <a:buNone/>
            </a:pPr>
            <a:r>
              <a:rPr lang="pt-BR" b="1" dirty="0">
                <a:solidFill>
                  <a:srgbClr val="85B037"/>
                </a:solidFill>
              </a:rPr>
              <a:t>Patologista Titular e Professora do Programa de Pós-Graduação do </a:t>
            </a:r>
            <a:r>
              <a:rPr lang="pt-BR" b="1" dirty="0" err="1">
                <a:solidFill>
                  <a:srgbClr val="85B037"/>
                </a:solidFill>
              </a:rPr>
              <a:t>A.C.Camargo</a:t>
            </a:r>
            <a:r>
              <a:rPr lang="pt-BR" b="1" dirty="0">
                <a:solidFill>
                  <a:srgbClr val="85B037"/>
                </a:solidFill>
              </a:rPr>
              <a:t> </a:t>
            </a:r>
            <a:r>
              <a:rPr lang="pt-BR" b="1" dirty="0" err="1">
                <a:solidFill>
                  <a:srgbClr val="85B037"/>
                </a:solidFill>
              </a:rPr>
              <a:t>Cancer</a:t>
            </a:r>
            <a:r>
              <a:rPr lang="pt-BR" b="1" dirty="0">
                <a:solidFill>
                  <a:srgbClr val="85B037"/>
                </a:solidFill>
              </a:rPr>
              <a:t> Center</a:t>
            </a:r>
          </a:p>
          <a:p>
            <a:pPr marL="0" indent="0">
              <a:buNone/>
            </a:pPr>
            <a:r>
              <a:rPr lang="pt-BR" b="1" dirty="0">
                <a:solidFill>
                  <a:srgbClr val="85B037"/>
                </a:solidFill>
              </a:rPr>
              <a:t>Presidente da Associação dos Patologistas do Estado de São Paulo (APESP)</a:t>
            </a:r>
          </a:p>
          <a:p>
            <a:pPr marL="0" indent="0">
              <a:buNone/>
            </a:pPr>
            <a:r>
              <a:rPr lang="pt-BR" b="1" dirty="0">
                <a:solidFill>
                  <a:srgbClr val="85B037"/>
                </a:solidFill>
              </a:rPr>
              <a:t>Secretária-Geral da Sociedade Brasileira de Patologia (SBP)</a:t>
            </a:r>
          </a:p>
          <a:p>
            <a:pPr marL="0" indent="0">
              <a:buNone/>
            </a:pPr>
            <a:r>
              <a:rPr lang="pt-BR" b="1" dirty="0">
                <a:solidFill>
                  <a:srgbClr val="85B037"/>
                </a:solidFill>
              </a:rPr>
              <a:t>Secretária da </a:t>
            </a:r>
            <a:r>
              <a:rPr lang="pt-BR" b="1" i="1" dirty="0" err="1">
                <a:solidFill>
                  <a:srgbClr val="85B037"/>
                </a:solidFill>
              </a:rPr>
              <a:t>International</a:t>
            </a:r>
            <a:r>
              <a:rPr lang="pt-BR" b="1" i="1" dirty="0">
                <a:solidFill>
                  <a:srgbClr val="85B037"/>
                </a:solidFill>
              </a:rPr>
              <a:t> Society </a:t>
            </a:r>
            <a:r>
              <a:rPr lang="pt-BR" b="1" i="1" dirty="0" err="1">
                <a:solidFill>
                  <a:srgbClr val="85B037"/>
                </a:solidFill>
              </a:rPr>
              <a:t>of</a:t>
            </a:r>
            <a:r>
              <a:rPr lang="pt-BR" b="1" i="1" dirty="0">
                <a:solidFill>
                  <a:srgbClr val="85B037"/>
                </a:solidFill>
              </a:rPr>
              <a:t> </a:t>
            </a:r>
            <a:r>
              <a:rPr lang="pt-BR" b="1" i="1" dirty="0" err="1">
                <a:solidFill>
                  <a:srgbClr val="85B037"/>
                </a:solidFill>
              </a:rPr>
              <a:t>Breast</a:t>
            </a:r>
            <a:r>
              <a:rPr lang="pt-BR" b="1" i="1" dirty="0">
                <a:solidFill>
                  <a:srgbClr val="85B037"/>
                </a:solidFill>
              </a:rPr>
              <a:t> </a:t>
            </a:r>
            <a:r>
              <a:rPr lang="pt-BR" b="1" i="1" dirty="0" err="1">
                <a:solidFill>
                  <a:srgbClr val="85B037"/>
                </a:solidFill>
              </a:rPr>
              <a:t>Pathology</a:t>
            </a:r>
            <a:r>
              <a:rPr lang="pt-BR" b="1" i="1" dirty="0">
                <a:solidFill>
                  <a:srgbClr val="85B037"/>
                </a:solidFill>
              </a:rPr>
              <a:t> </a:t>
            </a:r>
            <a:r>
              <a:rPr lang="pt-BR" b="1" dirty="0">
                <a:solidFill>
                  <a:srgbClr val="85B037"/>
                </a:solidFill>
              </a:rPr>
              <a:t>(ISBP)</a:t>
            </a:r>
          </a:p>
          <a:p>
            <a:pPr marL="0" indent="0">
              <a:buNone/>
            </a:pPr>
            <a:r>
              <a:rPr lang="pt-BR" b="1" dirty="0">
                <a:solidFill>
                  <a:srgbClr val="46A711"/>
                </a:solidFill>
              </a:rPr>
              <a:t> </a:t>
            </a:r>
          </a:p>
        </p:txBody>
      </p:sp>
    </p:spTree>
    <p:extLst>
      <p:ext uri="{BB962C8B-B14F-4D97-AF65-F5344CB8AC3E}">
        <p14:creationId xmlns:p14="http://schemas.microsoft.com/office/powerpoint/2010/main" val="169421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49600"/>
            <a:ext cx="12192000" cy="867930"/>
          </a:xfrm>
        </p:spPr>
        <p:txBody>
          <a:bodyPr/>
          <a:lstStyle/>
          <a:p>
            <a:r>
              <a:rPr lang="en-US" dirty="0"/>
              <a:t>Defining HER status as positive or negative in breast cancer is not enough anymore</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17" name="CaixaDeTexto 16">
            <a:extLst>
              <a:ext uri="{FF2B5EF4-FFF2-40B4-BE49-F238E27FC236}">
                <a16:creationId xmlns:a16="http://schemas.microsoft.com/office/drawing/2014/main" id="{48FD466C-CA1F-75FD-B50D-881AC3887B14}"/>
              </a:ext>
            </a:extLst>
          </p:cNvPr>
          <p:cNvSpPr txBox="1"/>
          <p:nvPr/>
        </p:nvSpPr>
        <p:spPr>
          <a:xfrm>
            <a:off x="9948215" y="6411394"/>
            <a:ext cx="2287709" cy="323165"/>
          </a:xfrm>
          <a:prstGeom prst="rect">
            <a:avLst/>
          </a:prstGeom>
          <a:noFill/>
        </p:spPr>
        <p:txBody>
          <a:bodyPr wrap="square" rtlCol="0">
            <a:spAutoFit/>
          </a:bodyPr>
          <a:lstStyle/>
          <a:p>
            <a:r>
              <a:rPr lang="pt-BR" sz="1500" dirty="0"/>
              <a:t>Tarantino et al, JCO 2020</a:t>
            </a:r>
          </a:p>
        </p:txBody>
      </p:sp>
      <p:grpSp>
        <p:nvGrpSpPr>
          <p:cNvPr id="18" name="Agrupar 3">
            <a:extLst>
              <a:ext uri="{FF2B5EF4-FFF2-40B4-BE49-F238E27FC236}">
                <a16:creationId xmlns:a16="http://schemas.microsoft.com/office/drawing/2014/main" id="{14476012-0841-411E-E261-31D4179EDA78}"/>
              </a:ext>
            </a:extLst>
          </p:cNvPr>
          <p:cNvGrpSpPr/>
          <p:nvPr/>
        </p:nvGrpSpPr>
        <p:grpSpPr>
          <a:xfrm>
            <a:off x="28773" y="1984858"/>
            <a:ext cx="10015293" cy="4588118"/>
            <a:chOff x="733500" y="1412777"/>
            <a:chExt cx="9919442" cy="4588118"/>
          </a:xfrm>
        </p:grpSpPr>
        <p:pic>
          <p:nvPicPr>
            <p:cNvPr id="19" name="Imagem 18" descr="Diagrama&#10;&#10;Descrição gerada automaticamente">
              <a:extLst>
                <a:ext uri="{FF2B5EF4-FFF2-40B4-BE49-F238E27FC236}">
                  <a16:creationId xmlns:a16="http://schemas.microsoft.com/office/drawing/2014/main" id="{F362F823-D2D2-E040-EB36-3A2DC1B6B6C2}"/>
                </a:ext>
              </a:extLst>
            </p:cNvPr>
            <p:cNvPicPr>
              <a:picLocks noChangeAspect="1"/>
            </p:cNvPicPr>
            <p:nvPr/>
          </p:nvPicPr>
          <p:blipFill>
            <a:blip r:embed="rId4"/>
            <a:stretch>
              <a:fillRect/>
            </a:stretch>
          </p:blipFill>
          <p:spPr>
            <a:xfrm>
              <a:off x="914400" y="1568551"/>
              <a:ext cx="9738542" cy="4276570"/>
            </a:xfrm>
            <a:prstGeom prst="rect">
              <a:avLst/>
            </a:prstGeom>
          </p:spPr>
        </p:pic>
        <p:sp>
          <p:nvSpPr>
            <p:cNvPr id="21" name="Retângulo 20">
              <a:extLst>
                <a:ext uri="{FF2B5EF4-FFF2-40B4-BE49-F238E27FC236}">
                  <a16:creationId xmlns:a16="http://schemas.microsoft.com/office/drawing/2014/main" id="{E9B25D5F-CE5C-28ED-C182-BC4E36B9EA37}"/>
                </a:ext>
              </a:extLst>
            </p:cNvPr>
            <p:cNvSpPr/>
            <p:nvPr/>
          </p:nvSpPr>
          <p:spPr>
            <a:xfrm>
              <a:off x="914400" y="1412777"/>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36FF319E-69A6-C927-ACC4-5325540B954D}"/>
                </a:ext>
              </a:extLst>
            </p:cNvPr>
            <p:cNvSpPr/>
            <p:nvPr/>
          </p:nvSpPr>
          <p:spPr>
            <a:xfrm>
              <a:off x="733500" y="1856733"/>
              <a:ext cx="219000" cy="414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0" name="Picture 19">
            <a:extLst>
              <a:ext uri="{FF2B5EF4-FFF2-40B4-BE49-F238E27FC236}">
                <a16:creationId xmlns:a16="http://schemas.microsoft.com/office/drawing/2014/main" id="{D8A77FF4-1ACB-4C88-84D3-84ED97E9C4FC}"/>
              </a:ext>
            </a:extLst>
          </p:cNvPr>
          <p:cNvPicPr>
            <a:picLocks noChangeAspect="1"/>
          </p:cNvPicPr>
          <p:nvPr/>
        </p:nvPicPr>
        <p:blipFill>
          <a:blip r:embed="rId5"/>
          <a:stretch>
            <a:fillRect/>
          </a:stretch>
        </p:blipFill>
        <p:spPr>
          <a:xfrm>
            <a:off x="7264866" y="1666733"/>
            <a:ext cx="4848931" cy="1373352"/>
          </a:xfrm>
          <a:prstGeom prst="rect">
            <a:avLst/>
          </a:prstGeom>
        </p:spPr>
      </p:pic>
      <p:pic>
        <p:nvPicPr>
          <p:cNvPr id="23" name="Picture 22">
            <a:extLst>
              <a:ext uri="{FF2B5EF4-FFF2-40B4-BE49-F238E27FC236}">
                <a16:creationId xmlns:a16="http://schemas.microsoft.com/office/drawing/2014/main" id="{1554B3AF-017E-4DC6-A08F-46068F7C363B}"/>
              </a:ext>
            </a:extLst>
          </p:cNvPr>
          <p:cNvPicPr>
            <a:picLocks noChangeAspect="1"/>
          </p:cNvPicPr>
          <p:nvPr/>
        </p:nvPicPr>
        <p:blipFill>
          <a:blip r:embed="rId6"/>
          <a:stretch>
            <a:fillRect/>
          </a:stretch>
        </p:blipFill>
        <p:spPr>
          <a:xfrm>
            <a:off x="10044066" y="2776811"/>
            <a:ext cx="2069731" cy="356629"/>
          </a:xfrm>
          <a:prstGeom prst="rect">
            <a:avLst/>
          </a:prstGeom>
        </p:spPr>
      </p:pic>
    </p:spTree>
    <p:extLst>
      <p:ext uri="{BB962C8B-B14F-4D97-AF65-F5344CB8AC3E}">
        <p14:creationId xmlns:p14="http://schemas.microsoft.com/office/powerpoint/2010/main" val="402624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pic>
        <p:nvPicPr>
          <p:cNvPr id="2" name="Imagem 1">
            <a:extLst>
              <a:ext uri="{FF2B5EF4-FFF2-40B4-BE49-F238E27FC236}">
                <a16:creationId xmlns:a16="http://schemas.microsoft.com/office/drawing/2014/main" id="{A50B3669-3C10-B6F8-E355-5CB7C262B1A4}"/>
              </a:ext>
            </a:extLst>
          </p:cNvPr>
          <p:cNvPicPr>
            <a:picLocks noChangeAspect="1"/>
          </p:cNvPicPr>
          <p:nvPr/>
        </p:nvPicPr>
        <p:blipFill>
          <a:blip r:embed="rId4"/>
          <a:stretch>
            <a:fillRect/>
          </a:stretch>
        </p:blipFill>
        <p:spPr>
          <a:xfrm>
            <a:off x="156634" y="780762"/>
            <a:ext cx="4948853" cy="1604629"/>
          </a:xfrm>
          <a:prstGeom prst="rect">
            <a:avLst/>
          </a:prstGeom>
        </p:spPr>
      </p:pic>
      <p:pic>
        <p:nvPicPr>
          <p:cNvPr id="3" name="Imagem 2">
            <a:extLst>
              <a:ext uri="{FF2B5EF4-FFF2-40B4-BE49-F238E27FC236}">
                <a16:creationId xmlns:a16="http://schemas.microsoft.com/office/drawing/2014/main" id="{DEBC7701-81FC-518E-3BFF-E362887E20A5}"/>
              </a:ext>
            </a:extLst>
          </p:cNvPr>
          <p:cNvPicPr>
            <a:picLocks noChangeAspect="1"/>
          </p:cNvPicPr>
          <p:nvPr/>
        </p:nvPicPr>
        <p:blipFill rotWithShape="1">
          <a:blip r:embed="rId5"/>
          <a:srcRect b="22447"/>
          <a:stretch/>
        </p:blipFill>
        <p:spPr>
          <a:xfrm>
            <a:off x="313078" y="2489378"/>
            <a:ext cx="9193696" cy="4146523"/>
          </a:xfrm>
          <a:prstGeom prst="rect">
            <a:avLst/>
          </a:prstGeom>
          <a:ln w="38100">
            <a:solidFill>
              <a:schemeClr val="tx1"/>
            </a:solidFill>
          </a:ln>
        </p:spPr>
      </p:pic>
      <p:pic>
        <p:nvPicPr>
          <p:cNvPr id="5" name="Imagem 4">
            <a:extLst>
              <a:ext uri="{FF2B5EF4-FFF2-40B4-BE49-F238E27FC236}">
                <a16:creationId xmlns:a16="http://schemas.microsoft.com/office/drawing/2014/main" id="{57B19A8A-A9DE-2D54-6394-82939A853F87}"/>
              </a:ext>
            </a:extLst>
          </p:cNvPr>
          <p:cNvPicPr>
            <a:picLocks noChangeAspect="1"/>
          </p:cNvPicPr>
          <p:nvPr/>
        </p:nvPicPr>
        <p:blipFill>
          <a:blip r:embed="rId6"/>
          <a:stretch>
            <a:fillRect/>
          </a:stretch>
        </p:blipFill>
        <p:spPr>
          <a:xfrm>
            <a:off x="123181" y="57363"/>
            <a:ext cx="9497897" cy="723399"/>
          </a:xfrm>
          <a:prstGeom prst="rect">
            <a:avLst/>
          </a:prstGeom>
        </p:spPr>
      </p:pic>
      <p:sp>
        <p:nvSpPr>
          <p:cNvPr id="6" name="Espaço Reservado para Conteúdo 2">
            <a:extLst>
              <a:ext uri="{FF2B5EF4-FFF2-40B4-BE49-F238E27FC236}">
                <a16:creationId xmlns:a16="http://schemas.microsoft.com/office/drawing/2014/main" id="{B930370B-32EA-0D39-4410-BE77CA8A9B9D}"/>
              </a:ext>
            </a:extLst>
          </p:cNvPr>
          <p:cNvSpPr txBox="1">
            <a:spLocks/>
          </p:cNvSpPr>
          <p:nvPr/>
        </p:nvSpPr>
        <p:spPr>
          <a:xfrm>
            <a:off x="5970192" y="1035498"/>
            <a:ext cx="6098627" cy="1036308"/>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800" dirty="0"/>
              <a:t>Potential for HER2 targeting in HER2 “ultra-low” breast cancer</a:t>
            </a:r>
          </a:p>
          <a:p>
            <a:pPr marL="285750" indent="-285750">
              <a:lnSpc>
                <a:spcPct val="100000"/>
              </a:lnSpc>
              <a:buFont typeface="Arial" panose="020B0604020202020204" pitchFamily="34" charset="0"/>
              <a:buChar char="•"/>
            </a:pPr>
            <a:r>
              <a:rPr lang="en-US" sz="1800" dirty="0"/>
              <a:t>HER2 “ultra-low” breast cancer: HER2 score 0 with incomplete and faint staining in ≤10% of tumor cells</a:t>
            </a:r>
          </a:p>
        </p:txBody>
      </p:sp>
    </p:spTree>
    <p:extLst>
      <p:ext uri="{BB962C8B-B14F-4D97-AF65-F5344CB8AC3E}">
        <p14:creationId xmlns:p14="http://schemas.microsoft.com/office/powerpoint/2010/main" val="266184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25466-D0DD-1150-5863-C703EFDE27B8}"/>
              </a:ext>
            </a:extLst>
          </p:cNvPr>
          <p:cNvSpPr>
            <a:spLocks noGrp="1"/>
          </p:cNvSpPr>
          <p:nvPr>
            <p:ph type="title"/>
          </p:nvPr>
        </p:nvSpPr>
        <p:spPr>
          <a:xfrm>
            <a:off x="312947" y="218054"/>
            <a:ext cx="11599419" cy="634020"/>
          </a:xfrm>
        </p:spPr>
        <p:txBody>
          <a:bodyPr/>
          <a:lstStyle/>
          <a:p>
            <a:r>
              <a:rPr lang="pt-BR" sz="2200" dirty="0"/>
              <a:t>Mais da metade dos cânceres de mama atualmente categorizados como HER2-negativos expressam baixos níveis de HER2, o que pode ser clinicamente significativo</a:t>
            </a:r>
          </a:p>
        </p:txBody>
      </p:sp>
      <p:sp>
        <p:nvSpPr>
          <p:cNvPr id="4" name="Espaço Reservado para Texto 3">
            <a:extLst>
              <a:ext uri="{FF2B5EF4-FFF2-40B4-BE49-F238E27FC236}">
                <a16:creationId xmlns:a16="http://schemas.microsoft.com/office/drawing/2014/main" id="{0E8E2326-655D-AE08-0FC8-8FA84BF5ED6A}"/>
              </a:ext>
            </a:extLst>
          </p:cNvPr>
          <p:cNvSpPr>
            <a:spLocks noGrp="1"/>
          </p:cNvSpPr>
          <p:nvPr>
            <p:ph type="body" sz="quarter" idx="11"/>
          </p:nvPr>
        </p:nvSpPr>
        <p:spPr/>
        <p:txBody>
          <a:bodyPr/>
          <a:lstStyle/>
          <a:p>
            <a:endParaRPr lang="pt-BR"/>
          </a:p>
        </p:txBody>
      </p:sp>
      <p:grpSp>
        <p:nvGrpSpPr>
          <p:cNvPr id="5" name="Group 6">
            <a:extLst>
              <a:ext uri="{FF2B5EF4-FFF2-40B4-BE49-F238E27FC236}">
                <a16:creationId xmlns:a16="http://schemas.microsoft.com/office/drawing/2014/main" id="{8601A979-68C8-134A-1852-FEA78DE88526}"/>
              </a:ext>
            </a:extLst>
          </p:cNvPr>
          <p:cNvGrpSpPr/>
          <p:nvPr/>
        </p:nvGrpSpPr>
        <p:grpSpPr>
          <a:xfrm>
            <a:off x="578613" y="1896669"/>
            <a:ext cx="7291826" cy="3606624"/>
            <a:chOff x="587059" y="1590051"/>
            <a:chExt cx="6600413" cy="3264643"/>
          </a:xfrm>
        </p:grpSpPr>
        <p:grpSp>
          <p:nvGrpSpPr>
            <p:cNvPr id="6" name="Group 7">
              <a:extLst>
                <a:ext uri="{FF2B5EF4-FFF2-40B4-BE49-F238E27FC236}">
                  <a16:creationId xmlns:a16="http://schemas.microsoft.com/office/drawing/2014/main" id="{4BC545D8-4CE5-4571-2F92-E926CE6AB365}"/>
                </a:ext>
              </a:extLst>
            </p:cNvPr>
            <p:cNvGrpSpPr/>
            <p:nvPr/>
          </p:nvGrpSpPr>
          <p:grpSpPr>
            <a:xfrm>
              <a:off x="2058715" y="2109259"/>
              <a:ext cx="3820476" cy="2745435"/>
              <a:chOff x="8900609" y="1958775"/>
              <a:chExt cx="3746244" cy="2692091"/>
            </a:xfrm>
          </p:grpSpPr>
          <p:sp>
            <p:nvSpPr>
              <p:cNvPr id="17" name="Rectangle 47">
                <a:extLst>
                  <a:ext uri="{FF2B5EF4-FFF2-40B4-BE49-F238E27FC236}">
                    <a16:creationId xmlns:a16="http://schemas.microsoft.com/office/drawing/2014/main" id="{2E5ACB1D-7203-2F6E-CA8B-773497495D8E}"/>
                  </a:ext>
                </a:extLst>
              </p:cNvPr>
              <p:cNvSpPr/>
              <p:nvPr/>
            </p:nvSpPr>
            <p:spPr>
              <a:xfrm>
                <a:off x="8900609" y="4271272"/>
                <a:ext cx="1051200" cy="37959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RH−/HER2−</a:t>
                </a:r>
              </a:p>
            </p:txBody>
          </p:sp>
          <p:sp>
            <p:nvSpPr>
              <p:cNvPr id="18" name="Rectangle 48">
                <a:extLst>
                  <a:ext uri="{FF2B5EF4-FFF2-40B4-BE49-F238E27FC236}">
                    <a16:creationId xmlns:a16="http://schemas.microsoft.com/office/drawing/2014/main" id="{BF31FAE2-D259-44BA-47F4-AF5875AD6596}"/>
                  </a:ext>
                </a:extLst>
              </p:cNvPr>
              <p:cNvSpPr/>
              <p:nvPr/>
            </p:nvSpPr>
            <p:spPr>
              <a:xfrm>
                <a:off x="8900609" y="2490578"/>
                <a:ext cx="1051200" cy="17589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accent6"/>
                    </a:solidFill>
                  </a:rPr>
                  <a:t>RH+/HER2−</a:t>
                </a:r>
              </a:p>
            </p:txBody>
          </p:sp>
          <p:sp>
            <p:nvSpPr>
              <p:cNvPr id="19" name="Rectangle 49">
                <a:extLst>
                  <a:ext uri="{FF2B5EF4-FFF2-40B4-BE49-F238E27FC236}">
                    <a16:creationId xmlns:a16="http://schemas.microsoft.com/office/drawing/2014/main" id="{757F6DAF-548A-BF71-7AD6-1B74FE3DA37D}"/>
                  </a:ext>
                </a:extLst>
              </p:cNvPr>
              <p:cNvSpPr/>
              <p:nvPr/>
            </p:nvSpPr>
            <p:spPr>
              <a:xfrm>
                <a:off x="8900609" y="1958775"/>
                <a:ext cx="1051200" cy="5100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HER2+</a:t>
                </a:r>
              </a:p>
            </p:txBody>
          </p:sp>
          <p:sp>
            <p:nvSpPr>
              <p:cNvPr id="20" name="Rectangle 50">
                <a:extLst>
                  <a:ext uri="{FF2B5EF4-FFF2-40B4-BE49-F238E27FC236}">
                    <a16:creationId xmlns:a16="http://schemas.microsoft.com/office/drawing/2014/main" id="{93E43C35-2510-A1CD-76A2-FFEB04D9FE07}"/>
                  </a:ext>
                </a:extLst>
              </p:cNvPr>
              <p:cNvSpPr/>
              <p:nvPr/>
            </p:nvSpPr>
            <p:spPr>
              <a:xfrm>
                <a:off x="11595649" y="4435931"/>
                <a:ext cx="1051200" cy="21493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RH−/HER2−</a:t>
                </a:r>
              </a:p>
            </p:txBody>
          </p:sp>
          <p:sp>
            <p:nvSpPr>
              <p:cNvPr id="21" name="Rectangle 51">
                <a:extLst>
                  <a:ext uri="{FF2B5EF4-FFF2-40B4-BE49-F238E27FC236}">
                    <a16:creationId xmlns:a16="http://schemas.microsoft.com/office/drawing/2014/main" id="{D55A39A2-F3D3-DF4E-1601-B3EDFD16D266}"/>
                  </a:ext>
                </a:extLst>
              </p:cNvPr>
              <p:cNvSpPr/>
              <p:nvPr/>
            </p:nvSpPr>
            <p:spPr>
              <a:xfrm>
                <a:off x="11595653" y="2491003"/>
                <a:ext cx="1051200" cy="420928"/>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accent6"/>
                    </a:solidFill>
                  </a:rPr>
                  <a:t>RH+/HER2−</a:t>
                </a:r>
              </a:p>
            </p:txBody>
          </p:sp>
          <p:sp>
            <p:nvSpPr>
              <p:cNvPr id="22" name="Rectangle 52">
                <a:extLst>
                  <a:ext uri="{FF2B5EF4-FFF2-40B4-BE49-F238E27FC236}">
                    <a16:creationId xmlns:a16="http://schemas.microsoft.com/office/drawing/2014/main" id="{9FF74EC2-7721-8072-C147-F40BA181FD9B}"/>
                  </a:ext>
                </a:extLst>
              </p:cNvPr>
              <p:cNvSpPr/>
              <p:nvPr/>
            </p:nvSpPr>
            <p:spPr>
              <a:xfrm>
                <a:off x="11595653" y="1958775"/>
                <a:ext cx="1051200" cy="5100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pt-BR" sz="1000" b="1">
                    <a:solidFill>
                      <a:schemeClr val="bg1"/>
                    </a:solidFill>
                  </a:rPr>
                  <a:t>HER2+</a:t>
                </a:r>
              </a:p>
            </p:txBody>
          </p:sp>
          <p:sp>
            <p:nvSpPr>
              <p:cNvPr id="23" name="Rectangle 53">
                <a:extLst>
                  <a:ext uri="{FF2B5EF4-FFF2-40B4-BE49-F238E27FC236}">
                    <a16:creationId xmlns:a16="http://schemas.microsoft.com/office/drawing/2014/main" id="{57379428-0E32-66CA-7D5D-ECC5ABD96693}"/>
                  </a:ext>
                </a:extLst>
              </p:cNvPr>
              <p:cNvSpPr/>
              <p:nvPr/>
            </p:nvSpPr>
            <p:spPr>
              <a:xfrm>
                <a:off x="11595653" y="2935465"/>
                <a:ext cx="1051200" cy="13108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pt-BR" sz="1000" b="1"/>
                  <a:t>RH+/</a:t>
                </a:r>
              </a:p>
              <a:p>
                <a:pPr algn="ctr"/>
                <a:r>
                  <a:rPr lang="pt-BR" sz="1000" b="1"/>
                  <a:t>Baixo HER2</a:t>
                </a:r>
              </a:p>
            </p:txBody>
          </p:sp>
          <p:sp>
            <p:nvSpPr>
              <p:cNvPr id="24" name="Rectangle 54">
                <a:extLst>
                  <a:ext uri="{FF2B5EF4-FFF2-40B4-BE49-F238E27FC236}">
                    <a16:creationId xmlns:a16="http://schemas.microsoft.com/office/drawing/2014/main" id="{9ADC4C60-D11F-D9CB-5B36-630453608880}"/>
                  </a:ext>
                </a:extLst>
              </p:cNvPr>
              <p:cNvSpPr/>
              <p:nvPr/>
            </p:nvSpPr>
            <p:spPr>
              <a:xfrm>
                <a:off x="11595653" y="4265582"/>
                <a:ext cx="1051200" cy="148556"/>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900" b="1">
                    <a:solidFill>
                      <a:schemeClr val="bg1"/>
                    </a:solidFill>
                  </a:rPr>
                  <a:t>RH-/Baixo HER2</a:t>
                </a:r>
              </a:p>
            </p:txBody>
          </p:sp>
        </p:grpSp>
        <p:sp>
          <p:nvSpPr>
            <p:cNvPr id="7" name="TextBox 19">
              <a:extLst>
                <a:ext uri="{FF2B5EF4-FFF2-40B4-BE49-F238E27FC236}">
                  <a16:creationId xmlns:a16="http://schemas.microsoft.com/office/drawing/2014/main" id="{3158F3AB-7570-07F1-C2F9-C1A134747138}"/>
                </a:ext>
              </a:extLst>
            </p:cNvPr>
            <p:cNvSpPr txBox="1"/>
            <p:nvPr/>
          </p:nvSpPr>
          <p:spPr>
            <a:xfrm>
              <a:off x="824602" y="4019102"/>
              <a:ext cx="1029353" cy="558231"/>
            </a:xfrm>
            <a:prstGeom prst="rect">
              <a:avLst/>
            </a:prstGeom>
            <a:noFill/>
          </p:spPr>
          <p:txBody>
            <a:bodyPr wrap="square" anchor="ctr">
              <a:spAutoFit/>
            </a:bodyPr>
            <a:lstStyle/>
            <a:p>
              <a:pPr algn="r">
                <a:lnSpc>
                  <a:spcPct val="85000"/>
                </a:lnSpc>
                <a:spcAft>
                  <a:spcPts val="400"/>
                </a:spcAft>
              </a:pPr>
              <a:r>
                <a:rPr lang="pt-BR" sz="1000">
                  <a:solidFill>
                    <a:srgbClr val="006600"/>
                  </a:solidFill>
                </a:rPr>
                <a:t>Atualmente</a:t>
              </a:r>
              <a:br>
                <a:rPr lang="pt-BR" sz="1000">
                  <a:solidFill>
                    <a:srgbClr val="006600"/>
                  </a:solidFill>
                </a:rPr>
              </a:br>
              <a:r>
                <a:rPr lang="pt-BR" sz="1000">
                  <a:solidFill>
                    <a:srgbClr val="006600"/>
                  </a:solidFill>
                </a:rPr>
                <a:t>‘</a:t>
              </a:r>
              <a:r>
                <a:rPr lang="pt-BR" sz="1000" b="1">
                  <a:solidFill>
                    <a:srgbClr val="006600"/>
                  </a:solidFill>
                </a:rPr>
                <a:t>HER2-</a:t>
              </a:r>
              <a:r>
                <a:rPr lang="pt-BR" sz="1000">
                  <a:solidFill>
                    <a:srgbClr val="006600"/>
                  </a:solidFill>
                </a:rPr>
                <a:t> </a:t>
              </a:r>
              <a:br>
                <a:rPr lang="pt-BR" sz="1000">
                  <a:solidFill>
                    <a:srgbClr val="006600"/>
                  </a:solidFill>
                </a:rPr>
              </a:br>
              <a:r>
                <a:rPr lang="pt-BR" sz="1000">
                  <a:solidFill>
                    <a:srgbClr val="006600"/>
                  </a:solidFill>
                </a:rPr>
                <a:t>negativo</a:t>
              </a:r>
              <a:r>
                <a:rPr lang="pt-BR" sz="1000" baseline="30000">
                  <a:solidFill>
                    <a:srgbClr val="006600"/>
                  </a:solidFill>
                </a:rPr>
                <a:t>1,2</a:t>
              </a:r>
              <a:r>
                <a:rPr lang="pt-BR" sz="1000">
                  <a:solidFill>
                    <a:srgbClr val="006600"/>
                  </a:solidFill>
                </a:rPr>
                <a:t>’</a:t>
              </a:r>
              <a:br>
                <a:rPr lang="pt-BR" sz="1000">
                  <a:solidFill>
                    <a:srgbClr val="006600"/>
                  </a:solidFill>
                </a:rPr>
              </a:br>
              <a:r>
                <a:rPr lang="pt-BR" sz="1000">
                  <a:solidFill>
                    <a:srgbClr val="006600"/>
                  </a:solidFill>
                </a:rPr>
                <a:t>(˜85%)</a:t>
              </a:r>
            </a:p>
          </p:txBody>
        </p:sp>
        <p:sp>
          <p:nvSpPr>
            <p:cNvPr id="8" name="TextBox 31">
              <a:extLst>
                <a:ext uri="{FF2B5EF4-FFF2-40B4-BE49-F238E27FC236}">
                  <a16:creationId xmlns:a16="http://schemas.microsoft.com/office/drawing/2014/main" id="{7FEB5727-2DC0-0A3A-6D16-352904FCB55A}"/>
                </a:ext>
              </a:extLst>
            </p:cNvPr>
            <p:cNvSpPr txBox="1"/>
            <p:nvPr/>
          </p:nvSpPr>
          <p:spPr>
            <a:xfrm>
              <a:off x="587059" y="2251641"/>
              <a:ext cx="1266896" cy="321427"/>
            </a:xfrm>
            <a:prstGeom prst="rect">
              <a:avLst/>
            </a:prstGeom>
            <a:noFill/>
          </p:spPr>
          <p:txBody>
            <a:bodyPr wrap="square" anchor="ctr">
              <a:spAutoFit/>
            </a:bodyPr>
            <a:lstStyle/>
            <a:p>
              <a:pPr algn="r">
                <a:lnSpc>
                  <a:spcPct val="85000"/>
                </a:lnSpc>
                <a:spcAft>
                  <a:spcPts val="400"/>
                </a:spcAft>
              </a:pPr>
              <a:r>
                <a:rPr lang="pt-BR" sz="1000">
                  <a:solidFill>
                    <a:srgbClr val="006600"/>
                  </a:solidFill>
                </a:rPr>
                <a:t>‘</a:t>
              </a:r>
              <a:r>
                <a:rPr lang="pt-BR" sz="1000" b="1">
                  <a:solidFill>
                    <a:srgbClr val="006600"/>
                  </a:solidFill>
                </a:rPr>
                <a:t>HER2-</a:t>
              </a:r>
              <a:r>
                <a:rPr lang="pt-BR" sz="1000">
                  <a:solidFill>
                    <a:srgbClr val="006600"/>
                  </a:solidFill>
                </a:rPr>
                <a:t> </a:t>
              </a:r>
              <a:br>
                <a:rPr lang="pt-BR" sz="1000">
                  <a:solidFill>
                    <a:srgbClr val="006600"/>
                  </a:solidFill>
                </a:rPr>
              </a:br>
              <a:r>
                <a:rPr lang="pt-BR" sz="1000">
                  <a:solidFill>
                    <a:srgbClr val="006600"/>
                  </a:solidFill>
                </a:rPr>
                <a:t>positivo</a:t>
              </a:r>
              <a:r>
                <a:rPr lang="pt-BR" sz="1000" baseline="30000">
                  <a:solidFill>
                    <a:srgbClr val="006600"/>
                  </a:solidFill>
                </a:rPr>
                <a:t>2</a:t>
              </a:r>
              <a:r>
                <a:rPr lang="pt-BR" sz="1000">
                  <a:solidFill>
                    <a:srgbClr val="006600"/>
                  </a:solidFill>
                </a:rPr>
                <a:t>’</a:t>
              </a:r>
            </a:p>
          </p:txBody>
        </p:sp>
        <p:sp>
          <p:nvSpPr>
            <p:cNvPr id="9" name="TextBox 33">
              <a:extLst>
                <a:ext uri="{FF2B5EF4-FFF2-40B4-BE49-F238E27FC236}">
                  <a16:creationId xmlns:a16="http://schemas.microsoft.com/office/drawing/2014/main" id="{B53FA801-CBB3-A0C2-CEC3-63E0872A4512}"/>
                </a:ext>
              </a:extLst>
            </p:cNvPr>
            <p:cNvSpPr txBox="1"/>
            <p:nvPr/>
          </p:nvSpPr>
          <p:spPr>
            <a:xfrm>
              <a:off x="6096000" y="3501915"/>
              <a:ext cx="1091472" cy="700313"/>
            </a:xfrm>
            <a:prstGeom prst="rect">
              <a:avLst/>
            </a:prstGeom>
            <a:noFill/>
          </p:spPr>
          <p:txBody>
            <a:bodyPr wrap="square" anchor="ctr">
              <a:spAutoFit/>
            </a:bodyPr>
            <a:lstStyle/>
            <a:p>
              <a:pPr>
                <a:lnSpc>
                  <a:spcPct val="85000"/>
                </a:lnSpc>
                <a:spcAft>
                  <a:spcPts val="400"/>
                </a:spcAft>
              </a:pPr>
              <a:r>
                <a:rPr lang="pt-BR" sz="1200" b="1" dirty="0">
                  <a:solidFill>
                    <a:srgbClr val="006600"/>
                  </a:solidFill>
                </a:rPr>
                <a:t>~50% </a:t>
              </a:r>
              <a:r>
                <a:rPr lang="pt-BR" sz="1000" dirty="0">
                  <a:solidFill>
                    <a:srgbClr val="006600"/>
                  </a:solidFill>
                </a:rPr>
                <a:t>das pacientes com CM têm tumores que expressam baixos níveis de </a:t>
              </a:r>
              <a:r>
                <a:rPr lang="pt-BR" sz="1000" b="1" dirty="0">
                  <a:solidFill>
                    <a:srgbClr val="006600"/>
                  </a:solidFill>
                </a:rPr>
                <a:t>HER2</a:t>
              </a:r>
              <a:r>
                <a:rPr lang="pt-BR" sz="1000" baseline="30000" dirty="0">
                  <a:solidFill>
                    <a:srgbClr val="006600"/>
                  </a:solidFill>
                </a:rPr>
                <a:t>1,4</a:t>
              </a:r>
            </a:p>
          </p:txBody>
        </p:sp>
        <p:sp>
          <p:nvSpPr>
            <p:cNvPr id="10" name="Left Brace 39">
              <a:extLst>
                <a:ext uri="{FF2B5EF4-FFF2-40B4-BE49-F238E27FC236}">
                  <a16:creationId xmlns:a16="http://schemas.microsoft.com/office/drawing/2014/main" id="{B6F511C9-7D98-4D7B-F5E9-86785CAC5310}"/>
                </a:ext>
              </a:extLst>
            </p:cNvPr>
            <p:cNvSpPr/>
            <p:nvPr/>
          </p:nvSpPr>
          <p:spPr>
            <a:xfrm>
              <a:off x="1789410" y="2681890"/>
              <a:ext cx="212794" cy="2136994"/>
            </a:xfrm>
            <a:prstGeom prst="leftBrace">
              <a:avLst>
                <a:gd name="adj1" fmla="val 1545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Left Brace 41">
              <a:extLst>
                <a:ext uri="{FF2B5EF4-FFF2-40B4-BE49-F238E27FC236}">
                  <a16:creationId xmlns:a16="http://schemas.microsoft.com/office/drawing/2014/main" id="{282697C5-EE3C-AC81-54CB-1185BE7F70E2}"/>
                </a:ext>
              </a:extLst>
            </p:cNvPr>
            <p:cNvSpPr/>
            <p:nvPr/>
          </p:nvSpPr>
          <p:spPr>
            <a:xfrm rot="10800000">
              <a:off x="5929427" y="3100931"/>
              <a:ext cx="212794" cy="1454373"/>
            </a:xfrm>
            <a:prstGeom prst="leftBrace">
              <a:avLst>
                <a:gd name="adj1" fmla="val 18549"/>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12" name="Group 42">
              <a:extLst>
                <a:ext uri="{FF2B5EF4-FFF2-40B4-BE49-F238E27FC236}">
                  <a16:creationId xmlns:a16="http://schemas.microsoft.com/office/drawing/2014/main" id="{C64B27CB-AB5E-D0A6-36AB-1B71C17C9D1B}"/>
                </a:ext>
              </a:extLst>
            </p:cNvPr>
            <p:cNvGrpSpPr/>
            <p:nvPr/>
          </p:nvGrpSpPr>
          <p:grpSpPr>
            <a:xfrm>
              <a:off x="3163430" y="2645386"/>
              <a:ext cx="1582586" cy="1783728"/>
              <a:chOff x="2875266" y="2509236"/>
              <a:chExt cx="1587651" cy="1648042"/>
            </a:xfrm>
          </p:grpSpPr>
          <p:cxnSp>
            <p:nvCxnSpPr>
              <p:cNvPr id="15" name="Straight Connector 45">
                <a:extLst>
                  <a:ext uri="{FF2B5EF4-FFF2-40B4-BE49-F238E27FC236}">
                    <a16:creationId xmlns:a16="http://schemas.microsoft.com/office/drawing/2014/main" id="{E7712E4C-9A21-9450-62B7-A0EF3E8AD9F6}"/>
                  </a:ext>
                </a:extLst>
              </p:cNvPr>
              <p:cNvCxnSpPr/>
              <p:nvPr/>
            </p:nvCxnSpPr>
            <p:spPr>
              <a:xfrm>
                <a:off x="2875266" y="2509236"/>
                <a:ext cx="1587651" cy="0"/>
              </a:xfrm>
              <a:prstGeom prst="line">
                <a:avLst/>
              </a:prstGeom>
              <a:ln w="1270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0892F692-D20B-2E30-3940-4DCF7B905F40}"/>
                  </a:ext>
                </a:extLst>
              </p:cNvPr>
              <p:cNvCxnSpPr/>
              <p:nvPr/>
            </p:nvCxnSpPr>
            <p:spPr>
              <a:xfrm>
                <a:off x="2875266" y="4157278"/>
                <a:ext cx="1587651" cy="0"/>
              </a:xfrm>
              <a:prstGeom prst="line">
                <a:avLst/>
              </a:prstGeom>
              <a:ln w="12700">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 name="TextBox 43">
              <a:extLst>
                <a:ext uri="{FF2B5EF4-FFF2-40B4-BE49-F238E27FC236}">
                  <a16:creationId xmlns:a16="http://schemas.microsoft.com/office/drawing/2014/main" id="{68015870-5335-6AB8-85C7-9AC307398F2D}"/>
                </a:ext>
              </a:extLst>
            </p:cNvPr>
            <p:cNvSpPr txBox="1"/>
            <p:nvPr/>
          </p:nvSpPr>
          <p:spPr>
            <a:xfrm>
              <a:off x="4348095" y="1590051"/>
              <a:ext cx="1998370" cy="445749"/>
            </a:xfrm>
            <a:prstGeom prst="rect">
              <a:avLst/>
            </a:prstGeom>
            <a:noFill/>
            <a:ln>
              <a:noFill/>
            </a:ln>
          </p:spPr>
          <p:txBody>
            <a:bodyPr wrap="square" lIns="91440" tIns="0" rIns="91440" bIns="0" rtlCol="0" anchor="b" anchorCtr="0">
              <a:spAutoFit/>
            </a:bodyPr>
            <a:lstStyle>
              <a:defPPr>
                <a:defRPr lang="en-US"/>
              </a:defPPr>
              <a:lvl1pPr algn="ctr" defTabSz="457178">
                <a:defRPr sz="1350" b="1">
                  <a:solidFill>
                    <a:srgbClr val="000000"/>
                  </a:solidFill>
                </a:defRPr>
              </a:lvl1pPr>
              <a:lvl2pPr defTabSz="457200"/>
              <a:lvl3pPr defTabSz="457200"/>
              <a:lvl4pPr defTabSz="457200"/>
              <a:lvl5pPr defTabSz="457200"/>
              <a:lvl6pPr defTabSz="457200"/>
              <a:lvl7pPr defTabSz="457200"/>
              <a:lvl8pPr defTabSz="457200"/>
              <a:lvl9pPr defTabSz="457200"/>
            </a:lstStyle>
            <a:p>
              <a:r>
                <a:rPr lang="pt-BR" sz="1600" dirty="0">
                  <a:solidFill>
                    <a:srgbClr val="006600"/>
                  </a:solidFill>
                </a:rPr>
                <a:t>Paradigma presente e futuro</a:t>
              </a:r>
            </a:p>
          </p:txBody>
        </p:sp>
        <p:sp>
          <p:nvSpPr>
            <p:cNvPr id="14" name="TextBox 44">
              <a:extLst>
                <a:ext uri="{FF2B5EF4-FFF2-40B4-BE49-F238E27FC236}">
                  <a16:creationId xmlns:a16="http://schemas.microsoft.com/office/drawing/2014/main" id="{265880FF-D7A2-F428-816E-D81F507F42D1}"/>
                </a:ext>
              </a:extLst>
            </p:cNvPr>
            <p:cNvSpPr txBox="1"/>
            <p:nvPr/>
          </p:nvSpPr>
          <p:spPr>
            <a:xfrm>
              <a:off x="1586336" y="1590051"/>
              <a:ext cx="1998370" cy="445749"/>
            </a:xfrm>
            <a:prstGeom prst="rect">
              <a:avLst/>
            </a:prstGeom>
            <a:noFill/>
            <a:ln>
              <a:noFill/>
            </a:ln>
          </p:spPr>
          <p:txBody>
            <a:bodyPr wrap="square" lIns="91440" tIns="0" rIns="91440" bIns="0" rtlCol="0" anchor="b" anchorCtr="0">
              <a:spAutoFit/>
            </a:bodyPr>
            <a:lstStyle>
              <a:defPPr>
                <a:defRPr lang="en-US"/>
              </a:defPPr>
              <a:lvl1pPr algn="ctr" defTabSz="457178">
                <a:defRPr sz="1350" b="1">
                  <a:solidFill>
                    <a:srgbClr val="000000"/>
                  </a:solidFill>
                </a:defRPr>
              </a:lvl1pPr>
              <a:lvl2pPr defTabSz="457200"/>
              <a:lvl3pPr defTabSz="457200"/>
              <a:lvl4pPr defTabSz="457200"/>
              <a:lvl5pPr defTabSz="457200"/>
              <a:lvl6pPr defTabSz="457200"/>
              <a:lvl7pPr defTabSz="457200"/>
              <a:lvl8pPr defTabSz="457200"/>
              <a:lvl9pPr defTabSz="457200"/>
            </a:lstStyle>
            <a:p>
              <a:r>
                <a:rPr lang="pt-BR" sz="1600" dirty="0">
                  <a:solidFill>
                    <a:srgbClr val="006600"/>
                  </a:solidFill>
                </a:rPr>
                <a:t>Paradigma passado recente</a:t>
              </a:r>
            </a:p>
          </p:txBody>
        </p:sp>
      </p:grpSp>
      <p:grpSp>
        <p:nvGrpSpPr>
          <p:cNvPr id="25" name="Group 5">
            <a:extLst>
              <a:ext uri="{FF2B5EF4-FFF2-40B4-BE49-F238E27FC236}">
                <a16:creationId xmlns:a16="http://schemas.microsoft.com/office/drawing/2014/main" id="{038E5C71-D499-2C7C-BEF5-E77BBEF62DC2}"/>
              </a:ext>
            </a:extLst>
          </p:cNvPr>
          <p:cNvGrpSpPr/>
          <p:nvPr/>
        </p:nvGrpSpPr>
        <p:grpSpPr>
          <a:xfrm>
            <a:off x="8132870" y="3034709"/>
            <a:ext cx="3349353" cy="2034507"/>
            <a:chOff x="6934455" y="2366581"/>
            <a:chExt cx="4724935" cy="1528728"/>
          </a:xfrm>
          <a:solidFill>
            <a:srgbClr val="00B050"/>
          </a:solidFill>
        </p:grpSpPr>
        <p:sp>
          <p:nvSpPr>
            <p:cNvPr id="26" name="Rounded Rectangle 38">
              <a:extLst>
                <a:ext uri="{FF2B5EF4-FFF2-40B4-BE49-F238E27FC236}">
                  <a16:creationId xmlns:a16="http://schemas.microsoft.com/office/drawing/2014/main" id="{7095E05C-7159-8B0D-A1B4-C1041BF4752C}"/>
                </a:ext>
              </a:extLst>
            </p:cNvPr>
            <p:cNvSpPr/>
            <p:nvPr/>
          </p:nvSpPr>
          <p:spPr>
            <a:xfrm>
              <a:off x="6934455" y="2366581"/>
              <a:ext cx="4724935" cy="1528728"/>
            </a:xfrm>
            <a:prstGeom prst="roundRect">
              <a:avLst>
                <a:gd name="adj" fmla="val 75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pt-BR" sz="1600"/>
            </a:p>
          </p:txBody>
        </p:sp>
        <p:sp>
          <p:nvSpPr>
            <p:cNvPr id="27" name="TextBox 76">
              <a:extLst>
                <a:ext uri="{FF2B5EF4-FFF2-40B4-BE49-F238E27FC236}">
                  <a16:creationId xmlns:a16="http://schemas.microsoft.com/office/drawing/2014/main" id="{F2E5934C-8B6B-DFE0-3B48-6B0ECF055804}"/>
                </a:ext>
              </a:extLst>
            </p:cNvPr>
            <p:cNvSpPr txBox="1"/>
            <p:nvPr/>
          </p:nvSpPr>
          <p:spPr>
            <a:xfrm>
              <a:off x="7171314" y="2545038"/>
              <a:ext cx="4225816" cy="1179442"/>
            </a:xfrm>
            <a:prstGeom prst="rect">
              <a:avLst/>
            </a:prstGeom>
            <a:grpFill/>
          </p:spPr>
          <p:txBody>
            <a:bodyPr wrap="square" anchor="ctr">
              <a:spAutoFit/>
            </a:bodyPr>
            <a:lstStyle/>
            <a:p>
              <a:pPr algn="ctr"/>
              <a:r>
                <a:rPr lang="pt-BR" sz="1600" dirty="0">
                  <a:solidFill>
                    <a:schemeClr val="bg1"/>
                  </a:solidFill>
                </a:rPr>
                <a:t>As diretrizes recomendam a avaliação do status de HER2 em todas as pacientes recém-diagnosticadas com câncer de mama e naquelas que desenvolvem doença metastática ​</a:t>
              </a:r>
            </a:p>
          </p:txBody>
        </p:sp>
      </p:grpSp>
      <p:sp>
        <p:nvSpPr>
          <p:cNvPr id="28" name="Footer Placeholder 2">
            <a:extLst>
              <a:ext uri="{FF2B5EF4-FFF2-40B4-BE49-F238E27FC236}">
                <a16:creationId xmlns:a16="http://schemas.microsoft.com/office/drawing/2014/main" id="{5FFCB2B2-21FF-F5DA-AD2D-000562EF149F}"/>
              </a:ext>
            </a:extLst>
          </p:cNvPr>
          <p:cNvSpPr txBox="1">
            <a:spLocks/>
          </p:cNvSpPr>
          <p:nvPr/>
        </p:nvSpPr>
        <p:spPr>
          <a:xfrm>
            <a:off x="342900" y="6224624"/>
            <a:ext cx="11506200"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500" dirty="0"/>
              <a:t>Tarantino P, et al. J Clin </a:t>
            </a:r>
            <a:r>
              <a:rPr lang="pt-BR" sz="1500" dirty="0" err="1"/>
              <a:t>Oncol</a:t>
            </a:r>
            <a:r>
              <a:rPr lang="pt-BR" sz="1500" dirty="0"/>
              <a:t> 2020; </a:t>
            </a:r>
            <a:r>
              <a:rPr lang="pt-BR" sz="1500" dirty="0" err="1"/>
              <a:t>Burstein</a:t>
            </a:r>
            <a:r>
              <a:rPr lang="pt-BR" sz="1500" dirty="0"/>
              <a:t> HJ. N </a:t>
            </a:r>
            <a:r>
              <a:rPr lang="pt-BR" sz="1500" dirty="0" err="1"/>
              <a:t>Engl</a:t>
            </a:r>
            <a:r>
              <a:rPr lang="pt-BR" sz="1500" dirty="0"/>
              <a:t> J Med 2005; Wolff AC, et al. J Clin </a:t>
            </a:r>
            <a:r>
              <a:rPr lang="pt-BR" sz="1500" dirty="0" err="1"/>
              <a:t>Oncol</a:t>
            </a:r>
            <a:r>
              <a:rPr lang="pt-BR" sz="1500" dirty="0"/>
              <a:t>. 2018; </a:t>
            </a:r>
            <a:r>
              <a:rPr lang="pt-BR" sz="1500" dirty="0" err="1"/>
              <a:t>Marchiò</a:t>
            </a:r>
            <a:r>
              <a:rPr lang="pt-BR" sz="1500" dirty="0"/>
              <a:t> C, et al. </a:t>
            </a:r>
            <a:r>
              <a:rPr lang="pt-BR" sz="1500" dirty="0" err="1"/>
              <a:t>Semin</a:t>
            </a:r>
            <a:r>
              <a:rPr lang="pt-BR" sz="1500" dirty="0"/>
              <a:t> </a:t>
            </a:r>
            <a:r>
              <a:rPr lang="pt-BR" sz="1500" dirty="0" err="1"/>
              <a:t>Cancer</a:t>
            </a:r>
            <a:r>
              <a:rPr lang="pt-BR" sz="1500" dirty="0"/>
              <a:t> Biol. 2021</a:t>
            </a:r>
          </a:p>
        </p:txBody>
      </p:sp>
    </p:spTree>
    <p:extLst>
      <p:ext uri="{BB962C8B-B14F-4D97-AF65-F5344CB8AC3E}">
        <p14:creationId xmlns:p14="http://schemas.microsoft.com/office/powerpoint/2010/main" val="20331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574312" y="2482756"/>
            <a:ext cx="9328010" cy="2609693"/>
          </a:xfrm>
        </p:spPr>
        <p:txBody>
          <a:bodyPr/>
          <a:lstStyle/>
          <a:p>
            <a:pPr algn="ctr"/>
            <a:r>
              <a:rPr lang="en-US" sz="5400" b="1" dirty="0">
                <a:solidFill>
                  <a:schemeClr val="lt1"/>
                </a:solidFill>
                <a:latin typeface="Calibri"/>
                <a:ea typeface="Calibri"/>
                <a:cs typeface="Calibri"/>
                <a:sym typeface="Calibri"/>
              </a:rPr>
              <a:t>Clinicopathological Characteristics and Prognosis of HER2-Low Breast Cancer</a:t>
            </a:r>
            <a:endParaRPr lang="en-US" sz="1600" dirty="0"/>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52266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err="1"/>
              <a:t>Clinicopathologic</a:t>
            </a:r>
            <a:r>
              <a:rPr lang="pt-BR" dirty="0"/>
              <a:t> </a:t>
            </a:r>
            <a:r>
              <a:rPr lang="pt-BR" dirty="0" err="1"/>
              <a:t>features</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pic>
        <p:nvPicPr>
          <p:cNvPr id="8" name="Imagem 7">
            <a:extLst>
              <a:ext uri="{FF2B5EF4-FFF2-40B4-BE49-F238E27FC236}">
                <a16:creationId xmlns:a16="http://schemas.microsoft.com/office/drawing/2014/main" id="{5ED3582C-9877-02D5-6624-0CCBDE9EDF33}"/>
              </a:ext>
            </a:extLst>
          </p:cNvPr>
          <p:cNvPicPr>
            <a:picLocks noChangeAspect="1"/>
          </p:cNvPicPr>
          <p:nvPr/>
        </p:nvPicPr>
        <p:blipFill>
          <a:blip r:embed="rId4"/>
          <a:stretch>
            <a:fillRect/>
          </a:stretch>
        </p:blipFill>
        <p:spPr>
          <a:xfrm>
            <a:off x="322998" y="4135251"/>
            <a:ext cx="6431767" cy="1122878"/>
          </a:xfrm>
          <a:prstGeom prst="rect">
            <a:avLst/>
          </a:prstGeom>
        </p:spPr>
      </p:pic>
      <p:pic>
        <p:nvPicPr>
          <p:cNvPr id="11" name="Imagem 7">
            <a:extLst>
              <a:ext uri="{FF2B5EF4-FFF2-40B4-BE49-F238E27FC236}">
                <a16:creationId xmlns:a16="http://schemas.microsoft.com/office/drawing/2014/main" id="{4B27FC07-E929-5D15-EAEA-6779C2C1B668}"/>
              </a:ext>
            </a:extLst>
          </p:cNvPr>
          <p:cNvPicPr>
            <a:picLocks noChangeAspect="1"/>
          </p:cNvPicPr>
          <p:nvPr/>
        </p:nvPicPr>
        <p:blipFill>
          <a:blip r:embed="rId5"/>
          <a:stretch>
            <a:fillRect/>
          </a:stretch>
        </p:blipFill>
        <p:spPr>
          <a:xfrm>
            <a:off x="347844" y="1316502"/>
            <a:ext cx="6431768" cy="1717617"/>
          </a:xfrm>
          <a:prstGeom prst="rect">
            <a:avLst/>
          </a:prstGeom>
        </p:spPr>
      </p:pic>
      <p:sp>
        <p:nvSpPr>
          <p:cNvPr id="17" name="Espaço Reservado para Conteúdo 2">
            <a:extLst>
              <a:ext uri="{FF2B5EF4-FFF2-40B4-BE49-F238E27FC236}">
                <a16:creationId xmlns:a16="http://schemas.microsoft.com/office/drawing/2014/main" id="{9391ED6D-2057-F800-EB40-7A84EE6291A2}"/>
              </a:ext>
            </a:extLst>
          </p:cNvPr>
          <p:cNvSpPr txBox="1">
            <a:spLocks/>
          </p:cNvSpPr>
          <p:nvPr/>
        </p:nvSpPr>
        <p:spPr>
          <a:xfrm>
            <a:off x="7206890" y="1273685"/>
            <a:ext cx="4527973" cy="1738149"/>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HER2-low status: IHC 1+ or IHC2+/ISH-negative and HER2-zero was defined based on ASCO/CAP</a:t>
            </a:r>
          </a:p>
        </p:txBody>
      </p:sp>
      <p:pic>
        <p:nvPicPr>
          <p:cNvPr id="18" name="Imagem 17">
            <a:extLst>
              <a:ext uri="{FF2B5EF4-FFF2-40B4-BE49-F238E27FC236}">
                <a16:creationId xmlns:a16="http://schemas.microsoft.com/office/drawing/2014/main" id="{13DB39E8-6B2B-43B2-1BB0-3238C8A0F1BC}"/>
              </a:ext>
            </a:extLst>
          </p:cNvPr>
          <p:cNvPicPr>
            <a:picLocks noChangeAspect="1"/>
          </p:cNvPicPr>
          <p:nvPr/>
        </p:nvPicPr>
        <p:blipFill>
          <a:blip r:embed="rId6"/>
          <a:stretch>
            <a:fillRect/>
          </a:stretch>
        </p:blipFill>
        <p:spPr>
          <a:xfrm>
            <a:off x="294603" y="2927670"/>
            <a:ext cx="6538251" cy="1512122"/>
          </a:xfrm>
          <a:prstGeom prst="rect">
            <a:avLst/>
          </a:prstGeom>
        </p:spPr>
      </p:pic>
      <p:pic>
        <p:nvPicPr>
          <p:cNvPr id="19" name="Imagem 18">
            <a:extLst>
              <a:ext uri="{FF2B5EF4-FFF2-40B4-BE49-F238E27FC236}">
                <a16:creationId xmlns:a16="http://schemas.microsoft.com/office/drawing/2014/main" id="{E9E80107-FC8E-E49D-0B64-7C2463768416}"/>
              </a:ext>
            </a:extLst>
          </p:cNvPr>
          <p:cNvPicPr>
            <a:picLocks noChangeAspect="1"/>
          </p:cNvPicPr>
          <p:nvPr/>
        </p:nvPicPr>
        <p:blipFill>
          <a:blip r:embed="rId7"/>
          <a:stretch>
            <a:fillRect/>
          </a:stretch>
        </p:blipFill>
        <p:spPr>
          <a:xfrm>
            <a:off x="7139042" y="2848660"/>
            <a:ext cx="4659923" cy="265165"/>
          </a:xfrm>
          <a:prstGeom prst="rect">
            <a:avLst/>
          </a:prstGeom>
        </p:spPr>
      </p:pic>
      <p:pic>
        <p:nvPicPr>
          <p:cNvPr id="20" name="Imagem 19">
            <a:extLst>
              <a:ext uri="{FF2B5EF4-FFF2-40B4-BE49-F238E27FC236}">
                <a16:creationId xmlns:a16="http://schemas.microsoft.com/office/drawing/2014/main" id="{C7938BCC-6ED9-4344-BBEA-E2A62CECE217}"/>
              </a:ext>
            </a:extLst>
          </p:cNvPr>
          <p:cNvPicPr>
            <a:picLocks noChangeAspect="1"/>
          </p:cNvPicPr>
          <p:nvPr/>
        </p:nvPicPr>
        <p:blipFill>
          <a:blip r:embed="rId8"/>
          <a:stretch>
            <a:fillRect/>
          </a:stretch>
        </p:blipFill>
        <p:spPr>
          <a:xfrm>
            <a:off x="7139042" y="3085750"/>
            <a:ext cx="4659921" cy="1669051"/>
          </a:xfrm>
          <a:prstGeom prst="rect">
            <a:avLst/>
          </a:prstGeom>
        </p:spPr>
      </p:pic>
      <p:pic>
        <p:nvPicPr>
          <p:cNvPr id="21" name="Imagem 20" descr="Interface gráfica do usuário, Texto, Aplicativo, Email&#10;&#10;Descrição gerada automaticamente">
            <a:extLst>
              <a:ext uri="{FF2B5EF4-FFF2-40B4-BE49-F238E27FC236}">
                <a16:creationId xmlns:a16="http://schemas.microsoft.com/office/drawing/2014/main" id="{4138DC9D-3C82-A192-A725-ED1377AE3BA1}"/>
              </a:ext>
            </a:extLst>
          </p:cNvPr>
          <p:cNvPicPr>
            <a:picLocks noChangeAspect="1"/>
          </p:cNvPicPr>
          <p:nvPr/>
        </p:nvPicPr>
        <p:blipFill>
          <a:blip r:embed="rId9"/>
          <a:stretch>
            <a:fillRect/>
          </a:stretch>
        </p:blipFill>
        <p:spPr>
          <a:xfrm>
            <a:off x="7012313" y="5038191"/>
            <a:ext cx="4917125" cy="1595173"/>
          </a:xfrm>
          <a:prstGeom prst="rect">
            <a:avLst/>
          </a:prstGeom>
        </p:spPr>
      </p:pic>
      <p:pic>
        <p:nvPicPr>
          <p:cNvPr id="22" name="Imagem 21">
            <a:extLst>
              <a:ext uri="{FF2B5EF4-FFF2-40B4-BE49-F238E27FC236}">
                <a16:creationId xmlns:a16="http://schemas.microsoft.com/office/drawing/2014/main" id="{605BDF29-065D-0C52-B9BA-61A90DE37B39}"/>
              </a:ext>
            </a:extLst>
          </p:cNvPr>
          <p:cNvPicPr>
            <a:picLocks noChangeAspect="1"/>
          </p:cNvPicPr>
          <p:nvPr/>
        </p:nvPicPr>
        <p:blipFill>
          <a:blip r:embed="rId10"/>
          <a:stretch>
            <a:fillRect/>
          </a:stretch>
        </p:blipFill>
        <p:spPr>
          <a:xfrm>
            <a:off x="372694" y="5258129"/>
            <a:ext cx="6382071" cy="1481604"/>
          </a:xfrm>
          <a:prstGeom prst="rect">
            <a:avLst/>
          </a:prstGeom>
        </p:spPr>
      </p:pic>
    </p:spTree>
    <p:extLst>
      <p:ext uri="{BB962C8B-B14F-4D97-AF65-F5344CB8AC3E}">
        <p14:creationId xmlns:p14="http://schemas.microsoft.com/office/powerpoint/2010/main" val="296984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Molecular </a:t>
            </a:r>
            <a:r>
              <a:rPr lang="pt-BR" dirty="0" err="1"/>
              <a:t>findings</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2" name="Espaço Reservado para Conteúdo 2">
            <a:extLst>
              <a:ext uri="{FF2B5EF4-FFF2-40B4-BE49-F238E27FC236}">
                <a16:creationId xmlns:a16="http://schemas.microsoft.com/office/drawing/2014/main" id="{024C4C5D-A879-7818-F5D2-3D88C884C53D}"/>
              </a:ext>
            </a:extLst>
          </p:cNvPr>
          <p:cNvSpPr txBox="1">
            <a:spLocks/>
          </p:cNvSpPr>
          <p:nvPr/>
        </p:nvSpPr>
        <p:spPr>
          <a:xfrm>
            <a:off x="6523032" y="1397510"/>
            <a:ext cx="5239055" cy="1738149"/>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HER2-low status: IHC 1+ or IHC2+/ISH-negative and HER2-zero was defined based on ASCO/CAP</a:t>
            </a:r>
          </a:p>
        </p:txBody>
      </p:sp>
      <p:pic>
        <p:nvPicPr>
          <p:cNvPr id="3" name="Imagem 2">
            <a:extLst>
              <a:ext uri="{FF2B5EF4-FFF2-40B4-BE49-F238E27FC236}">
                <a16:creationId xmlns:a16="http://schemas.microsoft.com/office/drawing/2014/main" id="{5D293871-25BB-07A7-8F86-0F150E86F4A6}"/>
              </a:ext>
            </a:extLst>
          </p:cNvPr>
          <p:cNvPicPr>
            <a:picLocks noChangeAspect="1"/>
          </p:cNvPicPr>
          <p:nvPr/>
        </p:nvPicPr>
        <p:blipFill>
          <a:blip r:embed="rId4"/>
          <a:stretch>
            <a:fillRect/>
          </a:stretch>
        </p:blipFill>
        <p:spPr>
          <a:xfrm>
            <a:off x="166386" y="1866191"/>
            <a:ext cx="5875031" cy="2331931"/>
          </a:xfrm>
          <a:prstGeom prst="rect">
            <a:avLst/>
          </a:prstGeom>
        </p:spPr>
      </p:pic>
      <p:pic>
        <p:nvPicPr>
          <p:cNvPr id="5" name="Imagem 4">
            <a:extLst>
              <a:ext uri="{FF2B5EF4-FFF2-40B4-BE49-F238E27FC236}">
                <a16:creationId xmlns:a16="http://schemas.microsoft.com/office/drawing/2014/main" id="{F42BAE84-CDAD-D7E7-0831-6B214BAEDFA1}"/>
              </a:ext>
            </a:extLst>
          </p:cNvPr>
          <p:cNvPicPr>
            <a:picLocks noChangeAspect="1"/>
          </p:cNvPicPr>
          <p:nvPr/>
        </p:nvPicPr>
        <p:blipFill>
          <a:blip r:embed="rId5"/>
          <a:stretch>
            <a:fillRect/>
          </a:stretch>
        </p:blipFill>
        <p:spPr>
          <a:xfrm>
            <a:off x="159730" y="1520679"/>
            <a:ext cx="5881687" cy="394699"/>
          </a:xfrm>
          <a:prstGeom prst="rect">
            <a:avLst/>
          </a:prstGeom>
        </p:spPr>
      </p:pic>
      <p:pic>
        <p:nvPicPr>
          <p:cNvPr id="6" name="Imagem 6">
            <a:extLst>
              <a:ext uri="{FF2B5EF4-FFF2-40B4-BE49-F238E27FC236}">
                <a16:creationId xmlns:a16="http://schemas.microsoft.com/office/drawing/2014/main" id="{BBB91F5C-FE67-058C-33E7-BBCF2BBDD639}"/>
              </a:ext>
            </a:extLst>
          </p:cNvPr>
          <p:cNvPicPr>
            <a:picLocks noChangeAspect="1"/>
          </p:cNvPicPr>
          <p:nvPr/>
        </p:nvPicPr>
        <p:blipFill>
          <a:blip r:embed="rId6"/>
          <a:stretch>
            <a:fillRect/>
          </a:stretch>
        </p:blipFill>
        <p:spPr>
          <a:xfrm>
            <a:off x="6512522" y="2421776"/>
            <a:ext cx="5386969" cy="1750603"/>
          </a:xfrm>
          <a:prstGeom prst="rect">
            <a:avLst/>
          </a:prstGeom>
        </p:spPr>
      </p:pic>
      <p:pic>
        <p:nvPicPr>
          <p:cNvPr id="7" name="Imagem 6">
            <a:extLst>
              <a:ext uri="{FF2B5EF4-FFF2-40B4-BE49-F238E27FC236}">
                <a16:creationId xmlns:a16="http://schemas.microsoft.com/office/drawing/2014/main" id="{07D13E2B-A2E3-FFF0-D0ED-5B63F38F8800}"/>
              </a:ext>
            </a:extLst>
          </p:cNvPr>
          <p:cNvPicPr>
            <a:picLocks noChangeAspect="1"/>
          </p:cNvPicPr>
          <p:nvPr/>
        </p:nvPicPr>
        <p:blipFill>
          <a:blip r:embed="rId7"/>
          <a:stretch>
            <a:fillRect/>
          </a:stretch>
        </p:blipFill>
        <p:spPr>
          <a:xfrm>
            <a:off x="76367" y="4296481"/>
            <a:ext cx="6720191" cy="800100"/>
          </a:xfrm>
          <a:prstGeom prst="rect">
            <a:avLst/>
          </a:prstGeom>
        </p:spPr>
      </p:pic>
      <p:pic>
        <p:nvPicPr>
          <p:cNvPr id="23" name="Imagem 22">
            <a:extLst>
              <a:ext uri="{FF2B5EF4-FFF2-40B4-BE49-F238E27FC236}">
                <a16:creationId xmlns:a16="http://schemas.microsoft.com/office/drawing/2014/main" id="{8E80E34A-4CE9-C389-07F3-F2816DAE370E}"/>
              </a:ext>
            </a:extLst>
          </p:cNvPr>
          <p:cNvPicPr>
            <a:picLocks noChangeAspect="1"/>
          </p:cNvPicPr>
          <p:nvPr/>
        </p:nvPicPr>
        <p:blipFill>
          <a:blip r:embed="rId8"/>
          <a:stretch>
            <a:fillRect/>
          </a:stretch>
        </p:blipFill>
        <p:spPr>
          <a:xfrm>
            <a:off x="66370" y="4766873"/>
            <a:ext cx="6720191" cy="1538420"/>
          </a:xfrm>
          <a:prstGeom prst="rect">
            <a:avLst/>
          </a:prstGeom>
        </p:spPr>
      </p:pic>
      <p:pic>
        <p:nvPicPr>
          <p:cNvPr id="8" name="Imagem 7">
            <a:extLst>
              <a:ext uri="{FF2B5EF4-FFF2-40B4-BE49-F238E27FC236}">
                <a16:creationId xmlns:a16="http://schemas.microsoft.com/office/drawing/2014/main" id="{30ECC3AD-7421-315C-8B52-1043961B0444}"/>
              </a:ext>
            </a:extLst>
          </p:cNvPr>
          <p:cNvPicPr>
            <a:picLocks noChangeAspect="1"/>
          </p:cNvPicPr>
          <p:nvPr/>
        </p:nvPicPr>
        <p:blipFill rotWithShape="1">
          <a:blip r:embed="rId9"/>
          <a:srcRect l="37018" t="15719" r="21835" b="47401"/>
          <a:stretch/>
        </p:blipFill>
        <p:spPr>
          <a:xfrm>
            <a:off x="6855815" y="4270149"/>
            <a:ext cx="5043676" cy="2276111"/>
          </a:xfrm>
          <a:prstGeom prst="rect">
            <a:avLst/>
          </a:prstGeom>
        </p:spPr>
      </p:pic>
    </p:spTree>
    <p:extLst>
      <p:ext uri="{BB962C8B-B14F-4D97-AF65-F5344CB8AC3E}">
        <p14:creationId xmlns:p14="http://schemas.microsoft.com/office/powerpoint/2010/main" val="224278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A </a:t>
            </a:r>
            <a:r>
              <a:rPr lang="pt-BR" dirty="0" err="1"/>
              <a:t>distinct</a:t>
            </a:r>
            <a:r>
              <a:rPr lang="pt-BR" dirty="0"/>
              <a:t> </a:t>
            </a:r>
            <a:r>
              <a:rPr lang="pt-BR" dirty="0" err="1"/>
              <a:t>prognostic</a:t>
            </a:r>
            <a:r>
              <a:rPr lang="pt-BR" dirty="0"/>
              <a:t> </a:t>
            </a:r>
            <a:r>
              <a:rPr lang="pt-BR" dirty="0" err="1"/>
              <a:t>entity</a:t>
            </a:r>
            <a:r>
              <a:rPr lang="pt-BR" dirty="0"/>
              <a:t>?</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19" name="Espaço Reservado para Conteúdo 2">
            <a:extLst>
              <a:ext uri="{FF2B5EF4-FFF2-40B4-BE49-F238E27FC236}">
                <a16:creationId xmlns:a16="http://schemas.microsoft.com/office/drawing/2014/main" id="{511C1D9A-4041-81FF-C158-29089D251A18}"/>
              </a:ext>
            </a:extLst>
          </p:cNvPr>
          <p:cNvSpPr txBox="1">
            <a:spLocks/>
          </p:cNvSpPr>
          <p:nvPr/>
        </p:nvSpPr>
        <p:spPr>
          <a:xfrm>
            <a:off x="132624" y="1345108"/>
            <a:ext cx="11270271" cy="4883447"/>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Retrospective cohort study: National Cancer Database</a:t>
            </a:r>
          </a:p>
          <a:p>
            <a:pPr marL="285744" indent="-285744">
              <a:lnSpc>
                <a:spcPct val="150000"/>
              </a:lnSpc>
              <a:buFont typeface="Arial" panose="020B0604020202020204" pitchFamily="34" charset="0"/>
              <a:buChar char="•"/>
            </a:pPr>
            <a:r>
              <a:rPr lang="en-US" sz="1800" dirty="0"/>
              <a:t>2010-2019 </a:t>
            </a:r>
          </a:p>
          <a:p>
            <a:pPr marL="285744" indent="-285744">
              <a:lnSpc>
                <a:spcPct val="150000"/>
              </a:lnSpc>
              <a:buFont typeface="Arial" panose="020B0604020202020204" pitchFamily="34" charset="0"/>
              <a:buChar char="•"/>
            </a:pPr>
            <a:r>
              <a:rPr lang="en-US" sz="1800" dirty="0"/>
              <a:t>1,136,016 patients</a:t>
            </a:r>
          </a:p>
          <a:p>
            <a:pPr marL="285744" indent="-285744">
              <a:lnSpc>
                <a:spcPct val="150000"/>
              </a:lnSpc>
              <a:buFont typeface="Arial" panose="020B0604020202020204" pitchFamily="34" charset="0"/>
              <a:buChar char="•"/>
            </a:pPr>
            <a:r>
              <a:rPr lang="en-US" sz="1800" dirty="0"/>
              <a:t>Only marginal differences in OS: practically overlapping curves</a:t>
            </a:r>
          </a:p>
        </p:txBody>
      </p:sp>
      <p:sp>
        <p:nvSpPr>
          <p:cNvPr id="2" name="Rectangle 4">
            <a:extLst>
              <a:ext uri="{FF2B5EF4-FFF2-40B4-BE49-F238E27FC236}">
                <a16:creationId xmlns:a16="http://schemas.microsoft.com/office/drawing/2014/main" id="{BBF118DF-F872-751B-C63E-B97B427F496B}"/>
              </a:ext>
            </a:extLst>
          </p:cNvPr>
          <p:cNvSpPr/>
          <p:nvPr/>
        </p:nvSpPr>
        <p:spPr>
          <a:xfrm>
            <a:off x="132624" y="6340976"/>
            <a:ext cx="8765433" cy="292388"/>
          </a:xfrm>
          <a:prstGeom prst="rect">
            <a:avLst/>
          </a:prstGeom>
          <a:noFill/>
        </p:spPr>
        <p:txBody>
          <a:bodyPr wrap="square">
            <a:spAutoFit/>
          </a:bodyPr>
          <a:lstStyle/>
          <a:p>
            <a:r>
              <a:rPr lang="fr-FR" sz="1300" b="1" i="1" dirty="0">
                <a:latin typeface="Arial" panose="020B0604020202020204" pitchFamily="34" charset="0"/>
                <a:cs typeface="Arial" panose="020B0604020202020204" pitchFamily="34" charset="0"/>
              </a:rPr>
              <a:t>Peiffer D et al, 2023</a:t>
            </a:r>
          </a:p>
        </p:txBody>
      </p:sp>
      <p:pic>
        <p:nvPicPr>
          <p:cNvPr id="5" name="Imagem 4">
            <a:extLst>
              <a:ext uri="{FF2B5EF4-FFF2-40B4-BE49-F238E27FC236}">
                <a16:creationId xmlns:a16="http://schemas.microsoft.com/office/drawing/2014/main" id="{C8589D97-12FE-0ADD-82A3-73C994EBE262}"/>
              </a:ext>
            </a:extLst>
          </p:cNvPr>
          <p:cNvPicPr>
            <a:picLocks noChangeAspect="1"/>
          </p:cNvPicPr>
          <p:nvPr/>
        </p:nvPicPr>
        <p:blipFill rotWithShape="1">
          <a:blip r:embed="rId4"/>
          <a:srcRect l="25183" t="9100" r="11169" b="58410"/>
          <a:stretch/>
        </p:blipFill>
        <p:spPr>
          <a:xfrm>
            <a:off x="5862887" y="771060"/>
            <a:ext cx="6225172" cy="1698704"/>
          </a:xfrm>
          <a:prstGeom prst="rect">
            <a:avLst/>
          </a:prstGeom>
        </p:spPr>
      </p:pic>
      <p:pic>
        <p:nvPicPr>
          <p:cNvPr id="6" name="Imagem 5">
            <a:extLst>
              <a:ext uri="{FF2B5EF4-FFF2-40B4-BE49-F238E27FC236}">
                <a16:creationId xmlns:a16="http://schemas.microsoft.com/office/drawing/2014/main" id="{01910E50-FB29-E06F-BD34-23B9485DD129}"/>
              </a:ext>
            </a:extLst>
          </p:cNvPr>
          <p:cNvPicPr>
            <a:picLocks noChangeAspect="1"/>
          </p:cNvPicPr>
          <p:nvPr/>
        </p:nvPicPr>
        <p:blipFill rotWithShape="1">
          <a:blip r:embed="rId5"/>
          <a:srcRect l="31514" t="19817" r="11720" b="38960"/>
          <a:stretch/>
        </p:blipFill>
        <p:spPr>
          <a:xfrm>
            <a:off x="2400256" y="3527954"/>
            <a:ext cx="7592036" cy="2959216"/>
          </a:xfrm>
          <a:prstGeom prst="rect">
            <a:avLst/>
          </a:prstGeom>
        </p:spPr>
      </p:pic>
    </p:spTree>
    <p:extLst>
      <p:ext uri="{BB962C8B-B14F-4D97-AF65-F5344CB8AC3E}">
        <p14:creationId xmlns:p14="http://schemas.microsoft.com/office/powerpoint/2010/main" val="398680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887939"/>
            <a:ext cx="10794380" cy="867930"/>
          </a:xfrm>
        </p:spPr>
        <p:txBody>
          <a:bodyPr/>
          <a:lstStyle/>
          <a:p>
            <a:r>
              <a:rPr lang="pt-BR" dirty="0"/>
              <a:t>HER2-low não é um subtipo biológico distinto de BC, mas um biomarcador direcionável para </a:t>
            </a:r>
            <a:r>
              <a:rPr lang="pt-BR" dirty="0" err="1"/>
              <a:t>T-DXd</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35787"/>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“HER2-Low”</a:t>
            </a:r>
          </a:p>
        </p:txBody>
      </p:sp>
      <p:sp>
        <p:nvSpPr>
          <p:cNvPr id="19" name="Espaço Reservado para Conteúdo 2">
            <a:extLst>
              <a:ext uri="{FF2B5EF4-FFF2-40B4-BE49-F238E27FC236}">
                <a16:creationId xmlns:a16="http://schemas.microsoft.com/office/drawing/2014/main" id="{511C1D9A-4041-81FF-C158-29089D251A18}"/>
              </a:ext>
            </a:extLst>
          </p:cNvPr>
          <p:cNvSpPr txBox="1">
            <a:spLocks/>
          </p:cNvSpPr>
          <p:nvPr/>
        </p:nvSpPr>
        <p:spPr>
          <a:xfrm>
            <a:off x="35985" y="1892466"/>
            <a:ext cx="11270271" cy="2083892"/>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2971" lvl="1" indent="-457189">
              <a:lnSpc>
                <a:spcPct val="100000"/>
              </a:lnSpc>
              <a:buFont typeface="Wingdings" pitchFamily="2" charset="2"/>
              <a:buChar char="ü"/>
            </a:pPr>
            <a:r>
              <a:rPr lang="en-US" sz="1800" dirty="0"/>
              <a:t>Not a new entity</a:t>
            </a:r>
          </a:p>
          <a:p>
            <a:pPr marL="1142971" lvl="1" indent="-457189">
              <a:lnSpc>
                <a:spcPct val="100000"/>
              </a:lnSpc>
              <a:buFont typeface="Wingdings" pitchFamily="2" charset="2"/>
              <a:buChar char="ü"/>
            </a:pPr>
            <a:r>
              <a:rPr lang="en-US" sz="1800" dirty="0"/>
              <a:t>Not biologically distinct</a:t>
            </a:r>
          </a:p>
          <a:p>
            <a:pPr marL="1142971" lvl="1" indent="-457189">
              <a:lnSpc>
                <a:spcPct val="100000"/>
              </a:lnSpc>
              <a:buFont typeface="Wingdings" pitchFamily="2" charset="2"/>
              <a:buChar char="ü"/>
            </a:pPr>
            <a:r>
              <a:rPr lang="en-US" sz="1800" dirty="0"/>
              <a:t>Do not show unique clinicopathological features</a:t>
            </a:r>
          </a:p>
          <a:p>
            <a:pPr marL="1142971" lvl="1" indent="-457189">
              <a:lnSpc>
                <a:spcPct val="100000"/>
              </a:lnSpc>
              <a:buFont typeface="Wingdings" pitchFamily="2" charset="2"/>
              <a:buChar char="ü"/>
            </a:pPr>
            <a:r>
              <a:rPr lang="en-US" sz="1800" dirty="0"/>
              <a:t>No distinct genomic profile</a:t>
            </a:r>
          </a:p>
          <a:p>
            <a:pPr marL="1142971" lvl="1" indent="-457189">
              <a:lnSpc>
                <a:spcPct val="100000"/>
              </a:lnSpc>
              <a:buFont typeface="Wingdings" pitchFamily="2" charset="2"/>
              <a:buChar char="ü"/>
            </a:pPr>
            <a:r>
              <a:rPr lang="en-US" sz="1800" dirty="0"/>
              <a:t>Not associated with a different benefit to therapy</a:t>
            </a:r>
          </a:p>
          <a:p>
            <a:pPr marL="1142971" lvl="1" indent="-457189">
              <a:lnSpc>
                <a:spcPct val="100000"/>
              </a:lnSpc>
              <a:buFont typeface="Wingdings" pitchFamily="2" charset="2"/>
              <a:buChar char="ü"/>
            </a:pPr>
            <a:r>
              <a:rPr lang="en-US" sz="1800" dirty="0"/>
              <a:t>Prognosis: still controversial, but differences are minor</a:t>
            </a:r>
          </a:p>
        </p:txBody>
      </p:sp>
      <p:pic>
        <p:nvPicPr>
          <p:cNvPr id="3" name="Picture 19">
            <a:extLst>
              <a:ext uri="{FF2B5EF4-FFF2-40B4-BE49-F238E27FC236}">
                <a16:creationId xmlns:a16="http://schemas.microsoft.com/office/drawing/2014/main" id="{C1FE2994-16B1-87E7-4ACE-E6847F351CF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r="12233"/>
          <a:stretch/>
        </p:blipFill>
        <p:spPr>
          <a:xfrm>
            <a:off x="3991237" y="4217324"/>
            <a:ext cx="4028660" cy="2242930"/>
          </a:xfrm>
          <a:prstGeom prst="rect">
            <a:avLst/>
          </a:prstGeom>
        </p:spPr>
      </p:pic>
      <p:pic>
        <p:nvPicPr>
          <p:cNvPr id="7" name="Picture 21">
            <a:extLst>
              <a:ext uri="{FF2B5EF4-FFF2-40B4-BE49-F238E27FC236}">
                <a16:creationId xmlns:a16="http://schemas.microsoft.com/office/drawing/2014/main" id="{BC5042D5-C0FC-E7D7-92AB-0BD672993E9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0109" r="18695"/>
          <a:stretch/>
        </p:blipFill>
        <p:spPr>
          <a:xfrm>
            <a:off x="78170" y="4217324"/>
            <a:ext cx="3843131" cy="2242930"/>
          </a:xfrm>
          <a:prstGeom prst="rect">
            <a:avLst/>
          </a:prstGeom>
        </p:spPr>
      </p:pic>
      <p:pic>
        <p:nvPicPr>
          <p:cNvPr id="8" name="Imagem 7" descr="Uma imagem contendo queijo, comida">
            <a:extLst>
              <a:ext uri="{FF2B5EF4-FFF2-40B4-BE49-F238E27FC236}">
                <a16:creationId xmlns:a16="http://schemas.microsoft.com/office/drawing/2014/main" id="{FB47F82A-565B-879D-2906-9911D1E2483A}"/>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85075" y="4217324"/>
            <a:ext cx="4028662" cy="2261882"/>
          </a:xfrm>
          <a:prstGeom prst="rect">
            <a:avLst/>
          </a:prstGeom>
        </p:spPr>
      </p:pic>
      <p:sp>
        <p:nvSpPr>
          <p:cNvPr id="11" name="CaixaDeTexto 10">
            <a:extLst>
              <a:ext uri="{FF2B5EF4-FFF2-40B4-BE49-F238E27FC236}">
                <a16:creationId xmlns:a16="http://schemas.microsoft.com/office/drawing/2014/main" id="{7B527715-6156-6BF0-D8BD-6A99838C9280}"/>
              </a:ext>
            </a:extLst>
          </p:cNvPr>
          <p:cNvSpPr txBox="1"/>
          <p:nvPr/>
        </p:nvSpPr>
        <p:spPr>
          <a:xfrm>
            <a:off x="69781" y="6063149"/>
            <a:ext cx="349065" cy="400110"/>
          </a:xfrm>
          <a:prstGeom prst="rect">
            <a:avLst/>
          </a:prstGeom>
          <a:noFill/>
        </p:spPr>
        <p:txBody>
          <a:bodyPr wrap="square" rtlCol="0">
            <a:spAutoFit/>
          </a:bodyPr>
          <a:lstStyle/>
          <a:p>
            <a:pPr algn="ctr"/>
            <a:r>
              <a:rPr lang="pt-BR" sz="2000" b="1" dirty="0"/>
              <a:t>0</a:t>
            </a:r>
          </a:p>
        </p:txBody>
      </p:sp>
      <p:sp>
        <p:nvSpPr>
          <p:cNvPr id="17" name="CaixaDeTexto 16">
            <a:extLst>
              <a:ext uri="{FF2B5EF4-FFF2-40B4-BE49-F238E27FC236}">
                <a16:creationId xmlns:a16="http://schemas.microsoft.com/office/drawing/2014/main" id="{FE9D6F9B-CEC2-1427-2D88-44C1B7579577}"/>
              </a:ext>
            </a:extLst>
          </p:cNvPr>
          <p:cNvSpPr txBox="1"/>
          <p:nvPr/>
        </p:nvSpPr>
        <p:spPr>
          <a:xfrm>
            <a:off x="3997630" y="6060152"/>
            <a:ext cx="524036" cy="400110"/>
          </a:xfrm>
          <a:prstGeom prst="rect">
            <a:avLst/>
          </a:prstGeom>
          <a:noFill/>
        </p:spPr>
        <p:txBody>
          <a:bodyPr wrap="square" rtlCol="0">
            <a:spAutoFit/>
          </a:bodyPr>
          <a:lstStyle/>
          <a:p>
            <a:pPr algn="ctr"/>
            <a:r>
              <a:rPr lang="pt-BR" sz="2000" b="1" dirty="0"/>
              <a:t>1+</a:t>
            </a:r>
          </a:p>
        </p:txBody>
      </p:sp>
      <p:sp>
        <p:nvSpPr>
          <p:cNvPr id="18" name="CaixaDeTexto 17">
            <a:extLst>
              <a:ext uri="{FF2B5EF4-FFF2-40B4-BE49-F238E27FC236}">
                <a16:creationId xmlns:a16="http://schemas.microsoft.com/office/drawing/2014/main" id="{60987400-04FA-2138-18AB-A72CD7874BD9}"/>
              </a:ext>
            </a:extLst>
          </p:cNvPr>
          <p:cNvSpPr txBox="1"/>
          <p:nvPr/>
        </p:nvSpPr>
        <p:spPr>
          <a:xfrm>
            <a:off x="8100685" y="6079096"/>
            <a:ext cx="524036" cy="400110"/>
          </a:xfrm>
          <a:prstGeom prst="rect">
            <a:avLst/>
          </a:prstGeom>
          <a:noFill/>
        </p:spPr>
        <p:txBody>
          <a:bodyPr wrap="square" rtlCol="0">
            <a:spAutoFit/>
          </a:bodyPr>
          <a:lstStyle/>
          <a:p>
            <a:pPr algn="ctr"/>
            <a:r>
              <a:rPr lang="pt-BR" sz="2000" b="1" dirty="0"/>
              <a:t>2+</a:t>
            </a:r>
          </a:p>
        </p:txBody>
      </p:sp>
    </p:spTree>
    <p:extLst>
      <p:ext uri="{BB962C8B-B14F-4D97-AF65-F5344CB8AC3E}">
        <p14:creationId xmlns:p14="http://schemas.microsoft.com/office/powerpoint/2010/main" val="2780133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318051" y="2164703"/>
            <a:ext cx="11430000" cy="3371392"/>
          </a:xfrm>
        </p:spPr>
        <p:txBody>
          <a:bodyPr/>
          <a:lstStyle/>
          <a:p>
            <a:pPr algn="ctr"/>
            <a:r>
              <a:rPr lang="en-US" sz="5400" b="1" dirty="0" err="1">
                <a:solidFill>
                  <a:schemeClr val="lt1"/>
                </a:solidFill>
                <a:latin typeface="Calibri"/>
                <a:ea typeface="Calibri"/>
                <a:cs typeface="Calibri"/>
                <a:sym typeface="Calibri"/>
              </a:rPr>
              <a:t>Desafios</a:t>
            </a:r>
            <a:r>
              <a:rPr lang="en-US" sz="5400" b="1" dirty="0">
                <a:solidFill>
                  <a:schemeClr val="lt1"/>
                </a:solidFill>
                <a:latin typeface="Calibri"/>
                <a:ea typeface="Calibri"/>
                <a:cs typeface="Calibri"/>
                <a:sym typeface="Calibri"/>
              </a:rPr>
              <a:t> </a:t>
            </a:r>
            <a:r>
              <a:rPr lang="en-US" sz="5400" b="1" dirty="0" err="1">
                <a:solidFill>
                  <a:schemeClr val="lt1"/>
                </a:solidFill>
                <a:latin typeface="Calibri"/>
                <a:ea typeface="Calibri"/>
                <a:cs typeface="Calibri"/>
                <a:sym typeface="Calibri"/>
              </a:rPr>
              <a:t>na</a:t>
            </a:r>
            <a:r>
              <a:rPr lang="en-US" sz="5400" b="1" dirty="0">
                <a:solidFill>
                  <a:schemeClr val="lt1"/>
                </a:solidFill>
                <a:latin typeface="Calibri"/>
                <a:ea typeface="Calibri"/>
                <a:cs typeface="Calibri"/>
                <a:sym typeface="Calibri"/>
              </a:rPr>
              <a:t> </a:t>
            </a:r>
            <a:r>
              <a:rPr lang="en-US" sz="5400" b="1" dirty="0" err="1">
                <a:solidFill>
                  <a:schemeClr val="lt1"/>
                </a:solidFill>
                <a:latin typeface="Calibri"/>
                <a:ea typeface="Calibri"/>
                <a:cs typeface="Calibri"/>
                <a:sym typeface="Calibri"/>
              </a:rPr>
              <a:t>Avaliação</a:t>
            </a:r>
            <a:r>
              <a:rPr lang="en-US" sz="5400" b="1" dirty="0">
                <a:solidFill>
                  <a:schemeClr val="lt1"/>
                </a:solidFill>
                <a:latin typeface="Calibri"/>
                <a:ea typeface="Calibri"/>
                <a:cs typeface="Calibri"/>
                <a:sym typeface="Calibri"/>
              </a:rPr>
              <a:t> e </a:t>
            </a:r>
            <a:r>
              <a:rPr lang="en-US" sz="5400" b="1" dirty="0" err="1">
                <a:solidFill>
                  <a:schemeClr val="lt1"/>
                </a:solidFill>
                <a:latin typeface="Calibri"/>
                <a:ea typeface="Calibri"/>
                <a:cs typeface="Calibri"/>
                <a:sym typeface="Calibri"/>
              </a:rPr>
              <a:t>Padronização</a:t>
            </a:r>
            <a:r>
              <a:rPr lang="en-US" sz="5400" b="1" dirty="0">
                <a:solidFill>
                  <a:schemeClr val="lt1"/>
                </a:solidFill>
                <a:latin typeface="Calibri"/>
                <a:ea typeface="Calibri"/>
                <a:cs typeface="Calibri"/>
                <a:sym typeface="Calibri"/>
              </a:rPr>
              <a:t> de </a:t>
            </a:r>
            <a:r>
              <a:rPr lang="en-US" sz="5400" b="1" dirty="0" err="1">
                <a:solidFill>
                  <a:schemeClr val="lt1"/>
                </a:solidFill>
                <a:latin typeface="Calibri"/>
                <a:ea typeface="Calibri"/>
                <a:cs typeface="Calibri"/>
                <a:sym typeface="Calibri"/>
              </a:rPr>
              <a:t>Laudos</a:t>
            </a:r>
            <a:r>
              <a:rPr lang="en-US" sz="5400" b="1" dirty="0">
                <a:solidFill>
                  <a:schemeClr val="lt1"/>
                </a:solidFill>
                <a:latin typeface="Calibri"/>
                <a:ea typeface="Calibri"/>
                <a:cs typeface="Calibri"/>
                <a:sym typeface="Calibri"/>
              </a:rPr>
              <a:t> </a:t>
            </a:r>
          </a:p>
          <a:p>
            <a:pPr algn="ctr"/>
            <a:r>
              <a:rPr lang="en-US" sz="5400" b="1" dirty="0" err="1">
                <a:solidFill>
                  <a:schemeClr val="lt1"/>
                </a:solidFill>
                <a:latin typeface="Calibri"/>
                <a:ea typeface="Calibri"/>
                <a:cs typeface="Calibri"/>
                <a:sym typeface="Calibri"/>
              </a:rPr>
              <a:t>Imuno-Histoquímicos</a:t>
            </a:r>
            <a:r>
              <a:rPr lang="en-US" sz="5400" b="1" dirty="0">
                <a:solidFill>
                  <a:schemeClr val="lt1"/>
                </a:solidFill>
                <a:latin typeface="Calibri"/>
                <a:ea typeface="Calibri"/>
                <a:cs typeface="Calibri"/>
                <a:sym typeface="Calibri"/>
              </a:rPr>
              <a:t> </a:t>
            </a:r>
            <a:r>
              <a:rPr lang="en-US" sz="5400" b="1" dirty="0" err="1">
                <a:solidFill>
                  <a:schemeClr val="lt1"/>
                </a:solidFill>
                <a:latin typeface="Calibri"/>
                <a:ea typeface="Calibri"/>
                <a:cs typeface="Calibri"/>
                <a:sym typeface="Calibri"/>
              </a:rPr>
              <a:t>Quanto</a:t>
            </a:r>
            <a:r>
              <a:rPr lang="en-US" sz="5400" b="1" dirty="0">
                <a:solidFill>
                  <a:schemeClr val="lt1"/>
                </a:solidFill>
                <a:latin typeface="Calibri"/>
                <a:ea typeface="Calibri"/>
                <a:cs typeface="Calibri"/>
                <a:sym typeface="Calibri"/>
              </a:rPr>
              <a:t> à </a:t>
            </a:r>
            <a:r>
              <a:rPr lang="en-US" sz="5400" b="1" dirty="0" err="1">
                <a:solidFill>
                  <a:schemeClr val="lt1"/>
                </a:solidFill>
                <a:latin typeface="Calibri"/>
                <a:ea typeface="Calibri"/>
                <a:cs typeface="Calibri"/>
                <a:sym typeface="Calibri"/>
              </a:rPr>
              <a:t>Expressão</a:t>
            </a:r>
            <a:r>
              <a:rPr lang="en-US" sz="5400" b="1" dirty="0">
                <a:solidFill>
                  <a:schemeClr val="lt1"/>
                </a:solidFill>
                <a:latin typeface="Calibri"/>
                <a:ea typeface="Calibri"/>
                <a:cs typeface="Calibri"/>
                <a:sym typeface="Calibri"/>
              </a:rPr>
              <a:t> de HER2: </a:t>
            </a:r>
          </a:p>
          <a:p>
            <a:pPr algn="ctr"/>
            <a:r>
              <a:rPr lang="en-US" sz="5400" b="1" dirty="0">
                <a:solidFill>
                  <a:schemeClr val="lt1"/>
                </a:solidFill>
                <a:latin typeface="Calibri"/>
                <a:ea typeface="Calibri"/>
                <a:cs typeface="Calibri"/>
                <a:sym typeface="Calibri"/>
              </a:rPr>
              <a:t>O que </a:t>
            </a:r>
            <a:r>
              <a:rPr lang="en-US" sz="5400" b="1" dirty="0" err="1">
                <a:solidFill>
                  <a:schemeClr val="lt1"/>
                </a:solidFill>
                <a:latin typeface="Calibri"/>
                <a:ea typeface="Calibri"/>
                <a:cs typeface="Calibri"/>
                <a:sym typeface="Calibri"/>
              </a:rPr>
              <a:t>fazer</a:t>
            </a:r>
            <a:r>
              <a:rPr lang="en-US" sz="5400" b="1" dirty="0">
                <a:solidFill>
                  <a:schemeClr val="lt1"/>
                </a:solidFill>
                <a:latin typeface="Calibri"/>
                <a:ea typeface="Calibri"/>
                <a:cs typeface="Calibri"/>
                <a:sym typeface="Calibri"/>
              </a:rPr>
              <a:t>?</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67222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Concordância </a:t>
            </a:r>
            <a:r>
              <a:rPr lang="pt-BR" dirty="0" err="1"/>
              <a:t>interobservador</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199736" y="1275127"/>
            <a:ext cx="11250220" cy="5372869"/>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dirty="0">
                <a:solidFill>
                  <a:srgbClr val="339933"/>
                </a:solidFill>
                <a:latin typeface="+mj-lt"/>
              </a:rPr>
              <a:t>DESTINY-Breast04: </a:t>
            </a:r>
            <a:r>
              <a:rPr lang="en-GB" sz="2000" b="1" dirty="0">
                <a:solidFill>
                  <a:srgbClr val="339933"/>
                </a:solidFill>
                <a:latin typeface="+mj-lt"/>
              </a:rPr>
              <a:t>Central Lab HER2 IHC Testing of Samples</a:t>
            </a:r>
            <a:endParaRPr lang="en-US" sz="2000" b="1" dirty="0">
              <a:solidFill>
                <a:srgbClr val="339933"/>
              </a:solidFill>
              <a:latin typeface="+mj-lt"/>
            </a:endParaRPr>
          </a:p>
          <a:p>
            <a:pPr marL="285744" indent="-285744">
              <a:lnSpc>
                <a:spcPct val="150000"/>
              </a:lnSpc>
              <a:buFont typeface="Arial" panose="020B0604020202020204" pitchFamily="34" charset="0"/>
              <a:buChar char="•"/>
            </a:pPr>
            <a:r>
              <a:rPr lang="en-US" sz="1800" dirty="0"/>
              <a:t>Tumor samples from patients that were historically scored as IHC 1+ or IHC 2+/ISH– were submitted for central confirmation of HER2-low status</a:t>
            </a:r>
          </a:p>
          <a:p>
            <a:pPr marL="285744" indent="-285744">
              <a:lnSpc>
                <a:spcPct val="150000"/>
              </a:lnSpc>
              <a:buFont typeface="Arial" panose="020B0604020202020204" pitchFamily="34" charset="0"/>
              <a:buChar char="•"/>
            </a:pPr>
            <a:endParaRPr lang="en-US" sz="1800" dirty="0"/>
          </a:p>
          <a:p>
            <a:pPr marL="285744" indent="-285744">
              <a:lnSpc>
                <a:spcPct val="150000"/>
              </a:lnSpc>
              <a:buFont typeface="Arial" panose="020B0604020202020204" pitchFamily="34" charset="0"/>
              <a:buChar char="•"/>
            </a:pPr>
            <a:endParaRPr lang="en-US" sz="1800" dirty="0"/>
          </a:p>
          <a:p>
            <a:pPr>
              <a:lnSpc>
                <a:spcPct val="150000"/>
              </a:lnSpc>
            </a:pPr>
            <a:endParaRPr lang="en-US" sz="1800" dirty="0"/>
          </a:p>
          <a:p>
            <a:pPr marL="285744" indent="-285744">
              <a:lnSpc>
                <a:spcPct val="150000"/>
              </a:lnSpc>
              <a:buFont typeface="Arial" panose="020B0604020202020204" pitchFamily="34" charset="0"/>
              <a:buChar char="•"/>
            </a:pPr>
            <a:r>
              <a:rPr lang="en-US" sz="1800" dirty="0"/>
              <a:t>823/1060 (78%) samples designated as HER2-low by prior historical (local) results were confirmed as HER2-low by central testing</a:t>
            </a:r>
          </a:p>
          <a:p>
            <a:pPr marL="285744" indent="-285744">
              <a:lnSpc>
                <a:spcPct val="150000"/>
              </a:lnSpc>
              <a:buFont typeface="Arial" panose="020B0604020202020204" pitchFamily="34" charset="0"/>
              <a:buChar char="•"/>
            </a:pPr>
            <a:r>
              <a:rPr lang="en-US" sz="1800" dirty="0"/>
              <a:t>Among the 22% (237/1060) of discordant samples, 208/237 (88%) were centrally scored IHC 0, and 29/237 (12%) were scored as IHC 2+/ISH+ or IHC 3+</a:t>
            </a:r>
          </a:p>
        </p:txBody>
      </p:sp>
      <p:sp>
        <p:nvSpPr>
          <p:cNvPr id="5" name="Rectangle 4">
            <a:extLst>
              <a:ext uri="{FF2B5EF4-FFF2-40B4-BE49-F238E27FC236}">
                <a16:creationId xmlns:a16="http://schemas.microsoft.com/office/drawing/2014/main" id="{53C807C3-68C1-01B0-69D3-732500F31B66}"/>
              </a:ext>
            </a:extLst>
          </p:cNvPr>
          <p:cNvSpPr/>
          <p:nvPr/>
        </p:nvSpPr>
        <p:spPr>
          <a:xfrm>
            <a:off x="103941" y="6431109"/>
            <a:ext cx="9932564"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Prat A et al. San Antonio Breast Cancer Symposium 2022; December 5-9, 2022; San Antonio, TX. Poster HER2-18</a:t>
            </a:r>
          </a:p>
        </p:txBody>
      </p:sp>
      <p:graphicFrame>
        <p:nvGraphicFramePr>
          <p:cNvPr id="6" name="Table 7">
            <a:extLst>
              <a:ext uri="{FF2B5EF4-FFF2-40B4-BE49-F238E27FC236}">
                <a16:creationId xmlns:a16="http://schemas.microsoft.com/office/drawing/2014/main" id="{3214CF4B-1A56-27A8-C189-A5401E8582CB}"/>
              </a:ext>
            </a:extLst>
          </p:cNvPr>
          <p:cNvGraphicFramePr>
            <a:graphicFrameLocks noGrp="1"/>
          </p:cNvGraphicFramePr>
          <p:nvPr>
            <p:extLst>
              <p:ext uri="{D42A27DB-BD31-4B8C-83A1-F6EECF244321}">
                <p14:modId xmlns:p14="http://schemas.microsoft.com/office/powerpoint/2010/main" val="938942102"/>
              </p:ext>
            </p:extLst>
          </p:nvPr>
        </p:nvGraphicFramePr>
        <p:xfrm>
          <a:off x="1969546" y="2697330"/>
          <a:ext cx="8516237" cy="1819829"/>
        </p:xfrm>
        <a:graphic>
          <a:graphicData uri="http://schemas.openxmlformats.org/drawingml/2006/table">
            <a:tbl>
              <a:tblPr firstRow="1" bandRow="1">
                <a:tableStyleId>{10A1B5D5-9B99-4C35-A422-299274C87663}</a:tableStyleId>
              </a:tblPr>
              <a:tblGrid>
                <a:gridCol w="2447195">
                  <a:extLst>
                    <a:ext uri="{9D8B030D-6E8A-4147-A177-3AD203B41FA5}">
                      <a16:colId xmlns:a16="http://schemas.microsoft.com/office/drawing/2014/main" val="1295039086"/>
                    </a:ext>
                  </a:extLst>
                </a:gridCol>
                <a:gridCol w="1272541">
                  <a:extLst>
                    <a:ext uri="{9D8B030D-6E8A-4147-A177-3AD203B41FA5}">
                      <a16:colId xmlns:a16="http://schemas.microsoft.com/office/drawing/2014/main" val="3045583664"/>
                    </a:ext>
                  </a:extLst>
                </a:gridCol>
                <a:gridCol w="1272541">
                  <a:extLst>
                    <a:ext uri="{9D8B030D-6E8A-4147-A177-3AD203B41FA5}">
                      <a16:colId xmlns:a16="http://schemas.microsoft.com/office/drawing/2014/main" val="3820581350"/>
                    </a:ext>
                  </a:extLst>
                </a:gridCol>
                <a:gridCol w="1272541">
                  <a:extLst>
                    <a:ext uri="{9D8B030D-6E8A-4147-A177-3AD203B41FA5}">
                      <a16:colId xmlns:a16="http://schemas.microsoft.com/office/drawing/2014/main" val="1843311047"/>
                    </a:ext>
                  </a:extLst>
                </a:gridCol>
                <a:gridCol w="1272541">
                  <a:extLst>
                    <a:ext uri="{9D8B030D-6E8A-4147-A177-3AD203B41FA5}">
                      <a16:colId xmlns:a16="http://schemas.microsoft.com/office/drawing/2014/main" val="2595228222"/>
                    </a:ext>
                  </a:extLst>
                </a:gridCol>
                <a:gridCol w="978878">
                  <a:extLst>
                    <a:ext uri="{9D8B030D-6E8A-4147-A177-3AD203B41FA5}">
                      <a16:colId xmlns:a16="http://schemas.microsoft.com/office/drawing/2014/main" val="2389858441"/>
                    </a:ext>
                  </a:extLst>
                </a:gridCol>
              </a:tblGrid>
              <a:tr h="212838">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HER2 Status by </a:t>
                      </a:r>
                    </a:p>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Central Testing, n</a:t>
                      </a:r>
                      <a:endParaRPr lang="en-GB" sz="1400" b="1" dirty="0">
                        <a:solidFill>
                          <a:schemeClr val="bg1"/>
                        </a:solidFill>
                        <a:effectLst/>
                        <a:latin typeface="+mj-lt"/>
                        <a:cs typeface="Times New Roman" panose="02020603050405020304" pitchFamily="18" charset="0"/>
                      </a:endParaRPr>
                    </a:p>
                  </a:txBody>
                  <a:tcPr marL="19111" marR="19111" marT="0" marB="0" anchor="b"/>
                </a:tc>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HER2 Status by Historical Result, n</a:t>
                      </a:r>
                      <a:endParaRPr lang="en-GB" sz="1400" b="1" baseline="30000" dirty="0">
                        <a:solidFill>
                          <a:schemeClr val="bg1"/>
                        </a:solidFill>
                        <a:effectLst/>
                        <a:latin typeface="+mj-lt"/>
                        <a:cs typeface="Times New Roman" panose="02020603050405020304" pitchFamily="18" charset="0"/>
                      </a:endParaRPr>
                    </a:p>
                  </a:txBody>
                  <a:tcPr marL="19111" marR="19111" marT="0" marB="0" anchor="ctr"/>
                </a:tc>
                <a:tc h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lang="en-GB" sz="1400" b="1" dirty="0">
                        <a:solidFill>
                          <a:srgbClr val="002557"/>
                        </a:solidFill>
                        <a:effectLst/>
                        <a:latin typeface="+mn-lt"/>
                        <a:cs typeface="Times New Roman" panose="02020603050405020304" pitchFamily="18" charset="0"/>
                      </a:endParaRP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lang="en-GB" sz="1400" b="1" dirty="0">
                        <a:solidFill>
                          <a:srgbClr val="002557"/>
                        </a:solidFill>
                        <a:effectLst/>
                        <a:latin typeface="+mn-lt"/>
                        <a:cs typeface="Times New Roman" panose="02020603050405020304" pitchFamily="18" charset="0"/>
                      </a:endParaRP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lang="en-GB" sz="1400" b="1" dirty="0">
                        <a:solidFill>
                          <a:srgbClr val="002557"/>
                        </a:solidFill>
                        <a:effectLst/>
                        <a:latin typeface="+mn-lt"/>
                        <a:cs typeface="Times New Roman" panose="02020603050405020304" pitchFamily="18" charset="0"/>
                      </a:endParaRP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chemeClr val="bg1"/>
                          </a:solidFill>
                          <a:effectLst/>
                          <a:latin typeface="+mj-lt"/>
                        </a:rPr>
                        <a:t>Total</a:t>
                      </a:r>
                      <a:endParaRPr lang="en-GB" sz="1400" b="1" dirty="0">
                        <a:solidFill>
                          <a:schemeClr val="bg1"/>
                        </a:solidFill>
                        <a:effectLst/>
                        <a:latin typeface="+mj-lt"/>
                        <a:cs typeface="Times New Roman" panose="02020603050405020304" pitchFamily="18" charset="0"/>
                      </a:endParaRPr>
                    </a:p>
                  </a:txBody>
                  <a:tcPr marL="19111" marR="19111" marT="0" marB="0" anchor="ctr"/>
                </a:tc>
                <a:extLst>
                  <a:ext uri="{0D108BD9-81ED-4DB2-BD59-A6C34878D82A}">
                    <a16:rowId xmlns:a16="http://schemas.microsoft.com/office/drawing/2014/main" val="3307997310"/>
                  </a:ext>
                </a:extLst>
              </a:tr>
              <a:tr h="292527">
                <a:tc vMerge="1">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rgbClr val="002557"/>
                          </a:solidFill>
                          <a:effectLst/>
                          <a:latin typeface="+mn-lt"/>
                          <a:cs typeface="Times New Roman" panose="02020603050405020304" pitchFamily="18" charset="0"/>
                        </a:rPr>
                        <a:t>HER2 Status by Central Testing, n</a:t>
                      </a:r>
                    </a:p>
                  </a:txBody>
                  <a:tcPr marL="19111" marR="19111" marT="0" marB="0" anchor="b">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0</a:t>
                      </a:r>
                      <a:endParaRPr lang="en-GB" sz="1400" b="1" dirty="0">
                        <a:solidFill>
                          <a:srgbClr val="006600"/>
                        </a:solidFill>
                        <a:effectLst/>
                        <a:latin typeface="+mj-lt"/>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1+</a:t>
                      </a:r>
                      <a:endParaRPr lang="en-GB" sz="1400" b="1" dirty="0">
                        <a:solidFill>
                          <a:srgbClr val="006600"/>
                        </a:solidFill>
                        <a:effectLst/>
                        <a:latin typeface="+mj-lt"/>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2+/ISH−</a:t>
                      </a:r>
                      <a:endParaRPr lang="en-GB" sz="1400" b="1" dirty="0">
                        <a:solidFill>
                          <a:srgbClr val="006600"/>
                        </a:solidFill>
                        <a:effectLst/>
                        <a:latin typeface="+mj-lt"/>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6600"/>
                          </a:solidFill>
                          <a:effectLst/>
                          <a:latin typeface="+mj-lt"/>
                        </a:rPr>
                        <a:t>IHC 2+/ISH+</a:t>
                      </a:r>
                      <a:endParaRPr lang="en-GB" sz="1400" b="1" dirty="0">
                        <a:solidFill>
                          <a:srgbClr val="006600"/>
                        </a:solidFill>
                        <a:effectLst/>
                        <a:latin typeface="+mj-lt"/>
                        <a:cs typeface="Times New Roman" panose="02020603050405020304" pitchFamily="18" charset="0"/>
                      </a:endParaRPr>
                    </a:p>
                  </a:txBody>
                  <a:tcPr marL="19111" marR="19111" marT="0" marB="0" anchor="ctr"/>
                </a:tc>
                <a:tc vMerge="1">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GB" sz="1400" b="1" dirty="0">
                          <a:solidFill>
                            <a:srgbClr val="002557"/>
                          </a:solidFill>
                          <a:effectLst/>
                          <a:latin typeface="+mn-lt"/>
                          <a:cs typeface="Times New Roman" panose="02020603050405020304" pitchFamily="18" charset="0"/>
                        </a:rPr>
                        <a:t>Total</a:t>
                      </a:r>
                    </a:p>
                  </a:txBody>
                  <a:tcPr marL="19111" marR="19111"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8057769"/>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157</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51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228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3598911702"/>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344</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126</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3</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491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4185707536"/>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2+/ISH−</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5</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122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231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358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1624428372"/>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2+/ISH+</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9</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544198265"/>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3040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IHC 3+</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7</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10</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3673427287"/>
                  </a:ext>
                </a:extLst>
              </a:tr>
              <a:tr h="2128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GB" sz="1400" b="1" dirty="0">
                          <a:solidFill>
                            <a:schemeClr val="tx1"/>
                          </a:solidFill>
                          <a:effectLst/>
                          <a:latin typeface="+mj-lt"/>
                        </a:rPr>
                        <a:t>Total</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42</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634</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426</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6</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07000"/>
                        </a:lnSpc>
                        <a:spcAft>
                          <a:spcPts val="0"/>
                        </a:spcAft>
                      </a:pPr>
                      <a:r>
                        <a:rPr lang="en-GB" sz="1400" b="1" dirty="0">
                          <a:solidFill>
                            <a:schemeClr val="tx1"/>
                          </a:solidFill>
                          <a:effectLst/>
                          <a:latin typeface="+mj-lt"/>
                        </a:rPr>
                        <a:t>1108</a:t>
                      </a:r>
                      <a:endParaRPr lang="en-GB" sz="1400" b="1" dirty="0">
                        <a:solidFill>
                          <a:schemeClr val="tx1"/>
                        </a:solidFill>
                        <a:effectLst/>
                        <a:latin typeface="+mj-lt"/>
                        <a:ea typeface="Calibri" panose="020F0502020204030204" pitchFamily="34" charset="0"/>
                        <a:cs typeface="Times New Roman" panose="02020603050405020304" pitchFamily="18" charset="0"/>
                      </a:endParaRPr>
                    </a:p>
                  </a:txBody>
                  <a:tcPr marL="19111" marR="19111" marT="0" marB="0" anchor="ctr"/>
                </a:tc>
                <a:extLst>
                  <a:ext uri="{0D108BD9-81ED-4DB2-BD59-A6C34878D82A}">
                    <a16:rowId xmlns:a16="http://schemas.microsoft.com/office/drawing/2014/main" val="2671341036"/>
                  </a:ext>
                </a:extLst>
              </a:tr>
            </a:tbl>
          </a:graphicData>
        </a:graphic>
      </p:graphicFrame>
    </p:spTree>
    <p:extLst>
      <p:ext uri="{BB962C8B-B14F-4D97-AF65-F5344CB8AC3E}">
        <p14:creationId xmlns:p14="http://schemas.microsoft.com/office/powerpoint/2010/main" val="169985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691375" y="1255169"/>
            <a:ext cx="11006253" cy="4922607"/>
          </a:xfrm>
        </p:spPr>
        <p:txBody>
          <a:bodyPr/>
          <a:lstStyle/>
          <a:p>
            <a:pPr lvl="0" algn="ctr">
              <a:lnSpc>
                <a:spcPct val="150000"/>
              </a:lnSpc>
            </a:pPr>
            <a:r>
              <a:rPr lang="en-US" sz="3000" b="1" dirty="0" err="1">
                <a:solidFill>
                  <a:schemeClr val="lt1"/>
                </a:solidFill>
                <a:latin typeface="Calibri"/>
                <a:ea typeface="Calibri"/>
                <a:cs typeface="Calibri"/>
                <a:sym typeface="Calibri"/>
              </a:rPr>
              <a:t>Declaração</a:t>
            </a:r>
            <a:r>
              <a:rPr lang="en-US" sz="3000" b="1" dirty="0">
                <a:solidFill>
                  <a:schemeClr val="lt1"/>
                </a:solidFill>
                <a:latin typeface="Calibri"/>
                <a:ea typeface="Calibri"/>
                <a:cs typeface="Calibri"/>
                <a:sym typeface="Calibri"/>
              </a:rPr>
              <a:t> de </a:t>
            </a:r>
            <a:r>
              <a:rPr lang="en-US" sz="3000" b="1" dirty="0" err="1">
                <a:solidFill>
                  <a:schemeClr val="lt1"/>
                </a:solidFill>
                <a:latin typeface="Calibri"/>
                <a:ea typeface="Calibri"/>
                <a:cs typeface="Calibri"/>
                <a:sym typeface="Calibri"/>
              </a:rPr>
              <a:t>Conflito</a:t>
            </a:r>
            <a:r>
              <a:rPr lang="en-US" sz="3000" b="1" dirty="0">
                <a:solidFill>
                  <a:schemeClr val="lt1"/>
                </a:solidFill>
                <a:latin typeface="Calibri"/>
                <a:ea typeface="Calibri"/>
                <a:cs typeface="Calibri"/>
                <a:sym typeface="Calibri"/>
              </a:rPr>
              <a:t> de Interesse</a:t>
            </a:r>
          </a:p>
          <a:p>
            <a:pPr lvl="0" algn="ctr">
              <a:lnSpc>
                <a:spcPct val="150000"/>
              </a:lnSpc>
            </a:pPr>
            <a:endParaRPr lang="en-US" sz="2400" b="1" dirty="0">
              <a:solidFill>
                <a:schemeClr val="lt1"/>
              </a:solidFill>
              <a:latin typeface="Calibri"/>
              <a:ea typeface="Calibri"/>
              <a:cs typeface="Calibri"/>
              <a:sym typeface="Calibri"/>
            </a:endParaRPr>
          </a:p>
          <a:p>
            <a:pPr lvl="0" algn="ctr">
              <a:lnSpc>
                <a:spcPct val="150000"/>
              </a:lnSpc>
            </a:pPr>
            <a:r>
              <a:rPr lang="en-US" sz="2400" b="1" dirty="0" err="1">
                <a:solidFill>
                  <a:schemeClr val="lt1"/>
                </a:solidFill>
                <a:latin typeface="Calibri"/>
                <a:ea typeface="Calibri"/>
                <a:cs typeface="Calibri"/>
                <a:sym typeface="Calibri"/>
              </a:rPr>
              <a:t>Apresentações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científicas</a:t>
            </a:r>
            <a:r>
              <a:rPr lang="en-US" sz="2400" b="1" dirty="0">
                <a:solidFill>
                  <a:schemeClr val="lt1"/>
                </a:solidFill>
                <a:latin typeface="Calibri"/>
                <a:ea typeface="Calibri"/>
                <a:cs typeface="Calibri"/>
                <a:sym typeface="Calibri"/>
              </a:rPr>
              <a:t> – Como </a:t>
            </a:r>
            <a:r>
              <a:rPr lang="en-US" sz="2400" b="1" dirty="0" err="1">
                <a:solidFill>
                  <a:schemeClr val="lt1"/>
                </a:solidFill>
                <a:latin typeface="Calibri"/>
                <a:ea typeface="Calibri"/>
                <a:cs typeface="Calibri"/>
                <a:sym typeface="Calibri"/>
              </a:rPr>
              <a:t>palestrante</a:t>
            </a:r>
            <a:r>
              <a:rPr lang="en-US" sz="2400" b="1" dirty="0">
                <a:solidFill>
                  <a:schemeClr val="lt1"/>
                </a:solidFill>
                <a:latin typeface="Calibri"/>
                <a:ea typeface="Calibri"/>
                <a:cs typeface="Calibri"/>
                <a:sym typeface="Calibri"/>
              </a:rPr>
              <a:t>: AstraZeneca, Novartis, MSD </a:t>
            </a:r>
          </a:p>
          <a:p>
            <a:pPr lvl="0" algn="ctr">
              <a:lnSpc>
                <a:spcPct val="150000"/>
              </a:lnSpc>
            </a:pPr>
            <a:r>
              <a:rPr lang="en-US" sz="2400" b="1" dirty="0">
                <a:solidFill>
                  <a:schemeClr val="lt1"/>
                </a:solidFill>
                <a:latin typeface="Calibri"/>
                <a:ea typeface="Calibri"/>
                <a:cs typeface="Calibri"/>
                <a:sym typeface="Calibri"/>
              </a:rPr>
              <a:t>Como </a:t>
            </a:r>
            <a:r>
              <a:rPr lang="en-US" sz="2400" b="1" dirty="0" err="1">
                <a:solidFill>
                  <a:schemeClr val="lt1"/>
                </a:solidFill>
                <a:latin typeface="Calibri"/>
                <a:ea typeface="Calibri"/>
                <a:cs typeface="Calibri"/>
                <a:sym typeface="Calibri"/>
              </a:rPr>
              <a:t>membro</a:t>
            </a:r>
            <a:r>
              <a:rPr lang="en-US" sz="2400" b="1" dirty="0">
                <a:solidFill>
                  <a:schemeClr val="lt1"/>
                </a:solidFill>
                <a:latin typeface="Calibri"/>
                <a:ea typeface="Calibri"/>
                <a:cs typeface="Calibri"/>
                <a:sym typeface="Calibri"/>
              </a:rPr>
              <a:t> de Advisory Boards: Daiichi Sankyo</a:t>
            </a:r>
          </a:p>
          <a:p>
            <a:pPr lvl="0" algn="ctr">
              <a:lnSpc>
                <a:spcPct val="150000"/>
              </a:lnSpc>
            </a:pPr>
            <a:endParaRPr lang="en-US" sz="2400" b="1" dirty="0">
              <a:solidFill>
                <a:schemeClr val="lt1"/>
              </a:solidFill>
              <a:latin typeface="Calibri"/>
              <a:ea typeface="Calibri"/>
              <a:cs typeface="Calibri"/>
              <a:sym typeface="Calibri"/>
            </a:endParaRPr>
          </a:p>
          <a:p>
            <a:pPr lvl="0" algn="ctr">
              <a:lnSpc>
                <a:spcPct val="150000"/>
              </a:lnSpc>
            </a:pPr>
            <a:r>
              <a:rPr lang="en-US" sz="2400" b="1" dirty="0" err="1">
                <a:solidFill>
                  <a:schemeClr val="lt1"/>
                </a:solidFill>
                <a:latin typeface="Calibri"/>
                <a:ea typeface="Calibri"/>
                <a:cs typeface="Calibri"/>
                <a:sym typeface="Calibri"/>
              </a:rPr>
              <a:t>Declaro</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não</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ter</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ações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em</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bolsa</a:t>
            </a:r>
            <a:r>
              <a:rPr lang="en-US" sz="2400" b="1" dirty="0">
                <a:solidFill>
                  <a:schemeClr val="lt1"/>
                </a:solidFill>
                <a:latin typeface="Calibri"/>
                <a:ea typeface="Calibri"/>
                <a:cs typeface="Calibri"/>
                <a:sym typeface="Calibri"/>
              </a:rPr>
              <a:t> de </a:t>
            </a:r>
            <a:r>
              <a:rPr lang="en-US" sz="2400" b="1" dirty="0" err="1">
                <a:solidFill>
                  <a:schemeClr val="lt1"/>
                </a:solidFill>
                <a:latin typeface="Calibri"/>
                <a:ea typeface="Calibri"/>
                <a:cs typeface="Calibri"/>
                <a:sym typeface="Calibri"/>
              </a:rPr>
              <a:t>valores</a:t>
            </a:r>
            <a:r>
              <a:rPr lang="en-US" sz="2400" b="1" dirty="0">
                <a:solidFill>
                  <a:schemeClr val="lt1"/>
                </a:solidFill>
                <a:latin typeface="Calibri"/>
                <a:ea typeface="Calibri"/>
                <a:cs typeface="Calibri"/>
                <a:sym typeface="Calibri"/>
              </a:rPr>
              <a:t> das </a:t>
            </a:r>
            <a:r>
              <a:rPr lang="en-US" sz="2400" b="1" dirty="0" err="1">
                <a:solidFill>
                  <a:schemeClr val="lt1"/>
                </a:solidFill>
                <a:latin typeface="Calibri"/>
                <a:ea typeface="Calibri"/>
                <a:cs typeface="Calibri"/>
                <a:sym typeface="Calibri"/>
              </a:rPr>
              <a:t>empresas</a:t>
            </a:r>
            <a:r>
              <a:rPr lang="en-US" sz="2400" b="1" dirty="0">
                <a:solidFill>
                  <a:schemeClr val="lt1"/>
                </a:solidFill>
                <a:latin typeface="Calibri"/>
                <a:ea typeface="Calibri"/>
                <a:cs typeface="Calibri"/>
                <a:sym typeface="Calibri"/>
              </a:rPr>
              <a:t> </a:t>
            </a:r>
            <a:r>
              <a:rPr lang="en-US" sz="2400" b="1" dirty="0" err="1">
                <a:solidFill>
                  <a:schemeClr val="lt1"/>
                </a:solidFill>
                <a:latin typeface="Calibri"/>
                <a:ea typeface="Calibri"/>
                <a:cs typeface="Calibri"/>
                <a:sym typeface="Calibri"/>
              </a:rPr>
              <a:t>supracitadas</a:t>
            </a:r>
            <a:endParaRPr lang="en-US" sz="2400" b="1" dirty="0">
              <a:solidFill>
                <a:schemeClr val="lt1"/>
              </a:solidFill>
              <a:latin typeface="Calibri"/>
              <a:ea typeface="Calibri"/>
              <a:cs typeface="Calibri"/>
              <a:sym typeface="Calibri"/>
            </a:endParaRPr>
          </a:p>
        </p:txBody>
      </p:sp>
      <p:sp>
        <p:nvSpPr>
          <p:cNvPr id="4" name="Espaço Reservado para Texto 3"/>
          <p:cNvSpPr>
            <a:spLocks noGrp="1"/>
          </p:cNvSpPr>
          <p:nvPr>
            <p:ph type="body" sz="quarter" idx="11"/>
          </p:nvPr>
        </p:nvSpPr>
        <p:spPr>
          <a:xfrm>
            <a:off x="0" y="348949"/>
            <a:ext cx="8267909" cy="480131"/>
          </a:xfrm>
        </p:spPr>
        <p:txBody>
          <a:bodyPr/>
          <a:lstStyle/>
          <a:p>
            <a:r>
              <a:rPr lang="pt-BR" dirty="0"/>
              <a:t>Marina De Brot – 31 de maio de 2024</a:t>
            </a:r>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219134" y="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0781677" y="2547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196413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Fatores associados a maior concordância</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199736" y="1375794"/>
            <a:ext cx="11250220" cy="5330925"/>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dirty="0">
                <a:solidFill>
                  <a:srgbClr val="339933"/>
                </a:solidFill>
                <a:latin typeface="+mj-lt"/>
              </a:rPr>
              <a:t>DESTINY-Breast04: </a:t>
            </a:r>
            <a:r>
              <a:rPr lang="en-GB" sz="2000" b="1" dirty="0">
                <a:solidFill>
                  <a:srgbClr val="339933"/>
                </a:solidFill>
                <a:latin typeface="+mj-lt"/>
              </a:rPr>
              <a:t>Central Lab HER2 IHC Testing of Samples</a:t>
            </a: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US" sz="2000" b="1" dirty="0">
              <a:solidFill>
                <a:srgbClr val="339933"/>
              </a:solidFill>
              <a:latin typeface="+mj-lt"/>
            </a:endParaRPr>
          </a:p>
          <a:p>
            <a:pPr marL="285744" indent="-285744">
              <a:lnSpc>
                <a:spcPct val="150000"/>
              </a:lnSpc>
              <a:buFont typeface="Arial" panose="020B0604020202020204" pitchFamily="34" charset="0"/>
              <a:buChar char="•"/>
            </a:pPr>
            <a:r>
              <a:rPr lang="en-US" sz="1800" dirty="0"/>
              <a:t>Efficacy of T-</a:t>
            </a:r>
            <a:r>
              <a:rPr lang="en-US" sz="1800" dirty="0" err="1"/>
              <a:t>DXd</a:t>
            </a:r>
            <a:r>
              <a:rPr lang="en-US" sz="1800" dirty="0"/>
              <a:t> versus TPC for patients in DESTINY-Breast04 was generally consistent regardless of collection type and tissue collection date</a:t>
            </a:r>
          </a:p>
        </p:txBody>
      </p:sp>
      <p:sp>
        <p:nvSpPr>
          <p:cNvPr id="5" name="Rectangle 4">
            <a:extLst>
              <a:ext uri="{FF2B5EF4-FFF2-40B4-BE49-F238E27FC236}">
                <a16:creationId xmlns:a16="http://schemas.microsoft.com/office/drawing/2014/main" id="{53C807C3-68C1-01B0-69D3-732500F31B66}"/>
              </a:ext>
            </a:extLst>
          </p:cNvPr>
          <p:cNvSpPr/>
          <p:nvPr/>
        </p:nvSpPr>
        <p:spPr>
          <a:xfrm>
            <a:off x="103941" y="6431109"/>
            <a:ext cx="9932564"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Prat A et al. San Antonio Breast Cancer Symposium 2022; December 5-9, 2022; San Antonio, TX. Poster HER2-18</a:t>
            </a:r>
          </a:p>
        </p:txBody>
      </p:sp>
      <p:pic>
        <p:nvPicPr>
          <p:cNvPr id="8" name="Imagem 7">
            <a:extLst>
              <a:ext uri="{FF2B5EF4-FFF2-40B4-BE49-F238E27FC236}">
                <a16:creationId xmlns:a16="http://schemas.microsoft.com/office/drawing/2014/main" id="{024AD32F-D60C-DA55-A750-E86B4FEEF6F7}"/>
              </a:ext>
            </a:extLst>
          </p:cNvPr>
          <p:cNvPicPr>
            <a:picLocks noChangeAspect="1"/>
          </p:cNvPicPr>
          <p:nvPr/>
        </p:nvPicPr>
        <p:blipFill>
          <a:blip r:embed="rId4"/>
          <a:stretch>
            <a:fillRect/>
          </a:stretch>
        </p:blipFill>
        <p:spPr>
          <a:xfrm>
            <a:off x="1484851" y="1985509"/>
            <a:ext cx="9160777" cy="2517866"/>
          </a:xfrm>
          <a:prstGeom prst="rect">
            <a:avLst/>
          </a:prstGeom>
        </p:spPr>
      </p:pic>
    </p:spTree>
    <p:extLst>
      <p:ext uri="{BB962C8B-B14F-4D97-AF65-F5344CB8AC3E}">
        <p14:creationId xmlns:p14="http://schemas.microsoft.com/office/powerpoint/2010/main" val="24831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Fatores associados a maior concordância</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110293" y="1500346"/>
            <a:ext cx="11250220" cy="5330925"/>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1" dirty="0">
                <a:solidFill>
                  <a:srgbClr val="339933"/>
                </a:solidFill>
                <a:latin typeface="+mj-lt"/>
              </a:rPr>
              <a:t>DESTINY-Breast04: </a:t>
            </a:r>
            <a:r>
              <a:rPr lang="en-GB" sz="2000" b="1" dirty="0">
                <a:solidFill>
                  <a:srgbClr val="339933"/>
                </a:solidFill>
                <a:latin typeface="+mj-lt"/>
              </a:rPr>
              <a:t>Central Lab HER2 IHC Testing of Samples</a:t>
            </a: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GB" sz="2000" b="1" dirty="0">
              <a:solidFill>
                <a:srgbClr val="339933"/>
              </a:solidFill>
              <a:latin typeface="+mj-lt"/>
            </a:endParaRPr>
          </a:p>
          <a:p>
            <a:pPr>
              <a:lnSpc>
                <a:spcPct val="150000"/>
              </a:lnSpc>
            </a:pPr>
            <a:endParaRPr lang="en-US" sz="2000" b="1" dirty="0">
              <a:solidFill>
                <a:srgbClr val="339933"/>
              </a:solidFill>
              <a:latin typeface="+mj-lt"/>
            </a:endParaRPr>
          </a:p>
          <a:p>
            <a:pPr marL="285744" indent="-285744">
              <a:lnSpc>
                <a:spcPct val="150000"/>
              </a:lnSpc>
              <a:buFont typeface="Arial" panose="020B0604020202020204" pitchFamily="34" charset="0"/>
              <a:buChar char="•"/>
            </a:pPr>
            <a:endParaRPr lang="en-US" sz="1800" dirty="0"/>
          </a:p>
          <a:p>
            <a:pPr marL="285744" indent="-285744">
              <a:lnSpc>
                <a:spcPct val="150000"/>
              </a:lnSpc>
              <a:buFont typeface="Arial" panose="020B0604020202020204" pitchFamily="34" charset="0"/>
              <a:buChar char="•"/>
            </a:pPr>
            <a:r>
              <a:rPr lang="en-US" sz="1800" dirty="0"/>
              <a:t>Efficacy of T-</a:t>
            </a:r>
            <a:r>
              <a:rPr lang="en-US" sz="1800" dirty="0" err="1"/>
              <a:t>DXd</a:t>
            </a:r>
            <a:r>
              <a:rPr lang="en-US" sz="1800" dirty="0"/>
              <a:t> versus TPC for patients in DESTINY-Breast04 was consistent regardless of </a:t>
            </a:r>
            <a:br>
              <a:rPr lang="en-US" sz="1800" dirty="0"/>
            </a:br>
            <a:r>
              <a:rPr lang="en-US" sz="1800" dirty="0"/>
              <a:t>tumor location and specimen type</a:t>
            </a:r>
          </a:p>
        </p:txBody>
      </p:sp>
      <p:sp>
        <p:nvSpPr>
          <p:cNvPr id="5" name="Rectangle 4">
            <a:extLst>
              <a:ext uri="{FF2B5EF4-FFF2-40B4-BE49-F238E27FC236}">
                <a16:creationId xmlns:a16="http://schemas.microsoft.com/office/drawing/2014/main" id="{53C807C3-68C1-01B0-69D3-732500F31B66}"/>
              </a:ext>
            </a:extLst>
          </p:cNvPr>
          <p:cNvSpPr/>
          <p:nvPr/>
        </p:nvSpPr>
        <p:spPr>
          <a:xfrm>
            <a:off x="103941" y="6431109"/>
            <a:ext cx="9932564"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Prat A et al. San Antonio Breast Cancer Symposium 2022; December 5-9, 2022; San Antonio, TX. Poster HER2-18</a:t>
            </a:r>
          </a:p>
        </p:txBody>
      </p:sp>
      <p:pic>
        <p:nvPicPr>
          <p:cNvPr id="17" name="Imagem 16">
            <a:extLst>
              <a:ext uri="{FF2B5EF4-FFF2-40B4-BE49-F238E27FC236}">
                <a16:creationId xmlns:a16="http://schemas.microsoft.com/office/drawing/2014/main" id="{BEE35B8E-910A-8E24-9D5B-65D44E79038F}"/>
              </a:ext>
            </a:extLst>
          </p:cNvPr>
          <p:cNvPicPr>
            <a:picLocks noChangeAspect="1"/>
          </p:cNvPicPr>
          <p:nvPr/>
        </p:nvPicPr>
        <p:blipFill>
          <a:blip r:embed="rId4"/>
          <a:stretch>
            <a:fillRect/>
          </a:stretch>
        </p:blipFill>
        <p:spPr>
          <a:xfrm>
            <a:off x="995494" y="2304776"/>
            <a:ext cx="9932563" cy="2365894"/>
          </a:xfrm>
          <a:prstGeom prst="rect">
            <a:avLst/>
          </a:prstGeom>
        </p:spPr>
      </p:pic>
    </p:spTree>
    <p:extLst>
      <p:ext uri="{BB962C8B-B14F-4D97-AF65-F5344CB8AC3E}">
        <p14:creationId xmlns:p14="http://schemas.microsoft.com/office/powerpoint/2010/main" val="32275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9;g14de1185f82_0_229">
            <a:extLst>
              <a:ext uri="{FF2B5EF4-FFF2-40B4-BE49-F238E27FC236}">
                <a16:creationId xmlns:a16="http://schemas.microsoft.com/office/drawing/2014/main" id="{6B8F4B6C-6EE6-C8EC-CD2A-3767018D7FB7}"/>
              </a:ext>
            </a:extLst>
          </p:cNvPr>
          <p:cNvPicPr preferRelativeResize="0">
            <a:picLocks/>
          </p:cNvPicPr>
          <p:nvPr/>
        </p:nvPicPr>
        <p:blipFill rotWithShape="1">
          <a:blip r:embed="rId2">
            <a:alphaModFix/>
          </a:blip>
          <a:srcRect b="15732"/>
          <a:stretch/>
        </p:blipFill>
        <p:spPr>
          <a:xfrm>
            <a:off x="1" y="0"/>
            <a:ext cx="12192004" cy="6858003"/>
          </a:xfrm>
          <a:prstGeom prst="rect">
            <a:avLst/>
          </a:prstGeom>
          <a:noFill/>
          <a:ln>
            <a:noFill/>
          </a:ln>
        </p:spPr>
      </p:pic>
      <p:sp>
        <p:nvSpPr>
          <p:cNvPr id="8" name="Rectangle 3">
            <a:extLst>
              <a:ext uri="{FF2B5EF4-FFF2-40B4-BE49-F238E27FC236}">
                <a16:creationId xmlns:a16="http://schemas.microsoft.com/office/drawing/2014/main" id="{CB233949-7219-E7BD-1192-49061F8AEC26}"/>
              </a:ext>
            </a:extLst>
          </p:cNvPr>
          <p:cNvSpPr>
            <a:spLocks/>
          </p:cNvSpPr>
          <p:nvPr/>
        </p:nvSpPr>
        <p:spPr>
          <a:xfrm rot="5400000">
            <a:off x="6468979" y="1134983"/>
            <a:ext cx="6858003" cy="45880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BR" sz="2400">
              <a:solidFill>
                <a:srgbClr val="FFFFFF"/>
              </a:solidFill>
              <a:latin typeface="Arial"/>
            </a:endParaRPr>
          </a:p>
        </p:txBody>
      </p:sp>
      <p:sp>
        <p:nvSpPr>
          <p:cNvPr id="7" name="Google Shape;143;g14de1185f82_0_60">
            <a:extLst>
              <a:ext uri="{FF2B5EF4-FFF2-40B4-BE49-F238E27FC236}">
                <a16:creationId xmlns:a16="http://schemas.microsoft.com/office/drawing/2014/main" id="{AC757DAA-024B-D5DE-DA99-72580FC1726B}"/>
              </a:ext>
            </a:extLst>
          </p:cNvPr>
          <p:cNvSpPr txBox="1"/>
          <p:nvPr/>
        </p:nvSpPr>
        <p:spPr>
          <a:xfrm>
            <a:off x="8270959" y="5876822"/>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rgbClr val="FFFFFF"/>
                </a:solidFill>
                <a:latin typeface="+mj-lt"/>
                <a:ea typeface="Lora"/>
                <a:cs typeface="Lora"/>
                <a:sym typeface="Lora"/>
              </a:rPr>
              <a:t>Slide cortesia: AstraZeneca</a:t>
            </a:r>
          </a:p>
        </p:txBody>
      </p:sp>
      <p:sp>
        <p:nvSpPr>
          <p:cNvPr id="10" name="CaixaDeTexto 9">
            <a:extLst>
              <a:ext uri="{FF2B5EF4-FFF2-40B4-BE49-F238E27FC236}">
                <a16:creationId xmlns:a16="http://schemas.microsoft.com/office/drawing/2014/main" id="{36402B3A-58E0-EE57-2018-A31926C1229B}"/>
              </a:ext>
            </a:extLst>
          </p:cNvPr>
          <p:cNvSpPr txBox="1"/>
          <p:nvPr/>
        </p:nvSpPr>
        <p:spPr>
          <a:xfrm>
            <a:off x="534736" y="1938707"/>
            <a:ext cx="6096000" cy="808106"/>
          </a:xfrm>
          <a:prstGeom prst="rect">
            <a:avLst/>
          </a:prstGeom>
          <a:noFill/>
        </p:spPr>
        <p:txBody>
          <a:bodyPr wrap="square">
            <a:spAutoFit/>
          </a:bodyPr>
          <a:lstStyle/>
          <a:p>
            <a:pPr marL="243411" indent="-243411" defTabSz="609585">
              <a:spcAft>
                <a:spcPts val="267"/>
              </a:spcAft>
              <a:buClr>
                <a:srgbClr val="009900"/>
              </a:buClr>
              <a:buFont typeface="Wingdings" panose="05000000000000000000" pitchFamily="2" charset="2"/>
              <a:buChar char="§"/>
              <a:defRPr/>
            </a:pPr>
            <a:r>
              <a:rPr lang="pt-BR" sz="1467" dirty="0">
                <a:solidFill>
                  <a:srgbClr val="000000"/>
                </a:solidFill>
              </a:rPr>
              <a:t>Os níveis podem mudar, principalmente à medida que a doença progride</a:t>
            </a:r>
          </a:p>
          <a:p>
            <a:pPr marL="243411" indent="-243411" defTabSz="609585">
              <a:spcAft>
                <a:spcPts val="267"/>
              </a:spcAft>
              <a:buClr>
                <a:srgbClr val="009900"/>
              </a:buClr>
              <a:buFont typeface="Wingdings" panose="05000000000000000000" pitchFamily="2" charset="2"/>
              <a:buChar char="§"/>
              <a:defRPr/>
            </a:pPr>
            <a:r>
              <a:rPr lang="pt-BR" sz="1467" dirty="0">
                <a:solidFill>
                  <a:srgbClr val="000000"/>
                </a:solidFill>
              </a:rPr>
              <a:t>O </a:t>
            </a:r>
            <a:r>
              <a:rPr lang="pt-BR" sz="1467" i="1" dirty="0">
                <a:solidFill>
                  <a:srgbClr val="000000"/>
                </a:solidFill>
              </a:rPr>
              <a:t>status </a:t>
            </a:r>
            <a:r>
              <a:rPr lang="pt-BR" sz="1467" dirty="0">
                <a:solidFill>
                  <a:srgbClr val="000000"/>
                </a:solidFill>
              </a:rPr>
              <a:t>de HER2 pode mudar de negativo para positivo (e vice-versa), entre tumores primários e metastáticos</a:t>
            </a:r>
            <a:endParaRPr lang="pt-BR" sz="1467" baseline="30000" dirty="0">
              <a:solidFill>
                <a:srgbClr val="000000"/>
              </a:solidFill>
            </a:endParaRPr>
          </a:p>
        </p:txBody>
      </p:sp>
      <p:sp>
        <p:nvSpPr>
          <p:cNvPr id="12" name="CaixaDeTexto 11">
            <a:extLst>
              <a:ext uri="{FF2B5EF4-FFF2-40B4-BE49-F238E27FC236}">
                <a16:creationId xmlns:a16="http://schemas.microsoft.com/office/drawing/2014/main" id="{5E28FCB7-AF87-04C8-644F-A68C974928B4}"/>
              </a:ext>
            </a:extLst>
          </p:cNvPr>
          <p:cNvSpPr txBox="1"/>
          <p:nvPr/>
        </p:nvSpPr>
        <p:spPr>
          <a:xfrm>
            <a:off x="7988969" y="1667770"/>
            <a:ext cx="3796632" cy="3368486"/>
          </a:xfrm>
          <a:prstGeom prst="rect">
            <a:avLst/>
          </a:prstGeom>
          <a:noFill/>
        </p:spPr>
        <p:txBody>
          <a:bodyPr wrap="square">
            <a:spAutoFit/>
          </a:bodyPr>
          <a:lstStyle/>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A baixa expressão de HER2 é altamente instável durante a evolução da doença</a:t>
            </a:r>
          </a:p>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A taxa geral de discordância de HER2 foi de 39%: principalmente representada por HER2-0 mudando para HER2-Low (15%) e HER2-Low mudando para HER2-0 (14%)</a:t>
            </a:r>
          </a:p>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Entre os pacientes com tumor primário HER2-negativo, a taxa de discordância de HER2 foi maior nos casos HR+/HER2-negativo versus TN</a:t>
            </a:r>
          </a:p>
          <a:p>
            <a:pPr marL="243411" indent="-243411" defTabSz="609585">
              <a:spcAft>
                <a:spcPts val="267"/>
              </a:spcAft>
              <a:buClr>
                <a:srgbClr val="FFFFFF"/>
              </a:buClr>
              <a:buFont typeface="Wingdings" panose="05000000000000000000" pitchFamily="2" charset="2"/>
              <a:buChar char="§"/>
              <a:defRPr/>
            </a:pPr>
            <a:r>
              <a:rPr lang="pt-BR" sz="1467" dirty="0">
                <a:solidFill>
                  <a:srgbClr val="FFFFFF"/>
                </a:solidFill>
              </a:rPr>
              <a:t>Biópsia de recidiva em um caso de tumor primário HER2-0 pode abrir novas oportunidades de tratamento em proporção relevante de pacientes</a:t>
            </a:r>
            <a:endParaRPr lang="en-GB" sz="1467" dirty="0">
              <a:solidFill>
                <a:srgbClr val="FFFFFF"/>
              </a:solidFill>
            </a:endParaRPr>
          </a:p>
        </p:txBody>
      </p:sp>
      <p:sp>
        <p:nvSpPr>
          <p:cNvPr id="13" name="Content Placeholder 1">
            <a:extLst>
              <a:ext uri="{FF2B5EF4-FFF2-40B4-BE49-F238E27FC236}">
                <a16:creationId xmlns:a16="http://schemas.microsoft.com/office/drawing/2014/main" id="{E7593EAB-75E0-33B3-79E9-41832CF181C2}"/>
              </a:ext>
            </a:extLst>
          </p:cNvPr>
          <p:cNvSpPr txBox="1">
            <a:spLocks/>
          </p:cNvSpPr>
          <p:nvPr/>
        </p:nvSpPr>
        <p:spPr>
          <a:xfrm>
            <a:off x="320507" y="6177331"/>
            <a:ext cx="10440053" cy="553998"/>
          </a:xfrm>
          <a:prstGeom prst="rect">
            <a:avLst/>
          </a:prstGeom>
        </p:spPr>
        <p:txBody>
          <a:bodyPr wrap="square" lIns="0" tIns="0" rIns="0" bIns="0" anchor="b">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Bef>
                <a:spcPts val="0"/>
              </a:spcBef>
              <a:buNone/>
              <a:defRPr/>
            </a:pPr>
            <a:r>
              <a:rPr lang="en-US" sz="1200" dirty="0">
                <a:solidFill>
                  <a:srgbClr val="3F4444"/>
                </a:solidFill>
              </a:rPr>
              <a:t>HER2-negative cases were sub-classified as HER-2 low (IHC 1+, or IHC 2+ and ISH no amplified), or HER-0 (IHC 0)</a:t>
            </a:r>
          </a:p>
          <a:p>
            <a:pPr marL="0" indent="0" defTabSz="609585">
              <a:spcBef>
                <a:spcPts val="0"/>
              </a:spcBef>
              <a:buNone/>
              <a:defRPr/>
            </a:pPr>
            <a:r>
              <a:rPr lang="en-US" sz="1200" dirty="0">
                <a:solidFill>
                  <a:srgbClr val="3F4444"/>
                </a:solidFill>
              </a:rPr>
              <a:t>ASCO, American Society of Clinical Oncology; CAP, College of American Pathologists; TN, triple-negative </a:t>
            </a:r>
          </a:p>
          <a:p>
            <a:pPr marL="0" indent="0" defTabSz="609585">
              <a:spcBef>
                <a:spcPts val="0"/>
              </a:spcBef>
              <a:buNone/>
              <a:defRPr/>
            </a:pPr>
            <a:r>
              <a:rPr lang="en-US" sz="1200" dirty="0" err="1">
                <a:solidFill>
                  <a:srgbClr val="3F4444"/>
                </a:solidFill>
              </a:rPr>
              <a:t>Miglietta</a:t>
            </a:r>
            <a:r>
              <a:rPr lang="en-US" sz="1200" dirty="0">
                <a:solidFill>
                  <a:srgbClr val="3F4444"/>
                </a:solidFill>
              </a:rPr>
              <a:t> F, et al. Oral presented at ESMO Breast Cancer Virtual Congress 2021 (Abstract 4MO_PR) </a:t>
            </a:r>
          </a:p>
        </p:txBody>
      </p:sp>
      <p:grpSp>
        <p:nvGrpSpPr>
          <p:cNvPr id="16" name="Agrupar 15">
            <a:extLst>
              <a:ext uri="{FF2B5EF4-FFF2-40B4-BE49-F238E27FC236}">
                <a16:creationId xmlns:a16="http://schemas.microsoft.com/office/drawing/2014/main" id="{80C0794F-DA8F-1359-4913-6547828F3184}"/>
              </a:ext>
            </a:extLst>
          </p:cNvPr>
          <p:cNvGrpSpPr/>
          <p:nvPr/>
        </p:nvGrpSpPr>
        <p:grpSpPr>
          <a:xfrm>
            <a:off x="610061" y="3105753"/>
            <a:ext cx="6576803" cy="2936775"/>
            <a:chOff x="425461" y="2329314"/>
            <a:chExt cx="4932602" cy="2202581"/>
          </a:xfrm>
        </p:grpSpPr>
        <p:sp>
          <p:nvSpPr>
            <p:cNvPr id="15" name="Retângulo: Cantos Arredondados 14">
              <a:extLst>
                <a:ext uri="{FF2B5EF4-FFF2-40B4-BE49-F238E27FC236}">
                  <a16:creationId xmlns:a16="http://schemas.microsoft.com/office/drawing/2014/main" id="{863AFB4B-CDB4-0F3A-1A0D-F708748F7890}"/>
                </a:ext>
              </a:extLst>
            </p:cNvPr>
            <p:cNvSpPr/>
            <p:nvPr/>
          </p:nvSpPr>
          <p:spPr>
            <a:xfrm>
              <a:off x="425461" y="2329314"/>
              <a:ext cx="4932602" cy="2202581"/>
            </a:xfrm>
            <a:prstGeom prst="roundRect">
              <a:avLst>
                <a:gd name="adj" fmla="val 27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latin typeface="Arial"/>
              </a:endParaRPr>
            </a:p>
          </p:txBody>
        </p:sp>
        <p:pic>
          <p:nvPicPr>
            <p:cNvPr id="14" name="Picture 6">
              <a:extLst>
                <a:ext uri="{FF2B5EF4-FFF2-40B4-BE49-F238E27FC236}">
                  <a16:creationId xmlns:a16="http://schemas.microsoft.com/office/drawing/2014/main" id="{1F84B230-98FE-0554-F5D0-735ED5E0086C}"/>
                </a:ext>
              </a:extLst>
            </p:cNvPr>
            <p:cNvPicPr>
              <a:picLocks noChangeAspect="1"/>
            </p:cNvPicPr>
            <p:nvPr/>
          </p:nvPicPr>
          <p:blipFill rotWithShape="1">
            <a:blip r:embed="rId3"/>
            <a:srcRect b="3639"/>
            <a:stretch/>
          </p:blipFill>
          <p:spPr>
            <a:xfrm>
              <a:off x="502151" y="2409232"/>
              <a:ext cx="4721051" cy="2018096"/>
            </a:xfrm>
            <a:prstGeom prst="rect">
              <a:avLst/>
            </a:prstGeom>
          </p:spPr>
        </p:pic>
      </p:grpSp>
      <p:pic>
        <p:nvPicPr>
          <p:cNvPr id="2" name="Gráfico 1">
            <a:extLst>
              <a:ext uri="{FF2B5EF4-FFF2-40B4-BE49-F238E27FC236}">
                <a16:creationId xmlns:a16="http://schemas.microsoft.com/office/drawing/2014/main" id="{963E61F0-1B35-C493-F688-7F3E3B980C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507" y="561217"/>
            <a:ext cx="703972" cy="703972"/>
          </a:xfrm>
          <a:prstGeom prst="rect">
            <a:avLst/>
          </a:prstGeom>
        </p:spPr>
      </p:pic>
      <p:sp>
        <p:nvSpPr>
          <p:cNvPr id="3" name="Título 1">
            <a:extLst>
              <a:ext uri="{FF2B5EF4-FFF2-40B4-BE49-F238E27FC236}">
                <a16:creationId xmlns:a16="http://schemas.microsoft.com/office/drawing/2014/main" id="{091FDF98-759D-2FA9-C1D7-EAC5D2627CD9}"/>
              </a:ext>
            </a:extLst>
          </p:cNvPr>
          <p:cNvSpPr txBox="1">
            <a:spLocks/>
          </p:cNvSpPr>
          <p:nvPr/>
        </p:nvSpPr>
        <p:spPr>
          <a:xfrm>
            <a:off x="1270011" y="413484"/>
            <a:ext cx="5737038" cy="1274195"/>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sz="2400" dirty="0"/>
              <a:t>Evolução da Baixa Expressão de HER2 no Câncer de Mama Primário x Recidivas de Acordo com o Fenótipo do Tumor</a:t>
            </a:r>
          </a:p>
        </p:txBody>
      </p:sp>
      <p:pic>
        <p:nvPicPr>
          <p:cNvPr id="6" name="Imagem 5">
            <a:extLst>
              <a:ext uri="{FF2B5EF4-FFF2-40B4-BE49-F238E27FC236}">
                <a16:creationId xmlns:a16="http://schemas.microsoft.com/office/drawing/2014/main" id="{F78FDB54-F285-353A-14AE-1C2E9E20A7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9" name="Agrupar 175">
            <a:extLst>
              <a:ext uri="{FF2B5EF4-FFF2-40B4-BE49-F238E27FC236}">
                <a16:creationId xmlns:a16="http://schemas.microsoft.com/office/drawing/2014/main" id="{CE25616A-73D5-98F7-7AA9-9E5264CF0C22}"/>
              </a:ext>
            </a:extLst>
          </p:cNvPr>
          <p:cNvGrpSpPr/>
          <p:nvPr/>
        </p:nvGrpSpPr>
        <p:grpSpPr>
          <a:xfrm>
            <a:off x="11092070" y="224636"/>
            <a:ext cx="437456" cy="393290"/>
            <a:chOff x="3545187" y="2710780"/>
            <a:chExt cx="517818" cy="512042"/>
          </a:xfrm>
        </p:grpSpPr>
        <p:sp>
          <p:nvSpPr>
            <p:cNvPr id="11" name="Oval 449">
              <a:extLst>
                <a:ext uri="{FF2B5EF4-FFF2-40B4-BE49-F238E27FC236}">
                  <a16:creationId xmlns:a16="http://schemas.microsoft.com/office/drawing/2014/main" id="{934886FC-9F5F-64A1-D1D8-4DD35783D78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7" name="Grupo 820">
              <a:extLst>
                <a:ext uri="{FF2B5EF4-FFF2-40B4-BE49-F238E27FC236}">
                  <a16:creationId xmlns:a16="http://schemas.microsoft.com/office/drawing/2014/main" id="{334EB623-FD37-43CF-1F25-F361CCFF9B73}"/>
                </a:ext>
              </a:extLst>
            </p:cNvPr>
            <p:cNvGrpSpPr/>
            <p:nvPr/>
          </p:nvGrpSpPr>
          <p:grpSpPr>
            <a:xfrm>
              <a:off x="3674298" y="2824185"/>
              <a:ext cx="294520" cy="286820"/>
              <a:chOff x="3543300" y="2725738"/>
              <a:chExt cx="242888" cy="236538"/>
            </a:xfrm>
          </p:grpSpPr>
          <p:sp>
            <p:nvSpPr>
              <p:cNvPr id="18" name="Freeform 450">
                <a:extLst>
                  <a:ext uri="{FF2B5EF4-FFF2-40B4-BE49-F238E27FC236}">
                    <a16:creationId xmlns:a16="http://schemas.microsoft.com/office/drawing/2014/main" id="{651C2DD9-602F-2448-2792-BAEAEA268337}"/>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9" name="Oval 451">
                <a:extLst>
                  <a:ext uri="{FF2B5EF4-FFF2-40B4-BE49-F238E27FC236}">
                    <a16:creationId xmlns:a16="http://schemas.microsoft.com/office/drawing/2014/main" id="{66C624B8-5C5C-187C-33A5-A62E0DB7C348}"/>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15108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250" fill="hold"/>
                                        <p:tgtEl>
                                          <p:spTgt spid="16"/>
                                        </p:tgtEl>
                                        <p:attrNameLst>
                                          <p:attrName>ppt_x</p:attrName>
                                        </p:attrNameLst>
                                      </p:cBhvr>
                                      <p:tavLst>
                                        <p:tav tm="0">
                                          <p:val>
                                            <p:strVal val="0-#ppt_w/2"/>
                                          </p:val>
                                        </p:tav>
                                        <p:tav tm="100000">
                                          <p:val>
                                            <p:strVal val="#ppt_x"/>
                                          </p:val>
                                        </p:tav>
                                      </p:tavLst>
                                    </p:anim>
                                    <p:anim calcmode="lin" valueType="num">
                                      <p:cBhvr additive="base">
                                        <p:cTn id="20" dur="1250" fill="hold"/>
                                        <p:tgtEl>
                                          <p:spTgt spid="1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7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do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300404" y="1537999"/>
            <a:ext cx="5795596" cy="4608437"/>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50000"/>
              </a:lnSpc>
              <a:buFont typeface="Arial" panose="020B0604020202020204" pitchFamily="34" charset="0"/>
              <a:buChar char="•"/>
            </a:pPr>
            <a:r>
              <a:rPr lang="en-US" sz="1800" dirty="0"/>
              <a:t>Considerable interobserver variability for HER2-Low determination: 26-88% (concordance is not optimal in many studies)</a:t>
            </a:r>
          </a:p>
          <a:p>
            <a:pPr marL="285744" indent="-285744">
              <a:lnSpc>
                <a:spcPct val="150000"/>
              </a:lnSpc>
              <a:buFont typeface="Arial" panose="020B0604020202020204" pitchFamily="34" charset="0"/>
              <a:buChar char="•"/>
            </a:pPr>
            <a:r>
              <a:rPr lang="en-US" sz="1800" dirty="0"/>
              <a:t>IHC HER2 test was not designed to identify these patients</a:t>
            </a:r>
          </a:p>
          <a:p>
            <a:pPr marL="285744" indent="-285744">
              <a:lnSpc>
                <a:spcPct val="150000"/>
              </a:lnSpc>
              <a:buFont typeface="Arial" panose="020B0604020202020204" pitchFamily="34" charset="0"/>
              <a:buChar char="•"/>
            </a:pPr>
            <a:r>
              <a:rPr lang="en-US" sz="1800" dirty="0"/>
              <a:t>Many labs do not use the VENTANA platform and the 4B5 antibody used in the DESTINY-Breast04 trial </a:t>
            </a:r>
          </a:p>
          <a:p>
            <a:pPr marL="285744" indent="-285744">
              <a:lnSpc>
                <a:spcPct val="150000"/>
              </a:lnSpc>
              <a:buFont typeface="Arial" panose="020B0604020202020204" pitchFamily="34" charset="0"/>
              <a:buChar char="•"/>
            </a:pPr>
            <a:r>
              <a:rPr lang="en-US" sz="1800" dirty="0"/>
              <a:t>Sensitivity for identifying HER2 1+ cases varies among different assays: </a:t>
            </a:r>
            <a:r>
              <a:rPr lang="en-US" sz="1800" dirty="0" err="1"/>
              <a:t>HercepTest</a:t>
            </a:r>
            <a:r>
              <a:rPr lang="en-US" sz="1800" dirty="0"/>
              <a:t> &gt; 4B5</a:t>
            </a:r>
          </a:p>
          <a:p>
            <a:pPr marL="285744" indent="-285744">
              <a:lnSpc>
                <a:spcPct val="150000"/>
              </a:lnSpc>
              <a:buFont typeface="Arial" panose="020B0604020202020204" pitchFamily="34" charset="0"/>
              <a:buChar char="•"/>
            </a:pPr>
            <a:r>
              <a:rPr lang="en-US" sz="1800" dirty="0"/>
              <a:t>Preanalytical factors have critical importance</a:t>
            </a:r>
          </a:p>
        </p:txBody>
      </p:sp>
      <p:sp>
        <p:nvSpPr>
          <p:cNvPr id="5" name="Rectangle 4">
            <a:extLst>
              <a:ext uri="{FF2B5EF4-FFF2-40B4-BE49-F238E27FC236}">
                <a16:creationId xmlns:a16="http://schemas.microsoft.com/office/drawing/2014/main" id="{53C807C3-68C1-01B0-69D3-732500F31B66}"/>
              </a:ext>
            </a:extLst>
          </p:cNvPr>
          <p:cNvSpPr/>
          <p:nvPr/>
        </p:nvSpPr>
        <p:spPr>
          <a:xfrm>
            <a:off x="1" y="6466209"/>
            <a:ext cx="8765433"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Schettini et al, 2021; Fernandez et al, 2022; Prat A et al, SABCS 2022 </a:t>
            </a:r>
            <a:endParaRPr lang="fr-FR" sz="1300" b="1" i="1" dirty="0">
              <a:latin typeface="Arial" panose="020B0604020202020204" pitchFamily="34" charset="0"/>
              <a:cs typeface="Arial" panose="020B0604020202020204" pitchFamily="34" charset="0"/>
            </a:endParaRPr>
          </a:p>
        </p:txBody>
      </p:sp>
      <p:pic>
        <p:nvPicPr>
          <p:cNvPr id="7" name="Imagem 6">
            <a:extLst>
              <a:ext uri="{FF2B5EF4-FFF2-40B4-BE49-F238E27FC236}">
                <a16:creationId xmlns:a16="http://schemas.microsoft.com/office/drawing/2014/main" id="{1D531FC3-0E4B-165E-14B0-1886B44908D1}"/>
              </a:ext>
            </a:extLst>
          </p:cNvPr>
          <p:cNvPicPr>
            <a:picLocks noChangeAspect="1"/>
          </p:cNvPicPr>
          <p:nvPr/>
        </p:nvPicPr>
        <p:blipFill>
          <a:blip r:embed="rId4"/>
          <a:stretch>
            <a:fillRect/>
          </a:stretch>
        </p:blipFill>
        <p:spPr>
          <a:xfrm>
            <a:off x="6325300" y="705030"/>
            <a:ext cx="5666964" cy="5718513"/>
          </a:xfrm>
          <a:prstGeom prst="rect">
            <a:avLst/>
          </a:prstGeom>
        </p:spPr>
      </p:pic>
      <p:sp>
        <p:nvSpPr>
          <p:cNvPr id="8" name="Rectangle 4">
            <a:extLst>
              <a:ext uri="{FF2B5EF4-FFF2-40B4-BE49-F238E27FC236}">
                <a16:creationId xmlns:a16="http://schemas.microsoft.com/office/drawing/2014/main" id="{A5FE0E59-47B8-F490-8991-054775EA3AF4}"/>
              </a:ext>
            </a:extLst>
          </p:cNvPr>
          <p:cNvSpPr/>
          <p:nvPr/>
        </p:nvSpPr>
        <p:spPr>
          <a:xfrm>
            <a:off x="8569555" y="6466209"/>
            <a:ext cx="3463400" cy="292388"/>
          </a:xfrm>
          <a:prstGeom prst="rect">
            <a:avLst/>
          </a:prstGeom>
          <a:noFill/>
        </p:spPr>
        <p:txBody>
          <a:bodyPr wrap="square">
            <a:spAutoFit/>
          </a:bodyPr>
          <a:lstStyle/>
          <a:p>
            <a:r>
              <a:rPr lang="fr-FR" sz="1300" b="1" i="1" dirty="0">
                <a:latin typeface="Arial" panose="020B0604020202020204" pitchFamily="34" charset="0"/>
                <a:cs typeface="Arial" panose="020B0604020202020204" pitchFamily="34" charset="0"/>
              </a:rPr>
              <a:t>Image: CAP Today Online October 2022</a:t>
            </a:r>
          </a:p>
        </p:txBody>
      </p:sp>
    </p:spTree>
    <p:extLst>
      <p:ext uri="{BB962C8B-B14F-4D97-AF65-F5344CB8AC3E}">
        <p14:creationId xmlns:p14="http://schemas.microsoft.com/office/powerpoint/2010/main" val="171840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AEE96-30E1-55B5-7C21-3B1DC06AD85B}"/>
              </a:ext>
            </a:extLst>
          </p:cNvPr>
          <p:cNvSpPr>
            <a:spLocks noGrp="1"/>
          </p:cNvSpPr>
          <p:nvPr>
            <p:ph type="title"/>
          </p:nvPr>
        </p:nvSpPr>
        <p:spPr/>
        <p:txBody>
          <a:bodyPr/>
          <a:lstStyle/>
          <a:p>
            <a:r>
              <a:rPr lang="pt-BR" sz="3600" dirty="0"/>
              <a:t>Distinção entre Escore 0 e 1+</a:t>
            </a:r>
            <a:endParaRPr lang="pt-BR" dirty="0"/>
          </a:p>
        </p:txBody>
      </p:sp>
      <p:sp>
        <p:nvSpPr>
          <p:cNvPr id="4" name="Espaço Reservado para Texto 3">
            <a:extLst>
              <a:ext uri="{FF2B5EF4-FFF2-40B4-BE49-F238E27FC236}">
                <a16:creationId xmlns:a16="http://schemas.microsoft.com/office/drawing/2014/main" id="{DF2712F2-2EC4-6295-5D91-A04F15B19DE6}"/>
              </a:ext>
            </a:extLst>
          </p:cNvPr>
          <p:cNvSpPr>
            <a:spLocks noGrp="1"/>
          </p:cNvSpPr>
          <p:nvPr>
            <p:ph type="body" sz="quarter" idx="11"/>
          </p:nvPr>
        </p:nvSpPr>
        <p:spPr/>
        <p:txBody>
          <a:bodyPr/>
          <a:lstStyle/>
          <a:p>
            <a:endParaRPr lang="pt-BR"/>
          </a:p>
        </p:txBody>
      </p:sp>
      <p:grpSp>
        <p:nvGrpSpPr>
          <p:cNvPr id="5" name="Group 11">
            <a:extLst>
              <a:ext uri="{FF2B5EF4-FFF2-40B4-BE49-F238E27FC236}">
                <a16:creationId xmlns:a16="http://schemas.microsoft.com/office/drawing/2014/main" id="{4D9BD5EF-A99F-387B-72BE-AF8BACF5DBEE}"/>
              </a:ext>
            </a:extLst>
          </p:cNvPr>
          <p:cNvGrpSpPr/>
          <p:nvPr/>
        </p:nvGrpSpPr>
        <p:grpSpPr>
          <a:xfrm>
            <a:off x="7684047" y="0"/>
            <a:ext cx="4507953" cy="6858000"/>
            <a:chOff x="7704316" y="17156"/>
            <a:chExt cx="4487683" cy="6827163"/>
          </a:xfrm>
        </p:grpSpPr>
        <p:pic>
          <p:nvPicPr>
            <p:cNvPr id="6" name="Imagem 5" descr="Neve em cima&#10;&#10;Descrição gerada automaticamente com confiança média">
              <a:extLst>
                <a:ext uri="{FF2B5EF4-FFF2-40B4-BE49-F238E27FC236}">
                  <a16:creationId xmlns:a16="http://schemas.microsoft.com/office/drawing/2014/main" id="{8A51FC2E-EACD-443E-5956-4DE5F0A11EC2}"/>
                </a:ext>
              </a:extLst>
            </p:cNvPr>
            <p:cNvPicPr>
              <a:picLocks noChangeAspect="1"/>
            </p:cNvPicPr>
            <p:nvPr/>
          </p:nvPicPr>
          <p:blipFill>
            <a:blip r:embed="rId2"/>
            <a:stretch>
              <a:fillRect/>
            </a:stretch>
          </p:blipFill>
          <p:spPr>
            <a:xfrm>
              <a:off x="7704316" y="3424527"/>
              <a:ext cx="4487683" cy="3419792"/>
            </a:xfrm>
            <a:prstGeom prst="rect">
              <a:avLst/>
            </a:prstGeom>
          </p:spPr>
        </p:pic>
        <p:pic>
          <p:nvPicPr>
            <p:cNvPr id="7" name="Imagem 6" descr="Neve em cima&#10;&#10;Descrição gerada automaticamente com confiança média">
              <a:extLst>
                <a:ext uri="{FF2B5EF4-FFF2-40B4-BE49-F238E27FC236}">
                  <a16:creationId xmlns:a16="http://schemas.microsoft.com/office/drawing/2014/main" id="{88287766-601C-83D9-2264-FAE71079B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9" t="1449"/>
            <a:stretch/>
          </p:blipFill>
          <p:spPr>
            <a:xfrm>
              <a:off x="7704316" y="17156"/>
              <a:ext cx="4487683" cy="3419792"/>
            </a:xfrm>
            <a:prstGeom prst="rect">
              <a:avLst/>
            </a:prstGeom>
          </p:spPr>
        </p:pic>
        <p:sp>
          <p:nvSpPr>
            <p:cNvPr id="8" name="CaixaDeTexto 7">
              <a:extLst>
                <a:ext uri="{FF2B5EF4-FFF2-40B4-BE49-F238E27FC236}">
                  <a16:creationId xmlns:a16="http://schemas.microsoft.com/office/drawing/2014/main" id="{878872A4-7164-8AB5-2E07-81F686F5BF2D}"/>
                </a:ext>
              </a:extLst>
            </p:cNvPr>
            <p:cNvSpPr txBox="1"/>
            <p:nvPr/>
          </p:nvSpPr>
          <p:spPr>
            <a:xfrm>
              <a:off x="11602202" y="117676"/>
              <a:ext cx="397164" cy="461665"/>
            </a:xfrm>
            <a:prstGeom prst="rect">
              <a:avLst/>
            </a:prstGeom>
            <a:solidFill>
              <a:schemeClr val="bg1"/>
            </a:solidFill>
            <a:effectLst>
              <a:softEdge rad="63500"/>
            </a:effectLst>
          </p:spPr>
          <p:txBody>
            <a:bodyPr wrap="square" rtlCol="0">
              <a:spAutoFit/>
            </a:bodyPr>
            <a:lstStyle/>
            <a:p>
              <a:r>
                <a:rPr lang="pt-BR" sz="2400" b="1"/>
                <a:t>0</a:t>
              </a:r>
            </a:p>
          </p:txBody>
        </p:sp>
        <p:sp>
          <p:nvSpPr>
            <p:cNvPr id="9" name="CaixaDeTexto 8">
              <a:extLst>
                <a:ext uri="{FF2B5EF4-FFF2-40B4-BE49-F238E27FC236}">
                  <a16:creationId xmlns:a16="http://schemas.microsoft.com/office/drawing/2014/main" id="{66243862-4503-2D84-A409-BF092EAF0A3F}"/>
                </a:ext>
              </a:extLst>
            </p:cNvPr>
            <p:cNvSpPr txBox="1"/>
            <p:nvPr/>
          </p:nvSpPr>
          <p:spPr>
            <a:xfrm>
              <a:off x="11409569" y="3438588"/>
              <a:ext cx="589797" cy="461665"/>
            </a:xfrm>
            <a:prstGeom prst="rect">
              <a:avLst/>
            </a:prstGeom>
            <a:solidFill>
              <a:schemeClr val="bg1"/>
            </a:solidFill>
            <a:effectLst>
              <a:softEdge rad="63500"/>
            </a:effectLst>
          </p:spPr>
          <p:txBody>
            <a:bodyPr wrap="square" rtlCol="0">
              <a:spAutoFit/>
            </a:bodyPr>
            <a:lstStyle/>
            <a:p>
              <a:r>
                <a:rPr lang="pt-BR" sz="2400" b="1"/>
                <a:t>1+</a:t>
              </a:r>
            </a:p>
          </p:txBody>
        </p:sp>
      </p:grpSp>
      <p:sp>
        <p:nvSpPr>
          <p:cNvPr id="10" name="TextBox 3">
            <a:extLst>
              <a:ext uri="{FF2B5EF4-FFF2-40B4-BE49-F238E27FC236}">
                <a16:creationId xmlns:a16="http://schemas.microsoft.com/office/drawing/2014/main" id="{FAE30D75-A0C4-15B3-6856-CA0A5893BF13}"/>
              </a:ext>
            </a:extLst>
          </p:cNvPr>
          <p:cNvSpPr txBox="1"/>
          <p:nvPr/>
        </p:nvSpPr>
        <p:spPr>
          <a:xfrm>
            <a:off x="803669" y="1629173"/>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Particularmente sensível a </a:t>
            </a:r>
            <a:br>
              <a:rPr lang="pt-BR" sz="2000" dirty="0"/>
            </a:br>
            <a:r>
              <a:rPr lang="pt-BR" sz="2000" dirty="0"/>
              <a:t>condições pré-analíticas e analíticas</a:t>
            </a:r>
            <a:endParaRPr lang="pt-BR" sz="2000" baseline="30000" dirty="0"/>
          </a:p>
        </p:txBody>
      </p:sp>
      <p:sp>
        <p:nvSpPr>
          <p:cNvPr id="11" name="TextBox 2">
            <a:extLst>
              <a:ext uri="{FF2B5EF4-FFF2-40B4-BE49-F238E27FC236}">
                <a16:creationId xmlns:a16="http://schemas.microsoft.com/office/drawing/2014/main" id="{FBDDF086-E489-C682-1AE4-CBF693E600F2}"/>
              </a:ext>
            </a:extLst>
          </p:cNvPr>
          <p:cNvSpPr txBox="1"/>
          <p:nvPr/>
        </p:nvSpPr>
        <p:spPr>
          <a:xfrm>
            <a:off x="803669" y="2553277"/>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Não tinha implicação clínica até recentemente</a:t>
            </a:r>
            <a:endParaRPr lang="pt-BR" sz="2000" baseline="30000" dirty="0"/>
          </a:p>
        </p:txBody>
      </p:sp>
      <p:sp>
        <p:nvSpPr>
          <p:cNvPr id="12" name="TextBox 9">
            <a:extLst>
              <a:ext uri="{FF2B5EF4-FFF2-40B4-BE49-F238E27FC236}">
                <a16:creationId xmlns:a16="http://schemas.microsoft.com/office/drawing/2014/main" id="{803B0D95-8299-99A6-5488-8164A4D18E05}"/>
              </a:ext>
            </a:extLst>
          </p:cNvPr>
          <p:cNvSpPr txBox="1"/>
          <p:nvPr/>
        </p:nvSpPr>
        <p:spPr>
          <a:xfrm>
            <a:off x="803669" y="3477381"/>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Discordância </a:t>
            </a:r>
            <a:r>
              <a:rPr lang="pt-BR" sz="2000" dirty="0" err="1"/>
              <a:t>inter-observador</a:t>
            </a:r>
            <a:r>
              <a:rPr lang="pt-BR" sz="2000" dirty="0"/>
              <a:t>: </a:t>
            </a:r>
            <a:br>
              <a:rPr lang="pt-BR" sz="2000" dirty="0"/>
            </a:br>
            <a:r>
              <a:rPr lang="pt-BR" sz="2000" dirty="0"/>
              <a:t>35% (particularmente entre 0/1+)</a:t>
            </a:r>
            <a:endParaRPr lang="pt-BR" sz="2000" baseline="30000" dirty="0"/>
          </a:p>
        </p:txBody>
      </p:sp>
      <p:sp>
        <p:nvSpPr>
          <p:cNvPr id="13" name="TextBox 10">
            <a:extLst>
              <a:ext uri="{FF2B5EF4-FFF2-40B4-BE49-F238E27FC236}">
                <a16:creationId xmlns:a16="http://schemas.microsoft.com/office/drawing/2014/main" id="{5F3AAD9F-9277-E07E-1D09-171E8C05DC27}"/>
              </a:ext>
            </a:extLst>
          </p:cNvPr>
          <p:cNvSpPr txBox="1"/>
          <p:nvPr/>
        </p:nvSpPr>
        <p:spPr>
          <a:xfrm>
            <a:off x="803669" y="4401485"/>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Concordância </a:t>
            </a:r>
            <a:r>
              <a:rPr lang="pt-BR" sz="2000" dirty="0" err="1"/>
              <a:t>interlaboratórios</a:t>
            </a:r>
            <a:r>
              <a:rPr lang="pt-BR" sz="2000" dirty="0"/>
              <a:t>: </a:t>
            </a:r>
            <a:br>
              <a:rPr lang="pt-BR" sz="2000" dirty="0"/>
            </a:br>
            <a:r>
              <a:rPr lang="pt-BR" sz="2000" dirty="0"/>
              <a:t>≤70% (&gt;1300 laboratórios)</a:t>
            </a:r>
            <a:endParaRPr lang="pt-BR" sz="2000" baseline="30000" dirty="0"/>
          </a:p>
        </p:txBody>
      </p:sp>
      <p:sp>
        <p:nvSpPr>
          <p:cNvPr id="14" name="TextBox 12">
            <a:extLst>
              <a:ext uri="{FF2B5EF4-FFF2-40B4-BE49-F238E27FC236}">
                <a16:creationId xmlns:a16="http://schemas.microsoft.com/office/drawing/2014/main" id="{F784CC50-B96C-6FAE-027B-A68264727EFE}"/>
              </a:ext>
            </a:extLst>
          </p:cNvPr>
          <p:cNvSpPr txBox="1"/>
          <p:nvPr/>
        </p:nvSpPr>
        <p:spPr>
          <a:xfrm>
            <a:off x="803669" y="5325588"/>
            <a:ext cx="6076709"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Concordância </a:t>
            </a:r>
            <a:r>
              <a:rPr lang="pt-BR" sz="2000" dirty="0" err="1"/>
              <a:t>interpatologistas</a:t>
            </a:r>
            <a:r>
              <a:rPr lang="pt-BR" sz="2000" dirty="0"/>
              <a:t>: </a:t>
            </a:r>
            <a:br>
              <a:rPr lang="pt-BR" sz="2000" dirty="0"/>
            </a:br>
            <a:r>
              <a:rPr lang="pt-BR" sz="2000" dirty="0"/>
              <a:t>26% (18 patologistas)</a:t>
            </a:r>
            <a:endParaRPr lang="pt-BR" sz="2000" baseline="30000" dirty="0"/>
          </a:p>
        </p:txBody>
      </p:sp>
      <p:sp>
        <p:nvSpPr>
          <p:cNvPr id="15" name="Footer Placeholder 6">
            <a:extLst>
              <a:ext uri="{FF2B5EF4-FFF2-40B4-BE49-F238E27FC236}">
                <a16:creationId xmlns:a16="http://schemas.microsoft.com/office/drawing/2014/main" id="{53EF6E03-5DAB-3018-0835-2494618ED77E}"/>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err="1"/>
              <a:t>Najjar</a:t>
            </a:r>
            <a:r>
              <a:rPr lang="pt-BR" sz="1200" dirty="0"/>
              <a:t> e Allison. </a:t>
            </a:r>
            <a:r>
              <a:rPr lang="pt-BR" sz="1200" dirty="0" err="1"/>
              <a:t>Virchows</a:t>
            </a:r>
            <a:r>
              <a:rPr lang="pt-BR" sz="1200" dirty="0"/>
              <a:t> Arch 2022; Schettini et al. </a:t>
            </a:r>
            <a:r>
              <a:rPr lang="pt-BR" sz="1200" dirty="0" err="1"/>
              <a:t>Npj</a:t>
            </a:r>
            <a:r>
              <a:rPr lang="pt-BR" sz="1200" dirty="0"/>
              <a:t> </a:t>
            </a:r>
            <a:r>
              <a:rPr lang="pt-BR" sz="1200" dirty="0" err="1"/>
              <a:t>Breast</a:t>
            </a:r>
            <a:r>
              <a:rPr lang="pt-BR" sz="1200" dirty="0"/>
              <a:t> </a:t>
            </a:r>
            <a:r>
              <a:rPr lang="pt-BR" sz="1200" dirty="0" err="1"/>
              <a:t>Cancer</a:t>
            </a:r>
            <a:r>
              <a:rPr lang="pt-BR" sz="1200" dirty="0"/>
              <a:t> 2021; Fernandez et al. JAMA </a:t>
            </a:r>
            <a:r>
              <a:rPr lang="pt-BR" sz="1200" dirty="0" err="1"/>
              <a:t>Oncol</a:t>
            </a:r>
            <a:r>
              <a:rPr lang="pt-BR" sz="1200" dirty="0"/>
              <a:t> 2022</a:t>
            </a:r>
          </a:p>
        </p:txBody>
      </p:sp>
      <p:sp>
        <p:nvSpPr>
          <p:cNvPr id="16" name="Google Shape;143;g14de1185f82_0_60">
            <a:extLst>
              <a:ext uri="{FF2B5EF4-FFF2-40B4-BE49-F238E27FC236}">
                <a16:creationId xmlns:a16="http://schemas.microsoft.com/office/drawing/2014/main" id="{A1946925-8A6D-18AD-8F37-C171799AA58B}"/>
              </a:ext>
            </a:extLst>
          </p:cNvPr>
          <p:cNvSpPr txBox="1"/>
          <p:nvPr/>
        </p:nvSpPr>
        <p:spPr>
          <a:xfrm>
            <a:off x="7121667" y="-17934"/>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chemeClr val="tx1">
                    <a:lumMod val="95000"/>
                    <a:lumOff val="5000"/>
                  </a:schemeClr>
                </a:solidFill>
                <a:latin typeface="+mj-lt"/>
                <a:ea typeface="Lora"/>
                <a:cs typeface="Lora"/>
                <a:sym typeface="Lora"/>
              </a:rPr>
              <a:t>Slide cortesia: AstraZeneca</a:t>
            </a:r>
          </a:p>
        </p:txBody>
      </p:sp>
    </p:spTree>
    <p:extLst>
      <p:ext uri="{BB962C8B-B14F-4D97-AF65-F5344CB8AC3E}">
        <p14:creationId xmlns:p14="http://schemas.microsoft.com/office/powerpoint/2010/main" val="182981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B33ED-85CB-3AC3-92B8-B0488ADA7479}"/>
              </a:ext>
            </a:extLst>
          </p:cNvPr>
          <p:cNvSpPr>
            <a:spLocks noGrp="1"/>
          </p:cNvSpPr>
          <p:nvPr>
            <p:ph type="title"/>
          </p:nvPr>
        </p:nvSpPr>
        <p:spPr>
          <a:xfrm>
            <a:off x="94833" y="357265"/>
            <a:ext cx="11070913" cy="449354"/>
          </a:xfrm>
        </p:spPr>
        <p:txBody>
          <a:bodyPr/>
          <a:lstStyle/>
          <a:p>
            <a:r>
              <a:rPr lang="pt-BR" sz="2900" dirty="0" err="1"/>
              <a:t>Identification</a:t>
            </a:r>
            <a:r>
              <a:rPr lang="pt-BR" sz="2900" dirty="0"/>
              <a:t> </a:t>
            </a:r>
            <a:r>
              <a:rPr lang="pt-BR" sz="2900" dirty="0" err="1"/>
              <a:t>of</a:t>
            </a:r>
            <a:r>
              <a:rPr lang="pt-BR" sz="2900" dirty="0"/>
              <a:t> </a:t>
            </a:r>
            <a:r>
              <a:rPr lang="pt-BR" sz="2900" dirty="0" err="1"/>
              <a:t>Membrane</a:t>
            </a:r>
            <a:r>
              <a:rPr lang="pt-BR" sz="2900" dirty="0"/>
              <a:t> </a:t>
            </a:r>
            <a:r>
              <a:rPr lang="pt-BR" sz="2900" dirty="0" err="1"/>
              <a:t>Staining</a:t>
            </a:r>
            <a:r>
              <a:rPr lang="pt-BR" sz="2900" dirty="0"/>
              <a:t> </a:t>
            </a:r>
            <a:r>
              <a:rPr lang="pt-BR" sz="2900" dirty="0" err="1"/>
              <a:t>Patterns</a:t>
            </a:r>
            <a:r>
              <a:rPr lang="pt-BR" sz="2900" dirty="0"/>
              <a:t> </a:t>
            </a:r>
            <a:r>
              <a:rPr lang="pt-BR" sz="2900" dirty="0" err="1"/>
              <a:t>and</a:t>
            </a:r>
            <a:r>
              <a:rPr lang="pt-BR" sz="2900" dirty="0"/>
              <a:t> </a:t>
            </a:r>
            <a:r>
              <a:rPr lang="pt-BR" sz="2900" dirty="0" err="1"/>
              <a:t>Artifacts</a:t>
            </a:r>
            <a:endParaRPr lang="pt-BR" sz="2900" dirty="0"/>
          </a:p>
        </p:txBody>
      </p:sp>
      <p:sp>
        <p:nvSpPr>
          <p:cNvPr id="4" name="Espaço Reservado para Texto 3">
            <a:extLst>
              <a:ext uri="{FF2B5EF4-FFF2-40B4-BE49-F238E27FC236}">
                <a16:creationId xmlns:a16="http://schemas.microsoft.com/office/drawing/2014/main" id="{2B29C61A-4F18-04DD-24D6-69453FC2349D}"/>
              </a:ext>
            </a:extLst>
          </p:cNvPr>
          <p:cNvSpPr>
            <a:spLocks noGrp="1"/>
          </p:cNvSpPr>
          <p:nvPr>
            <p:ph type="body" sz="quarter" idx="11"/>
          </p:nvPr>
        </p:nvSpPr>
        <p:spPr/>
        <p:txBody>
          <a:bodyPr/>
          <a:lstStyle/>
          <a:p>
            <a:endParaRPr lang="pt-BR"/>
          </a:p>
        </p:txBody>
      </p:sp>
      <p:sp>
        <p:nvSpPr>
          <p:cNvPr id="5" name="TextBox 3">
            <a:extLst>
              <a:ext uri="{FF2B5EF4-FFF2-40B4-BE49-F238E27FC236}">
                <a16:creationId xmlns:a16="http://schemas.microsoft.com/office/drawing/2014/main" id="{4B260780-D3E5-4B65-04A6-29A327757CF2}"/>
              </a:ext>
            </a:extLst>
          </p:cNvPr>
          <p:cNvSpPr txBox="1"/>
          <p:nvPr/>
        </p:nvSpPr>
        <p:spPr>
          <a:xfrm>
            <a:off x="1128355" y="2721114"/>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Linear complete basolateral (“U-</a:t>
            </a:r>
            <a:r>
              <a:rPr lang="pt-BR" sz="2000" dirty="0" err="1"/>
              <a:t>shaped</a:t>
            </a:r>
            <a:r>
              <a:rPr lang="pt-BR" sz="2000" dirty="0"/>
              <a:t>”)</a:t>
            </a:r>
          </a:p>
        </p:txBody>
      </p:sp>
      <p:sp>
        <p:nvSpPr>
          <p:cNvPr id="6" name="TextBox 2">
            <a:extLst>
              <a:ext uri="{FF2B5EF4-FFF2-40B4-BE49-F238E27FC236}">
                <a16:creationId xmlns:a16="http://schemas.microsoft.com/office/drawing/2014/main" id="{1E6BE5CB-3F7B-0978-C136-ADD934834C3F}"/>
              </a:ext>
            </a:extLst>
          </p:cNvPr>
          <p:cNvSpPr txBox="1"/>
          <p:nvPr/>
        </p:nvSpPr>
        <p:spPr>
          <a:xfrm>
            <a:off x="6795084" y="2721114"/>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err="1"/>
              <a:t>Diffuse</a:t>
            </a:r>
            <a:r>
              <a:rPr lang="pt-BR" sz="2000" dirty="0"/>
              <a:t> </a:t>
            </a:r>
            <a:r>
              <a:rPr lang="pt-BR" sz="2000" dirty="0" err="1"/>
              <a:t>cytoplasmic</a:t>
            </a:r>
            <a:r>
              <a:rPr lang="pt-BR" sz="2000" dirty="0"/>
              <a:t> </a:t>
            </a:r>
            <a:r>
              <a:rPr lang="pt-BR" sz="2000" dirty="0" err="1"/>
              <a:t>and</a:t>
            </a:r>
            <a:r>
              <a:rPr lang="pt-BR" sz="2000" dirty="0"/>
              <a:t> background </a:t>
            </a:r>
            <a:r>
              <a:rPr lang="pt-BR" sz="2000" dirty="0" err="1"/>
              <a:t>staining</a:t>
            </a:r>
            <a:r>
              <a:rPr lang="pt-BR" sz="2000" dirty="0"/>
              <a:t> (“</a:t>
            </a:r>
            <a:r>
              <a:rPr lang="pt-BR" sz="2000" dirty="0" err="1"/>
              <a:t>cytoplasmic</a:t>
            </a:r>
            <a:r>
              <a:rPr lang="pt-BR" sz="2000" dirty="0"/>
              <a:t> blush”)</a:t>
            </a:r>
          </a:p>
        </p:txBody>
      </p:sp>
      <p:pic>
        <p:nvPicPr>
          <p:cNvPr id="7" name="Imagem 6">
            <a:extLst>
              <a:ext uri="{FF2B5EF4-FFF2-40B4-BE49-F238E27FC236}">
                <a16:creationId xmlns:a16="http://schemas.microsoft.com/office/drawing/2014/main" id="{B8E10510-5F4F-AE96-ECBF-74642DA357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8" name="Agrupar 175">
            <a:extLst>
              <a:ext uri="{FF2B5EF4-FFF2-40B4-BE49-F238E27FC236}">
                <a16:creationId xmlns:a16="http://schemas.microsoft.com/office/drawing/2014/main" id="{D22BA727-FDD6-4176-0F5F-66669A0FE915}"/>
              </a:ext>
            </a:extLst>
          </p:cNvPr>
          <p:cNvGrpSpPr/>
          <p:nvPr/>
        </p:nvGrpSpPr>
        <p:grpSpPr>
          <a:xfrm>
            <a:off x="11092070" y="224636"/>
            <a:ext cx="437456" cy="393290"/>
            <a:chOff x="3545187" y="2710780"/>
            <a:chExt cx="517818" cy="512042"/>
          </a:xfrm>
        </p:grpSpPr>
        <p:sp>
          <p:nvSpPr>
            <p:cNvPr id="9" name="Oval 449">
              <a:extLst>
                <a:ext uri="{FF2B5EF4-FFF2-40B4-BE49-F238E27FC236}">
                  <a16:creationId xmlns:a16="http://schemas.microsoft.com/office/drawing/2014/main" id="{6E3EBFD6-C347-746E-1F3C-3BDB59A8D48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0" name="Grupo 820">
              <a:extLst>
                <a:ext uri="{FF2B5EF4-FFF2-40B4-BE49-F238E27FC236}">
                  <a16:creationId xmlns:a16="http://schemas.microsoft.com/office/drawing/2014/main" id="{737216B6-1F4D-6DDB-18C6-C9C85F07EF5C}"/>
                </a:ext>
              </a:extLst>
            </p:cNvPr>
            <p:cNvGrpSpPr/>
            <p:nvPr/>
          </p:nvGrpSpPr>
          <p:grpSpPr>
            <a:xfrm>
              <a:off x="3674298" y="2824185"/>
              <a:ext cx="294520" cy="286820"/>
              <a:chOff x="3543300" y="2725738"/>
              <a:chExt cx="242888" cy="236538"/>
            </a:xfrm>
          </p:grpSpPr>
          <p:sp>
            <p:nvSpPr>
              <p:cNvPr id="11" name="Freeform 450">
                <a:extLst>
                  <a:ext uri="{FF2B5EF4-FFF2-40B4-BE49-F238E27FC236}">
                    <a16:creationId xmlns:a16="http://schemas.microsoft.com/office/drawing/2014/main" id="{A9860A58-F6C0-7575-73D2-E3B4F280F68C}"/>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2" name="Oval 451">
                <a:extLst>
                  <a:ext uri="{FF2B5EF4-FFF2-40B4-BE49-F238E27FC236}">
                    <a16:creationId xmlns:a16="http://schemas.microsoft.com/office/drawing/2014/main" id="{487202ED-6761-E840-0AA5-A4651EC4098A}"/>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3" name="TextBox 3">
            <a:extLst>
              <a:ext uri="{FF2B5EF4-FFF2-40B4-BE49-F238E27FC236}">
                <a16:creationId xmlns:a16="http://schemas.microsoft.com/office/drawing/2014/main" id="{75CA93D8-79C7-95E3-BB44-9E6EEFC15C33}"/>
              </a:ext>
            </a:extLst>
          </p:cNvPr>
          <p:cNvSpPr txBox="1"/>
          <p:nvPr/>
        </p:nvSpPr>
        <p:spPr>
          <a:xfrm>
            <a:off x="1128355" y="1672058"/>
            <a:ext cx="4169328" cy="70788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2000" b="1" dirty="0" err="1">
                <a:solidFill>
                  <a:schemeClr val="bg1"/>
                </a:solidFill>
              </a:rPr>
              <a:t>Accepted</a:t>
            </a:r>
            <a:r>
              <a:rPr lang="pt-BR" sz="2000" b="1" dirty="0">
                <a:solidFill>
                  <a:schemeClr val="bg1"/>
                </a:solidFill>
              </a:rPr>
              <a:t> </a:t>
            </a:r>
            <a:r>
              <a:rPr lang="pt-BR" sz="2000" b="1" dirty="0" err="1">
                <a:solidFill>
                  <a:schemeClr val="bg1"/>
                </a:solidFill>
              </a:rPr>
              <a:t>staining</a:t>
            </a:r>
            <a:r>
              <a:rPr lang="pt-BR" sz="2000" b="1" dirty="0">
                <a:solidFill>
                  <a:schemeClr val="bg1"/>
                </a:solidFill>
              </a:rPr>
              <a:t> </a:t>
            </a:r>
            <a:r>
              <a:rPr lang="pt-BR" sz="2000" b="1" dirty="0" err="1">
                <a:solidFill>
                  <a:schemeClr val="bg1"/>
                </a:solidFill>
              </a:rPr>
              <a:t>patterns</a:t>
            </a:r>
            <a:endParaRPr lang="pt-BR" sz="2000" b="1" dirty="0">
              <a:solidFill>
                <a:schemeClr val="bg1"/>
              </a:solidFill>
            </a:endParaRPr>
          </a:p>
        </p:txBody>
      </p:sp>
      <p:sp>
        <p:nvSpPr>
          <p:cNvPr id="14" name="TextBox 2">
            <a:extLst>
              <a:ext uri="{FF2B5EF4-FFF2-40B4-BE49-F238E27FC236}">
                <a16:creationId xmlns:a16="http://schemas.microsoft.com/office/drawing/2014/main" id="{A000B121-D5B1-EADC-0068-2FC024C1E232}"/>
              </a:ext>
            </a:extLst>
          </p:cNvPr>
          <p:cNvSpPr txBox="1"/>
          <p:nvPr/>
        </p:nvSpPr>
        <p:spPr>
          <a:xfrm>
            <a:off x="6795084" y="1672058"/>
            <a:ext cx="4169328" cy="70788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2000" b="1" dirty="0" err="1">
                <a:solidFill>
                  <a:schemeClr val="bg1"/>
                </a:solidFill>
              </a:rPr>
              <a:t>Patterns</a:t>
            </a:r>
            <a:r>
              <a:rPr lang="pt-BR" sz="2000" b="1" dirty="0">
                <a:solidFill>
                  <a:schemeClr val="bg1"/>
                </a:solidFill>
              </a:rPr>
              <a:t> </a:t>
            </a:r>
            <a:r>
              <a:rPr lang="pt-BR" sz="2000" b="1" dirty="0" err="1">
                <a:solidFill>
                  <a:schemeClr val="bg1"/>
                </a:solidFill>
              </a:rPr>
              <a:t>not</a:t>
            </a:r>
            <a:r>
              <a:rPr lang="pt-BR" sz="2000" b="1" dirty="0">
                <a:solidFill>
                  <a:schemeClr val="bg1"/>
                </a:solidFill>
              </a:rPr>
              <a:t> </a:t>
            </a:r>
            <a:r>
              <a:rPr lang="pt-BR" sz="2000" b="1" dirty="0" err="1">
                <a:solidFill>
                  <a:schemeClr val="bg1"/>
                </a:solidFill>
              </a:rPr>
              <a:t>accepted</a:t>
            </a:r>
            <a:endParaRPr lang="pt-BR" sz="2000" b="1" dirty="0">
              <a:solidFill>
                <a:schemeClr val="bg1"/>
              </a:solidFill>
            </a:endParaRPr>
          </a:p>
        </p:txBody>
      </p:sp>
      <p:sp>
        <p:nvSpPr>
          <p:cNvPr id="15" name="TextBox 3">
            <a:extLst>
              <a:ext uri="{FF2B5EF4-FFF2-40B4-BE49-F238E27FC236}">
                <a16:creationId xmlns:a16="http://schemas.microsoft.com/office/drawing/2014/main" id="{9C6E1549-E025-D5D1-1826-C5DDDEE5C47F}"/>
              </a:ext>
            </a:extLst>
          </p:cNvPr>
          <p:cNvSpPr txBox="1"/>
          <p:nvPr/>
        </p:nvSpPr>
        <p:spPr>
          <a:xfrm>
            <a:off x="1129753" y="3502689"/>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Linear </a:t>
            </a:r>
            <a:r>
              <a:rPr lang="pt-BR" sz="2000" dirty="0" err="1"/>
              <a:t>incomplete</a:t>
            </a:r>
            <a:endParaRPr lang="pt-BR" sz="2000" dirty="0"/>
          </a:p>
        </p:txBody>
      </p:sp>
      <p:sp>
        <p:nvSpPr>
          <p:cNvPr id="16" name="TextBox 3">
            <a:extLst>
              <a:ext uri="{FF2B5EF4-FFF2-40B4-BE49-F238E27FC236}">
                <a16:creationId xmlns:a16="http://schemas.microsoft.com/office/drawing/2014/main" id="{4E0FF45C-FD65-04EA-72B1-8009BE7B829D}"/>
              </a:ext>
            </a:extLst>
          </p:cNvPr>
          <p:cNvSpPr txBox="1"/>
          <p:nvPr/>
        </p:nvSpPr>
        <p:spPr>
          <a:xfrm>
            <a:off x="1128355" y="4323430"/>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Linear </a:t>
            </a:r>
            <a:r>
              <a:rPr lang="pt-BR" sz="2000" dirty="0" err="1"/>
              <a:t>clustered</a:t>
            </a:r>
            <a:r>
              <a:rPr lang="pt-BR" sz="2000" dirty="0"/>
              <a:t> (“</a:t>
            </a:r>
            <a:r>
              <a:rPr lang="pt-BR" sz="2000" dirty="0" err="1"/>
              <a:t>beads</a:t>
            </a:r>
            <a:r>
              <a:rPr lang="pt-BR" sz="2000" dirty="0"/>
              <a:t> </a:t>
            </a:r>
            <a:r>
              <a:rPr lang="pt-BR" sz="2000" dirty="0" err="1"/>
              <a:t>on</a:t>
            </a:r>
            <a:r>
              <a:rPr lang="pt-BR" sz="2000" dirty="0"/>
              <a:t> </a:t>
            </a:r>
            <a:r>
              <a:rPr lang="pt-BR" sz="2000" dirty="0" err="1"/>
              <a:t>string</a:t>
            </a:r>
            <a:r>
              <a:rPr lang="pt-BR" sz="2000" dirty="0"/>
              <a:t>”/tipo “colar de pérolas”)</a:t>
            </a:r>
          </a:p>
        </p:txBody>
      </p:sp>
      <p:sp>
        <p:nvSpPr>
          <p:cNvPr id="17" name="TextBox 3">
            <a:extLst>
              <a:ext uri="{FF2B5EF4-FFF2-40B4-BE49-F238E27FC236}">
                <a16:creationId xmlns:a16="http://schemas.microsoft.com/office/drawing/2014/main" id="{BB8E3D8F-1D27-D7BD-4923-ED129AF3646F}"/>
              </a:ext>
            </a:extLst>
          </p:cNvPr>
          <p:cNvSpPr txBox="1"/>
          <p:nvPr/>
        </p:nvSpPr>
        <p:spPr>
          <a:xfrm>
            <a:off x="1128355" y="5141849"/>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err="1"/>
              <a:t>Accentuated</a:t>
            </a:r>
            <a:r>
              <a:rPr lang="pt-BR" sz="2000" dirty="0"/>
              <a:t> </a:t>
            </a:r>
            <a:r>
              <a:rPr lang="pt-BR" sz="2000" dirty="0" err="1"/>
              <a:t>at</a:t>
            </a:r>
            <a:r>
              <a:rPr lang="pt-BR" sz="2000" dirty="0"/>
              <a:t> </a:t>
            </a:r>
            <a:r>
              <a:rPr lang="pt-BR" sz="2000" dirty="0" err="1"/>
              <a:t>cell</a:t>
            </a:r>
            <a:r>
              <a:rPr lang="pt-BR" sz="2000" dirty="0"/>
              <a:t> </a:t>
            </a:r>
            <a:r>
              <a:rPr lang="pt-BR" sz="2000" dirty="0" err="1"/>
              <a:t>junctions</a:t>
            </a:r>
            <a:endParaRPr lang="pt-BR" sz="2000" dirty="0"/>
          </a:p>
        </p:txBody>
      </p:sp>
      <p:sp>
        <p:nvSpPr>
          <p:cNvPr id="18" name="TextBox 2">
            <a:extLst>
              <a:ext uri="{FF2B5EF4-FFF2-40B4-BE49-F238E27FC236}">
                <a16:creationId xmlns:a16="http://schemas.microsoft.com/office/drawing/2014/main" id="{48E6BD37-6A2F-6322-A598-37E7AFBF0A02}"/>
              </a:ext>
            </a:extLst>
          </p:cNvPr>
          <p:cNvSpPr txBox="1"/>
          <p:nvPr/>
        </p:nvSpPr>
        <p:spPr>
          <a:xfrm>
            <a:off x="6796482" y="3502689"/>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Granular </a:t>
            </a:r>
            <a:r>
              <a:rPr lang="pt-BR" sz="2000" dirty="0" err="1"/>
              <a:t>cytoplasmic</a:t>
            </a:r>
            <a:r>
              <a:rPr lang="pt-BR" sz="2000" dirty="0"/>
              <a:t> </a:t>
            </a:r>
            <a:r>
              <a:rPr lang="pt-BR" sz="2000" dirty="0" err="1"/>
              <a:t>and</a:t>
            </a:r>
            <a:r>
              <a:rPr lang="pt-BR" sz="2000" dirty="0"/>
              <a:t> nuclear </a:t>
            </a:r>
            <a:r>
              <a:rPr lang="pt-BR" sz="2000" dirty="0" err="1"/>
              <a:t>staining</a:t>
            </a:r>
            <a:endParaRPr lang="pt-BR" sz="2000" dirty="0"/>
          </a:p>
        </p:txBody>
      </p:sp>
      <p:sp>
        <p:nvSpPr>
          <p:cNvPr id="20" name="TextBox 2">
            <a:extLst>
              <a:ext uri="{FF2B5EF4-FFF2-40B4-BE49-F238E27FC236}">
                <a16:creationId xmlns:a16="http://schemas.microsoft.com/office/drawing/2014/main" id="{B87D9630-F5D7-EABB-4D77-4664CD28133F}"/>
              </a:ext>
            </a:extLst>
          </p:cNvPr>
          <p:cNvSpPr txBox="1"/>
          <p:nvPr/>
        </p:nvSpPr>
        <p:spPr>
          <a:xfrm>
            <a:off x="6796482" y="4316422"/>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BM-like </a:t>
            </a:r>
            <a:r>
              <a:rPr lang="pt-BR" sz="2000" dirty="0" err="1"/>
              <a:t>only</a:t>
            </a:r>
            <a:r>
              <a:rPr lang="pt-BR" sz="2000" dirty="0"/>
              <a:t> (no </a:t>
            </a:r>
            <a:r>
              <a:rPr lang="pt-BR" sz="2000" dirty="0" err="1"/>
              <a:t>supporting</a:t>
            </a:r>
            <a:r>
              <a:rPr lang="pt-BR" sz="2000" dirty="0"/>
              <a:t> data)</a:t>
            </a:r>
          </a:p>
        </p:txBody>
      </p:sp>
      <p:sp>
        <p:nvSpPr>
          <p:cNvPr id="21" name="TextBox 2">
            <a:extLst>
              <a:ext uri="{FF2B5EF4-FFF2-40B4-BE49-F238E27FC236}">
                <a16:creationId xmlns:a16="http://schemas.microsoft.com/office/drawing/2014/main" id="{7A5C8655-A918-751B-0742-94443495673D}"/>
              </a:ext>
            </a:extLst>
          </p:cNvPr>
          <p:cNvSpPr txBox="1"/>
          <p:nvPr/>
        </p:nvSpPr>
        <p:spPr>
          <a:xfrm>
            <a:off x="6797880" y="5123164"/>
            <a:ext cx="4169328" cy="707886"/>
          </a:xfrm>
          <a:prstGeom prst="rect">
            <a:avLst/>
          </a:prstGeom>
          <a:solidFill>
            <a:srgbClr val="CCFFCC">
              <a:alpha val="50000"/>
            </a:srgbClr>
          </a:solidFill>
        </p:spPr>
        <p:txBody>
          <a:bodyPr wrap="square" rtlCol="0" anchor="ctr">
            <a:noAutofit/>
          </a:bodyPr>
          <a:lstStyle/>
          <a:p>
            <a:pPr>
              <a:spcBef>
                <a:spcPts val="1200"/>
              </a:spcBef>
              <a:spcAft>
                <a:spcPts val="600"/>
              </a:spcAft>
            </a:pPr>
            <a:r>
              <a:rPr lang="pt-BR" sz="2000" dirty="0"/>
              <a:t>Luminal </a:t>
            </a:r>
            <a:r>
              <a:rPr lang="pt-BR" sz="2000" dirty="0" err="1"/>
              <a:t>or</a:t>
            </a:r>
            <a:r>
              <a:rPr lang="pt-BR" sz="2000" dirty="0"/>
              <a:t> </a:t>
            </a:r>
            <a:r>
              <a:rPr lang="pt-BR" sz="2000" dirty="0" err="1"/>
              <a:t>extracellular</a:t>
            </a:r>
            <a:r>
              <a:rPr lang="pt-BR" sz="2000" dirty="0"/>
              <a:t> </a:t>
            </a:r>
            <a:r>
              <a:rPr lang="pt-BR" sz="2000" dirty="0" err="1"/>
              <a:t>only</a:t>
            </a:r>
            <a:endParaRPr lang="pt-BR" sz="2000" dirty="0"/>
          </a:p>
        </p:txBody>
      </p:sp>
      <p:sp>
        <p:nvSpPr>
          <p:cNvPr id="22" name="Footer Placeholder 6">
            <a:extLst>
              <a:ext uri="{FF2B5EF4-FFF2-40B4-BE49-F238E27FC236}">
                <a16:creationId xmlns:a16="http://schemas.microsoft.com/office/drawing/2014/main" id="{F3E53A24-B8A4-350B-4EF9-67C3DAC91848}"/>
              </a:ext>
            </a:extLst>
          </p:cNvPr>
          <p:cNvSpPr txBox="1">
            <a:spLocks/>
          </p:cNvSpPr>
          <p:nvPr/>
        </p:nvSpPr>
        <p:spPr>
          <a:xfrm>
            <a:off x="122903" y="6235604"/>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err="1"/>
              <a:t>Najjar</a:t>
            </a:r>
            <a:r>
              <a:rPr lang="pt-BR" sz="1200" dirty="0"/>
              <a:t> e Allison. </a:t>
            </a:r>
            <a:r>
              <a:rPr lang="pt-BR" sz="1200" dirty="0" err="1"/>
              <a:t>Virchows</a:t>
            </a:r>
            <a:r>
              <a:rPr lang="pt-BR" sz="1200" dirty="0"/>
              <a:t> Arch 2022; Schettini et al. </a:t>
            </a:r>
            <a:r>
              <a:rPr lang="pt-BR" sz="1200" dirty="0" err="1"/>
              <a:t>Npj</a:t>
            </a:r>
            <a:r>
              <a:rPr lang="pt-BR" sz="1200" dirty="0"/>
              <a:t> </a:t>
            </a:r>
            <a:r>
              <a:rPr lang="pt-BR" sz="1200" dirty="0" err="1"/>
              <a:t>Breast</a:t>
            </a:r>
            <a:r>
              <a:rPr lang="pt-BR" sz="1200" dirty="0"/>
              <a:t> </a:t>
            </a:r>
            <a:r>
              <a:rPr lang="pt-BR" sz="1200" dirty="0" err="1"/>
              <a:t>Cancer</a:t>
            </a:r>
            <a:r>
              <a:rPr lang="pt-BR" sz="1200" dirty="0"/>
              <a:t> 2021; Fernandez et al. JAMA </a:t>
            </a:r>
            <a:r>
              <a:rPr lang="pt-BR" sz="1200" dirty="0" err="1"/>
              <a:t>Oncol</a:t>
            </a:r>
            <a:r>
              <a:rPr lang="pt-BR" sz="1200" dirty="0"/>
              <a:t> 2022</a:t>
            </a:r>
          </a:p>
        </p:txBody>
      </p:sp>
    </p:spTree>
    <p:extLst>
      <p:ext uri="{BB962C8B-B14F-4D97-AF65-F5344CB8AC3E}">
        <p14:creationId xmlns:p14="http://schemas.microsoft.com/office/powerpoint/2010/main" val="869631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9B33ED-85CB-3AC3-92B8-B0488ADA7479}"/>
              </a:ext>
            </a:extLst>
          </p:cNvPr>
          <p:cNvSpPr>
            <a:spLocks noGrp="1"/>
          </p:cNvSpPr>
          <p:nvPr>
            <p:ph type="title"/>
          </p:nvPr>
        </p:nvSpPr>
        <p:spPr>
          <a:xfrm>
            <a:off x="94833" y="357265"/>
            <a:ext cx="11070913" cy="449354"/>
          </a:xfrm>
        </p:spPr>
        <p:txBody>
          <a:bodyPr/>
          <a:lstStyle/>
          <a:p>
            <a:r>
              <a:rPr lang="pt-BR" sz="2900" dirty="0" err="1"/>
              <a:t>Identification</a:t>
            </a:r>
            <a:r>
              <a:rPr lang="pt-BR" sz="2900" dirty="0"/>
              <a:t> </a:t>
            </a:r>
            <a:r>
              <a:rPr lang="pt-BR" sz="2900" dirty="0" err="1"/>
              <a:t>of</a:t>
            </a:r>
            <a:r>
              <a:rPr lang="pt-BR" sz="2900" dirty="0"/>
              <a:t> </a:t>
            </a:r>
            <a:r>
              <a:rPr lang="pt-BR" sz="2900" dirty="0" err="1"/>
              <a:t>Artifacts</a:t>
            </a:r>
            <a:r>
              <a:rPr lang="pt-BR" sz="2900" dirty="0"/>
              <a:t> </a:t>
            </a:r>
            <a:r>
              <a:rPr lang="pt-BR" sz="2900" dirty="0" err="1"/>
              <a:t>and</a:t>
            </a:r>
            <a:r>
              <a:rPr lang="pt-BR" sz="2900" dirty="0"/>
              <a:t> </a:t>
            </a:r>
            <a:r>
              <a:rPr lang="pt-BR" sz="2900" dirty="0" err="1"/>
              <a:t>Pitfalls</a:t>
            </a:r>
            <a:endParaRPr lang="pt-BR" sz="2900" dirty="0"/>
          </a:p>
        </p:txBody>
      </p:sp>
      <p:sp>
        <p:nvSpPr>
          <p:cNvPr id="4" name="Espaço Reservado para Texto 3">
            <a:extLst>
              <a:ext uri="{FF2B5EF4-FFF2-40B4-BE49-F238E27FC236}">
                <a16:creationId xmlns:a16="http://schemas.microsoft.com/office/drawing/2014/main" id="{2B29C61A-4F18-04DD-24D6-69453FC2349D}"/>
              </a:ext>
            </a:extLst>
          </p:cNvPr>
          <p:cNvSpPr>
            <a:spLocks noGrp="1"/>
          </p:cNvSpPr>
          <p:nvPr>
            <p:ph type="body" sz="quarter" idx="11"/>
          </p:nvPr>
        </p:nvSpPr>
        <p:spPr/>
        <p:txBody>
          <a:bodyPr/>
          <a:lstStyle/>
          <a:p>
            <a:endParaRPr lang="pt-BR"/>
          </a:p>
        </p:txBody>
      </p:sp>
      <p:sp>
        <p:nvSpPr>
          <p:cNvPr id="5" name="TextBox 3">
            <a:extLst>
              <a:ext uri="{FF2B5EF4-FFF2-40B4-BE49-F238E27FC236}">
                <a16:creationId xmlns:a16="http://schemas.microsoft.com/office/drawing/2014/main" id="{4B260780-D3E5-4B65-04A6-29A327757CF2}"/>
              </a:ext>
            </a:extLst>
          </p:cNvPr>
          <p:cNvSpPr txBox="1"/>
          <p:nvPr/>
        </p:nvSpPr>
        <p:spPr>
          <a:xfrm>
            <a:off x="2155971" y="2420769"/>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err="1"/>
              <a:t>Surgical</a:t>
            </a:r>
            <a:r>
              <a:rPr lang="pt-BR" sz="2000" dirty="0"/>
              <a:t> </a:t>
            </a:r>
            <a:r>
              <a:rPr lang="pt-BR" sz="2000" dirty="0" err="1"/>
              <a:t>ink</a:t>
            </a:r>
            <a:endParaRPr lang="pt-BR" sz="2000" dirty="0"/>
          </a:p>
        </p:txBody>
      </p:sp>
      <p:pic>
        <p:nvPicPr>
          <p:cNvPr id="7" name="Imagem 6">
            <a:extLst>
              <a:ext uri="{FF2B5EF4-FFF2-40B4-BE49-F238E27FC236}">
                <a16:creationId xmlns:a16="http://schemas.microsoft.com/office/drawing/2014/main" id="{B8E10510-5F4F-AE96-ECBF-74642DA357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8" name="Agrupar 175">
            <a:extLst>
              <a:ext uri="{FF2B5EF4-FFF2-40B4-BE49-F238E27FC236}">
                <a16:creationId xmlns:a16="http://schemas.microsoft.com/office/drawing/2014/main" id="{D22BA727-FDD6-4176-0F5F-66669A0FE915}"/>
              </a:ext>
            </a:extLst>
          </p:cNvPr>
          <p:cNvGrpSpPr/>
          <p:nvPr/>
        </p:nvGrpSpPr>
        <p:grpSpPr>
          <a:xfrm>
            <a:off x="11092070" y="224636"/>
            <a:ext cx="437456" cy="393290"/>
            <a:chOff x="3545187" y="2710780"/>
            <a:chExt cx="517818" cy="512042"/>
          </a:xfrm>
        </p:grpSpPr>
        <p:sp>
          <p:nvSpPr>
            <p:cNvPr id="9" name="Oval 449">
              <a:extLst>
                <a:ext uri="{FF2B5EF4-FFF2-40B4-BE49-F238E27FC236}">
                  <a16:creationId xmlns:a16="http://schemas.microsoft.com/office/drawing/2014/main" id="{6E3EBFD6-C347-746E-1F3C-3BDB59A8D48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0" name="Grupo 820">
              <a:extLst>
                <a:ext uri="{FF2B5EF4-FFF2-40B4-BE49-F238E27FC236}">
                  <a16:creationId xmlns:a16="http://schemas.microsoft.com/office/drawing/2014/main" id="{737216B6-1F4D-6DDB-18C6-C9C85F07EF5C}"/>
                </a:ext>
              </a:extLst>
            </p:cNvPr>
            <p:cNvGrpSpPr/>
            <p:nvPr/>
          </p:nvGrpSpPr>
          <p:grpSpPr>
            <a:xfrm>
              <a:off x="3674298" y="2824185"/>
              <a:ext cx="294520" cy="286820"/>
              <a:chOff x="3543300" y="2725738"/>
              <a:chExt cx="242888" cy="236538"/>
            </a:xfrm>
          </p:grpSpPr>
          <p:sp>
            <p:nvSpPr>
              <p:cNvPr id="11" name="Freeform 450">
                <a:extLst>
                  <a:ext uri="{FF2B5EF4-FFF2-40B4-BE49-F238E27FC236}">
                    <a16:creationId xmlns:a16="http://schemas.microsoft.com/office/drawing/2014/main" id="{A9860A58-F6C0-7575-73D2-E3B4F280F68C}"/>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2" name="Oval 451">
                <a:extLst>
                  <a:ext uri="{FF2B5EF4-FFF2-40B4-BE49-F238E27FC236}">
                    <a16:creationId xmlns:a16="http://schemas.microsoft.com/office/drawing/2014/main" id="{487202ED-6761-E840-0AA5-A4651EC4098A}"/>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3" name="TextBox 3">
            <a:extLst>
              <a:ext uri="{FF2B5EF4-FFF2-40B4-BE49-F238E27FC236}">
                <a16:creationId xmlns:a16="http://schemas.microsoft.com/office/drawing/2014/main" id="{75CA93D8-79C7-95E3-BB44-9E6EEFC15C33}"/>
              </a:ext>
            </a:extLst>
          </p:cNvPr>
          <p:cNvSpPr txBox="1"/>
          <p:nvPr/>
        </p:nvSpPr>
        <p:spPr>
          <a:xfrm>
            <a:off x="2155971" y="1697224"/>
            <a:ext cx="6996417" cy="594561"/>
          </a:xfrm>
          <a:prstGeom prst="rect">
            <a:avLst/>
          </a:prstGeom>
          <a:solidFill>
            <a:srgbClr val="00B050">
              <a:alpha val="50000"/>
            </a:srgbClr>
          </a:solidFill>
        </p:spPr>
        <p:txBody>
          <a:bodyPr wrap="square" rtlCol="0" anchor="ctr">
            <a:noAutofit/>
          </a:bodyPr>
          <a:lstStyle/>
          <a:p>
            <a:pPr algn="ctr">
              <a:spcBef>
                <a:spcPts val="1200"/>
              </a:spcBef>
              <a:spcAft>
                <a:spcPts val="600"/>
              </a:spcAft>
            </a:pPr>
            <a:r>
              <a:rPr lang="pt-BR" sz="2000" b="1" dirty="0" err="1">
                <a:solidFill>
                  <a:schemeClr val="bg1"/>
                </a:solidFill>
              </a:rPr>
              <a:t>Artifacts</a:t>
            </a:r>
            <a:r>
              <a:rPr lang="pt-BR" sz="2000" b="1" dirty="0">
                <a:solidFill>
                  <a:schemeClr val="bg1"/>
                </a:solidFill>
              </a:rPr>
              <a:t> </a:t>
            </a:r>
            <a:r>
              <a:rPr lang="pt-BR" sz="2000" b="1" dirty="0" err="1">
                <a:solidFill>
                  <a:schemeClr val="bg1"/>
                </a:solidFill>
              </a:rPr>
              <a:t>and</a:t>
            </a:r>
            <a:r>
              <a:rPr lang="pt-BR" sz="2000" b="1" dirty="0">
                <a:solidFill>
                  <a:schemeClr val="bg1"/>
                </a:solidFill>
              </a:rPr>
              <a:t> </a:t>
            </a:r>
            <a:r>
              <a:rPr lang="pt-BR" sz="2000" b="1" dirty="0" err="1">
                <a:solidFill>
                  <a:schemeClr val="bg1"/>
                </a:solidFill>
              </a:rPr>
              <a:t>pitfalls</a:t>
            </a:r>
            <a:endParaRPr lang="pt-BR" sz="2000" b="1" dirty="0">
              <a:solidFill>
                <a:schemeClr val="bg1"/>
              </a:solidFill>
            </a:endParaRPr>
          </a:p>
        </p:txBody>
      </p:sp>
      <p:sp>
        <p:nvSpPr>
          <p:cNvPr id="15" name="TextBox 3">
            <a:extLst>
              <a:ext uri="{FF2B5EF4-FFF2-40B4-BE49-F238E27FC236}">
                <a16:creationId xmlns:a16="http://schemas.microsoft.com/office/drawing/2014/main" id="{9C6E1549-E025-D5D1-1826-C5DDDEE5C47F}"/>
              </a:ext>
            </a:extLst>
          </p:cNvPr>
          <p:cNvSpPr txBox="1"/>
          <p:nvPr/>
        </p:nvSpPr>
        <p:spPr>
          <a:xfrm>
            <a:off x="2157369" y="3202344"/>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err="1"/>
              <a:t>Electrocautery</a:t>
            </a:r>
            <a:r>
              <a:rPr lang="pt-BR" sz="2000" dirty="0"/>
              <a:t>, </a:t>
            </a:r>
            <a:r>
              <a:rPr lang="pt-BR" sz="2000" dirty="0" err="1"/>
              <a:t>thermal</a:t>
            </a:r>
            <a:r>
              <a:rPr lang="pt-BR" sz="2000" dirty="0"/>
              <a:t>, crush </a:t>
            </a:r>
            <a:r>
              <a:rPr lang="pt-BR" sz="2000" dirty="0" err="1"/>
              <a:t>artifact</a:t>
            </a:r>
            <a:endParaRPr lang="pt-BR" sz="2000" dirty="0"/>
          </a:p>
        </p:txBody>
      </p:sp>
      <p:sp>
        <p:nvSpPr>
          <p:cNvPr id="16" name="TextBox 3">
            <a:extLst>
              <a:ext uri="{FF2B5EF4-FFF2-40B4-BE49-F238E27FC236}">
                <a16:creationId xmlns:a16="http://schemas.microsoft.com/office/drawing/2014/main" id="{4E0FF45C-FD65-04EA-72B1-8009BE7B829D}"/>
              </a:ext>
            </a:extLst>
          </p:cNvPr>
          <p:cNvSpPr txBox="1"/>
          <p:nvPr/>
        </p:nvSpPr>
        <p:spPr>
          <a:xfrm>
            <a:off x="2155971" y="4023085"/>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a:t>Edge </a:t>
            </a:r>
            <a:r>
              <a:rPr lang="pt-BR" sz="2000" dirty="0" err="1"/>
              <a:t>effect</a:t>
            </a:r>
            <a:endParaRPr lang="pt-BR" sz="2000" dirty="0"/>
          </a:p>
        </p:txBody>
      </p:sp>
      <p:sp>
        <p:nvSpPr>
          <p:cNvPr id="17" name="TextBox 3">
            <a:extLst>
              <a:ext uri="{FF2B5EF4-FFF2-40B4-BE49-F238E27FC236}">
                <a16:creationId xmlns:a16="http://schemas.microsoft.com/office/drawing/2014/main" id="{BB8E3D8F-1D27-D7BD-4923-ED129AF3646F}"/>
              </a:ext>
            </a:extLst>
          </p:cNvPr>
          <p:cNvSpPr txBox="1"/>
          <p:nvPr/>
        </p:nvSpPr>
        <p:spPr>
          <a:xfrm>
            <a:off x="2155971" y="4841504"/>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err="1"/>
              <a:t>Retraction</a:t>
            </a:r>
            <a:r>
              <a:rPr lang="pt-BR" sz="2000" dirty="0"/>
              <a:t> </a:t>
            </a:r>
            <a:r>
              <a:rPr lang="pt-BR" sz="2000" dirty="0" err="1"/>
              <a:t>and</a:t>
            </a:r>
            <a:r>
              <a:rPr lang="pt-BR" sz="2000" dirty="0"/>
              <a:t> open </a:t>
            </a:r>
            <a:r>
              <a:rPr lang="pt-BR" sz="2000" dirty="0" err="1"/>
              <a:t>spaces</a:t>
            </a:r>
            <a:endParaRPr lang="pt-BR" sz="2000" dirty="0"/>
          </a:p>
        </p:txBody>
      </p:sp>
      <p:sp>
        <p:nvSpPr>
          <p:cNvPr id="22" name="Footer Placeholder 6">
            <a:extLst>
              <a:ext uri="{FF2B5EF4-FFF2-40B4-BE49-F238E27FC236}">
                <a16:creationId xmlns:a16="http://schemas.microsoft.com/office/drawing/2014/main" id="{F3E53A24-B8A4-350B-4EF9-67C3DAC91848}"/>
              </a:ext>
            </a:extLst>
          </p:cNvPr>
          <p:cNvSpPr txBox="1">
            <a:spLocks/>
          </p:cNvSpPr>
          <p:nvPr/>
        </p:nvSpPr>
        <p:spPr>
          <a:xfrm>
            <a:off x="122903" y="6394995"/>
            <a:ext cx="7220125" cy="355098"/>
          </a:xfr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200" dirty="0" err="1"/>
              <a:t>Najjar</a:t>
            </a:r>
            <a:r>
              <a:rPr lang="pt-BR" sz="1200" dirty="0"/>
              <a:t> e Allison. </a:t>
            </a:r>
            <a:r>
              <a:rPr lang="pt-BR" sz="1200" dirty="0" err="1"/>
              <a:t>Virchows</a:t>
            </a:r>
            <a:r>
              <a:rPr lang="pt-BR" sz="1200" dirty="0"/>
              <a:t> Arch 2022; Schettini et al. </a:t>
            </a:r>
            <a:r>
              <a:rPr lang="pt-BR" sz="1200" dirty="0" err="1"/>
              <a:t>Npj</a:t>
            </a:r>
            <a:r>
              <a:rPr lang="pt-BR" sz="1200" dirty="0"/>
              <a:t> </a:t>
            </a:r>
            <a:r>
              <a:rPr lang="pt-BR" sz="1200" dirty="0" err="1"/>
              <a:t>Breast</a:t>
            </a:r>
            <a:r>
              <a:rPr lang="pt-BR" sz="1200" dirty="0"/>
              <a:t> </a:t>
            </a:r>
            <a:r>
              <a:rPr lang="pt-BR" sz="1200" dirty="0" err="1"/>
              <a:t>Cancer</a:t>
            </a:r>
            <a:r>
              <a:rPr lang="pt-BR" sz="1200" dirty="0"/>
              <a:t> 2021; Fernandez et al. JAMA </a:t>
            </a:r>
            <a:r>
              <a:rPr lang="pt-BR" sz="1200" dirty="0" err="1"/>
              <a:t>Oncol</a:t>
            </a:r>
            <a:r>
              <a:rPr lang="pt-BR" sz="1200" dirty="0"/>
              <a:t> 2022</a:t>
            </a:r>
          </a:p>
        </p:txBody>
      </p:sp>
      <p:sp>
        <p:nvSpPr>
          <p:cNvPr id="23" name="TextBox 3">
            <a:extLst>
              <a:ext uri="{FF2B5EF4-FFF2-40B4-BE49-F238E27FC236}">
                <a16:creationId xmlns:a16="http://schemas.microsoft.com/office/drawing/2014/main" id="{F15B13F8-F6DC-59D2-50EC-3CC4E0FBB478}"/>
              </a:ext>
            </a:extLst>
          </p:cNvPr>
          <p:cNvSpPr txBox="1"/>
          <p:nvPr/>
        </p:nvSpPr>
        <p:spPr>
          <a:xfrm>
            <a:off x="2155971" y="5625503"/>
            <a:ext cx="6996417" cy="594561"/>
          </a:xfrm>
          <a:prstGeom prst="rect">
            <a:avLst/>
          </a:prstGeom>
          <a:solidFill>
            <a:srgbClr val="CCFFCC">
              <a:alpha val="50000"/>
            </a:srgbClr>
          </a:solidFill>
        </p:spPr>
        <p:txBody>
          <a:bodyPr wrap="square" rtlCol="0" anchor="ctr">
            <a:noAutofit/>
          </a:bodyPr>
          <a:lstStyle/>
          <a:p>
            <a:pPr algn="ctr">
              <a:spcBef>
                <a:spcPts val="1200"/>
              </a:spcBef>
              <a:spcAft>
                <a:spcPts val="600"/>
              </a:spcAft>
            </a:pPr>
            <a:r>
              <a:rPr lang="pt-BR" sz="2000" dirty="0"/>
              <a:t>Do </a:t>
            </a:r>
            <a:r>
              <a:rPr lang="pt-BR" sz="2000" dirty="0" err="1"/>
              <a:t>not</a:t>
            </a:r>
            <a:r>
              <a:rPr lang="pt-BR" sz="2000" dirty="0"/>
              <a:t> include DCIS </a:t>
            </a:r>
            <a:r>
              <a:rPr lang="pt-BR" sz="2000" dirty="0" err="1"/>
              <a:t>foci</a:t>
            </a:r>
            <a:r>
              <a:rPr lang="pt-BR" sz="2000" dirty="0"/>
              <a:t>, </a:t>
            </a:r>
            <a:r>
              <a:rPr lang="pt-BR" sz="2000" dirty="0" err="1"/>
              <a:t>necrosis</a:t>
            </a:r>
            <a:r>
              <a:rPr lang="pt-BR" sz="2000" dirty="0"/>
              <a:t> </a:t>
            </a:r>
            <a:r>
              <a:rPr lang="pt-BR" sz="2000" dirty="0" err="1"/>
              <a:t>and</a:t>
            </a:r>
            <a:r>
              <a:rPr lang="pt-BR" sz="2000" dirty="0"/>
              <a:t> </a:t>
            </a:r>
            <a:r>
              <a:rPr lang="pt-BR" sz="2000" dirty="0" err="1"/>
              <a:t>apoptosis</a:t>
            </a:r>
            <a:r>
              <a:rPr lang="pt-BR" sz="2000" dirty="0"/>
              <a:t> in </a:t>
            </a:r>
            <a:r>
              <a:rPr lang="pt-BR" sz="2000" dirty="0" err="1"/>
              <a:t>the</a:t>
            </a:r>
            <a:r>
              <a:rPr lang="pt-BR" sz="2000" dirty="0"/>
              <a:t> </a:t>
            </a:r>
            <a:r>
              <a:rPr lang="pt-BR" sz="2000" dirty="0" err="1"/>
              <a:t>scoring</a:t>
            </a:r>
            <a:endParaRPr lang="pt-BR" sz="2000" dirty="0"/>
          </a:p>
        </p:txBody>
      </p:sp>
    </p:spTree>
    <p:extLst>
      <p:ext uri="{BB962C8B-B14F-4D97-AF65-F5344CB8AC3E}">
        <p14:creationId xmlns:p14="http://schemas.microsoft.com/office/powerpoint/2010/main" val="290736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Luminal-</a:t>
            </a:r>
            <a:r>
              <a:rPr lang="pt-BR" dirty="0" err="1"/>
              <a:t>only</a:t>
            </a:r>
            <a:endParaRPr lang="pt-BR" dirty="0"/>
          </a:p>
        </p:txBody>
      </p:sp>
      <p:pic>
        <p:nvPicPr>
          <p:cNvPr id="6" name="Imagem 5">
            <a:extLst>
              <a:ext uri="{FF2B5EF4-FFF2-40B4-BE49-F238E27FC236}">
                <a16:creationId xmlns:a16="http://schemas.microsoft.com/office/drawing/2014/main" id="{888F8191-982E-35C7-B99F-4D45D53B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327"/>
            <a:ext cx="7772400" cy="3691890"/>
          </a:xfrm>
          <a:prstGeom prst="rect">
            <a:avLst/>
          </a:prstGeom>
        </p:spPr>
      </p:pic>
      <p:pic>
        <p:nvPicPr>
          <p:cNvPr id="8" name="Imagem 7">
            <a:extLst>
              <a:ext uri="{FF2B5EF4-FFF2-40B4-BE49-F238E27FC236}">
                <a16:creationId xmlns:a16="http://schemas.microsoft.com/office/drawing/2014/main" id="{6E5F3D54-06EE-FD23-DDBA-2C84A0E37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757" y="2163337"/>
            <a:ext cx="7537294" cy="4557987"/>
          </a:xfrm>
          <a:prstGeom prst="rect">
            <a:avLst/>
          </a:prstGeom>
        </p:spPr>
      </p:pic>
    </p:spTree>
    <p:extLst>
      <p:ext uri="{BB962C8B-B14F-4D97-AF65-F5344CB8AC3E}">
        <p14:creationId xmlns:p14="http://schemas.microsoft.com/office/powerpoint/2010/main" val="119159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Granular </a:t>
            </a:r>
            <a:r>
              <a:rPr lang="pt-BR" dirty="0" err="1"/>
              <a:t>cytoplasmic</a:t>
            </a:r>
            <a:endParaRPr lang="pt-BR" dirty="0"/>
          </a:p>
        </p:txBody>
      </p:sp>
      <p:pic>
        <p:nvPicPr>
          <p:cNvPr id="3" name="Imagem 2">
            <a:extLst>
              <a:ext uri="{FF2B5EF4-FFF2-40B4-BE49-F238E27FC236}">
                <a16:creationId xmlns:a16="http://schemas.microsoft.com/office/drawing/2014/main" id="{97D12BBB-E462-C3E3-E7D2-BEB00BF52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1025"/>
            <a:ext cx="7772400" cy="4389686"/>
          </a:xfrm>
          <a:prstGeom prst="rect">
            <a:avLst/>
          </a:prstGeom>
        </p:spPr>
      </p:pic>
      <p:pic>
        <p:nvPicPr>
          <p:cNvPr id="7" name="Imagem 6">
            <a:extLst>
              <a:ext uri="{FF2B5EF4-FFF2-40B4-BE49-F238E27FC236}">
                <a16:creationId xmlns:a16="http://schemas.microsoft.com/office/drawing/2014/main" id="{2434BA3D-8221-07FC-BF22-D55D11211088}"/>
              </a:ext>
            </a:extLst>
          </p:cNvPr>
          <p:cNvPicPr>
            <a:picLocks noChangeAspect="1"/>
          </p:cNvPicPr>
          <p:nvPr/>
        </p:nvPicPr>
        <p:blipFill rotWithShape="1">
          <a:blip r:embed="rId3">
            <a:extLst>
              <a:ext uri="{28A0092B-C50C-407E-A947-70E740481C1C}">
                <a14:useLocalDpi xmlns:a14="http://schemas.microsoft.com/office/drawing/2010/main" val="0"/>
              </a:ext>
            </a:extLst>
          </a:blip>
          <a:srcRect l="13152"/>
          <a:stretch/>
        </p:blipFill>
        <p:spPr>
          <a:xfrm>
            <a:off x="5898995" y="2765502"/>
            <a:ext cx="6293004" cy="3958686"/>
          </a:xfrm>
          <a:prstGeom prst="rect">
            <a:avLst/>
          </a:prstGeom>
        </p:spPr>
      </p:pic>
    </p:spTree>
    <p:extLst>
      <p:ext uri="{BB962C8B-B14F-4D97-AF65-F5344CB8AC3E}">
        <p14:creationId xmlns:p14="http://schemas.microsoft.com/office/powerpoint/2010/main" val="52678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Granular </a:t>
            </a:r>
            <a:r>
              <a:rPr lang="pt-BR" dirty="0" err="1"/>
              <a:t>cytoplasmic</a:t>
            </a:r>
            <a:endParaRPr lang="pt-BR" dirty="0"/>
          </a:p>
        </p:txBody>
      </p:sp>
      <p:pic>
        <p:nvPicPr>
          <p:cNvPr id="5" name="Imagem 4">
            <a:extLst>
              <a:ext uri="{FF2B5EF4-FFF2-40B4-BE49-F238E27FC236}">
                <a16:creationId xmlns:a16="http://schemas.microsoft.com/office/drawing/2014/main" id="{922885D3-6A93-BCCD-9C4F-BCBD4D58C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98" y="1014761"/>
            <a:ext cx="11246726" cy="5452946"/>
          </a:xfrm>
          <a:prstGeom prst="rect">
            <a:avLst/>
          </a:prstGeom>
        </p:spPr>
      </p:pic>
    </p:spTree>
    <p:extLst>
      <p:ext uri="{BB962C8B-B14F-4D97-AF65-F5344CB8AC3E}">
        <p14:creationId xmlns:p14="http://schemas.microsoft.com/office/powerpoint/2010/main" val="254551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75605" y="1482330"/>
            <a:ext cx="4954426" cy="5341217"/>
          </a:xfrm>
        </p:spPr>
        <p:txBody>
          <a:bodyPr>
            <a:normAutofit fontScale="77500" lnSpcReduction="20000"/>
          </a:bodyPr>
          <a:lstStyle/>
          <a:p>
            <a:pPr marL="457200" indent="-457200">
              <a:buClr>
                <a:schemeClr val="tx1"/>
              </a:buClr>
              <a:buFont typeface="Arial" panose="020B0604020202020204" pitchFamily="34" charset="0"/>
              <a:buChar char="•"/>
            </a:pPr>
            <a:r>
              <a:rPr lang="pt-BR" altLang="ja-JP" sz="3200" dirty="0"/>
              <a:t>HER2</a:t>
            </a:r>
            <a:endParaRPr lang="pt-BR" sz="3000" dirty="0"/>
          </a:p>
          <a:p>
            <a:pPr marL="1143000" lvl="1" indent="-457200">
              <a:lnSpc>
                <a:spcPct val="150000"/>
              </a:lnSpc>
              <a:buClr>
                <a:schemeClr val="tx1"/>
              </a:buClr>
              <a:buFont typeface="Wingdings" panose="05000000000000000000" pitchFamily="2" charset="2"/>
              <a:buChar char="ü"/>
            </a:pPr>
            <a:r>
              <a:rPr lang="pt-BR" sz="3000" dirty="0"/>
              <a:t>Reconhecido fator prognóstico negativo no câncer de mama</a:t>
            </a:r>
          </a:p>
          <a:p>
            <a:pPr marL="1143000" lvl="1" indent="-457200">
              <a:lnSpc>
                <a:spcPct val="150000"/>
              </a:lnSpc>
              <a:buClr>
                <a:schemeClr val="tx1"/>
              </a:buClr>
              <a:buFont typeface="Wingdings" panose="05000000000000000000" pitchFamily="2" charset="2"/>
              <a:buChar char="ü"/>
            </a:pPr>
            <a:r>
              <a:rPr lang="pt-BR" sz="3000" dirty="0"/>
              <a:t>Alvo de terapias anti-HER2</a:t>
            </a:r>
          </a:p>
          <a:p>
            <a:pPr marL="1143000" lvl="1" indent="-457200">
              <a:lnSpc>
                <a:spcPct val="150000"/>
              </a:lnSpc>
              <a:buClr>
                <a:schemeClr val="tx1"/>
              </a:buClr>
              <a:buFont typeface="Wingdings" panose="05000000000000000000" pitchFamily="2" charset="2"/>
              <a:buChar char="ü"/>
            </a:pPr>
            <a:r>
              <a:rPr lang="pt-BR" sz="3000" dirty="0"/>
              <a:t>Estudos sobre o câncer de mama HER2+ e surgimento das drogas anti-HER2 nos anos 90: mudaram a história natural e evolução das pacientes com esta doença</a:t>
            </a:r>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3037"/>
            <a:ext cx="10381842" cy="978729"/>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a:t>Atualização em Câncer de Mama: HER2-Low</a:t>
            </a:r>
            <a:endParaRPr lang="pt-BR" dirty="0"/>
          </a:p>
        </p:txBody>
      </p:sp>
      <p:grpSp>
        <p:nvGrpSpPr>
          <p:cNvPr id="17" name="Agrupar 5">
            <a:extLst>
              <a:ext uri="{FF2B5EF4-FFF2-40B4-BE49-F238E27FC236}">
                <a16:creationId xmlns:a16="http://schemas.microsoft.com/office/drawing/2014/main" id="{4AF9FD82-AA04-506C-CB80-0F558A230F83}"/>
              </a:ext>
            </a:extLst>
          </p:cNvPr>
          <p:cNvGrpSpPr/>
          <p:nvPr/>
        </p:nvGrpSpPr>
        <p:grpSpPr>
          <a:xfrm>
            <a:off x="5030031" y="1958009"/>
            <a:ext cx="7046012" cy="3945834"/>
            <a:chOff x="515938" y="1865708"/>
            <a:chExt cx="11520487" cy="4248002"/>
          </a:xfrm>
        </p:grpSpPr>
        <p:cxnSp>
          <p:nvCxnSpPr>
            <p:cNvPr id="18" name="Conector reto 54">
              <a:extLst>
                <a:ext uri="{FF2B5EF4-FFF2-40B4-BE49-F238E27FC236}">
                  <a16:creationId xmlns:a16="http://schemas.microsoft.com/office/drawing/2014/main" id="{43695AB3-CF19-846B-AA59-F6FCF756954A}"/>
                </a:ext>
              </a:extLst>
            </p:cNvPr>
            <p:cNvCxnSpPr>
              <a:cxnSpLocks/>
            </p:cNvCxnSpPr>
            <p:nvPr/>
          </p:nvCxnSpPr>
          <p:spPr>
            <a:xfrm>
              <a:off x="6446982" y="5168470"/>
              <a:ext cx="1513489"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19" name="Conector reto 57">
              <a:extLst>
                <a:ext uri="{FF2B5EF4-FFF2-40B4-BE49-F238E27FC236}">
                  <a16:creationId xmlns:a16="http://schemas.microsoft.com/office/drawing/2014/main" id="{763E6DF6-0FCE-26B5-02B7-4451C0CA2280}"/>
                </a:ext>
              </a:extLst>
            </p:cNvPr>
            <p:cNvCxnSpPr>
              <a:cxnSpLocks/>
            </p:cNvCxnSpPr>
            <p:nvPr/>
          </p:nvCxnSpPr>
          <p:spPr>
            <a:xfrm>
              <a:off x="7583367" y="5881784"/>
              <a:ext cx="377104"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0" name="Conector reto 59">
              <a:extLst>
                <a:ext uri="{FF2B5EF4-FFF2-40B4-BE49-F238E27FC236}">
                  <a16:creationId xmlns:a16="http://schemas.microsoft.com/office/drawing/2014/main" id="{A9D959F5-7037-89CC-8A56-1B14F35E0B92}"/>
                </a:ext>
              </a:extLst>
            </p:cNvPr>
            <p:cNvCxnSpPr>
              <a:cxnSpLocks/>
            </p:cNvCxnSpPr>
            <p:nvPr/>
          </p:nvCxnSpPr>
          <p:spPr>
            <a:xfrm flipV="1">
              <a:off x="7583367" y="5164789"/>
              <a:ext cx="0" cy="716995"/>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1" name="Conector reto 61">
              <a:extLst>
                <a:ext uri="{FF2B5EF4-FFF2-40B4-BE49-F238E27FC236}">
                  <a16:creationId xmlns:a16="http://schemas.microsoft.com/office/drawing/2014/main" id="{BC647C26-DA8E-A72D-C7CA-C21E66B81A0F}"/>
                </a:ext>
              </a:extLst>
            </p:cNvPr>
            <p:cNvCxnSpPr>
              <a:cxnSpLocks/>
            </p:cNvCxnSpPr>
            <p:nvPr/>
          </p:nvCxnSpPr>
          <p:spPr>
            <a:xfrm>
              <a:off x="6446982" y="3977394"/>
              <a:ext cx="1513489"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2" name="Conector reto 66">
              <a:extLst>
                <a:ext uri="{FF2B5EF4-FFF2-40B4-BE49-F238E27FC236}">
                  <a16:creationId xmlns:a16="http://schemas.microsoft.com/office/drawing/2014/main" id="{C111B83B-89EA-B9F4-56DC-0DDDC2D226A6}"/>
                </a:ext>
              </a:extLst>
            </p:cNvPr>
            <p:cNvCxnSpPr>
              <a:cxnSpLocks/>
            </p:cNvCxnSpPr>
            <p:nvPr/>
          </p:nvCxnSpPr>
          <p:spPr>
            <a:xfrm>
              <a:off x="6446982" y="2787436"/>
              <a:ext cx="1513489"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3" name="Conector reto 69">
              <a:extLst>
                <a:ext uri="{FF2B5EF4-FFF2-40B4-BE49-F238E27FC236}">
                  <a16:creationId xmlns:a16="http://schemas.microsoft.com/office/drawing/2014/main" id="{2AAB0A1D-5708-6797-B98D-9F986602A335}"/>
                </a:ext>
              </a:extLst>
            </p:cNvPr>
            <p:cNvCxnSpPr>
              <a:cxnSpLocks/>
            </p:cNvCxnSpPr>
            <p:nvPr/>
          </p:nvCxnSpPr>
          <p:spPr>
            <a:xfrm>
              <a:off x="7583367" y="2063319"/>
              <a:ext cx="377104"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4" name="Conector reto 70">
              <a:extLst>
                <a:ext uri="{FF2B5EF4-FFF2-40B4-BE49-F238E27FC236}">
                  <a16:creationId xmlns:a16="http://schemas.microsoft.com/office/drawing/2014/main" id="{5060C452-1FB1-01FE-B594-A1D1D7BB57DD}"/>
                </a:ext>
              </a:extLst>
            </p:cNvPr>
            <p:cNvCxnSpPr>
              <a:cxnSpLocks/>
            </p:cNvCxnSpPr>
            <p:nvPr/>
          </p:nvCxnSpPr>
          <p:spPr>
            <a:xfrm flipV="1">
              <a:off x="7583367" y="2063319"/>
              <a:ext cx="0" cy="716995"/>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D20B3442-1C70-676E-45A8-F39C9C0D1ADB}"/>
                </a:ext>
              </a:extLst>
            </p:cNvPr>
            <p:cNvSpPr txBox="1"/>
            <p:nvPr/>
          </p:nvSpPr>
          <p:spPr>
            <a:xfrm>
              <a:off x="4955201" y="5697118"/>
              <a:ext cx="1832553" cy="338554"/>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sz="1600">
                  <a:solidFill>
                    <a:srgbClr val="002856"/>
                  </a:solidFill>
                  <a:latin typeface="Gotham" panose="020005040500000200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1200" b="1" dirty="0">
                  <a:solidFill>
                    <a:srgbClr val="00B050"/>
                  </a:solidFill>
                  <a:latin typeface="+mj-lt"/>
                </a:rPr>
                <a:t> </a:t>
              </a:r>
              <a:r>
                <a:rPr lang="pt-BR" sz="1200" b="1" i="1" dirty="0">
                  <a:solidFill>
                    <a:srgbClr val="00B050"/>
                  </a:solidFill>
                  <a:latin typeface="+mj-lt"/>
                </a:rPr>
                <a:t>BRCA</a:t>
              </a:r>
              <a:r>
                <a:rPr lang="pt-BR" sz="1200" b="1" dirty="0">
                  <a:solidFill>
                    <a:srgbClr val="00B050"/>
                  </a:solidFill>
                  <a:latin typeface="+mj-lt"/>
                </a:rPr>
                <a:t> status</a:t>
              </a:r>
            </a:p>
          </p:txBody>
        </p:sp>
        <p:cxnSp>
          <p:nvCxnSpPr>
            <p:cNvPr id="26" name="Conector reto 27">
              <a:extLst>
                <a:ext uri="{FF2B5EF4-FFF2-40B4-BE49-F238E27FC236}">
                  <a16:creationId xmlns:a16="http://schemas.microsoft.com/office/drawing/2014/main" id="{82093BE5-36C0-8C13-BDA1-4C19325704B0}"/>
                </a:ext>
              </a:extLst>
            </p:cNvPr>
            <p:cNvCxnSpPr>
              <a:cxnSpLocks/>
            </p:cNvCxnSpPr>
            <p:nvPr/>
          </p:nvCxnSpPr>
          <p:spPr>
            <a:xfrm>
              <a:off x="2872507" y="3977394"/>
              <a:ext cx="2423058" cy="1"/>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7" name="Conector reto 32">
              <a:extLst>
                <a:ext uri="{FF2B5EF4-FFF2-40B4-BE49-F238E27FC236}">
                  <a16:creationId xmlns:a16="http://schemas.microsoft.com/office/drawing/2014/main" id="{68A7EE40-F329-6B29-FBF7-16810A7C7323}"/>
                </a:ext>
              </a:extLst>
            </p:cNvPr>
            <p:cNvCxnSpPr>
              <a:cxnSpLocks/>
            </p:cNvCxnSpPr>
            <p:nvPr/>
          </p:nvCxnSpPr>
          <p:spPr>
            <a:xfrm flipV="1">
              <a:off x="3978888" y="2780145"/>
              <a:ext cx="0" cy="1192322"/>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8" name="Conector reto 36">
              <a:extLst>
                <a:ext uri="{FF2B5EF4-FFF2-40B4-BE49-F238E27FC236}">
                  <a16:creationId xmlns:a16="http://schemas.microsoft.com/office/drawing/2014/main" id="{097A41B4-AF7D-D251-0A3D-0E873F215AC4}"/>
                </a:ext>
              </a:extLst>
            </p:cNvPr>
            <p:cNvCxnSpPr>
              <a:cxnSpLocks/>
            </p:cNvCxnSpPr>
            <p:nvPr/>
          </p:nvCxnSpPr>
          <p:spPr>
            <a:xfrm flipV="1">
              <a:off x="3978888" y="3972467"/>
              <a:ext cx="0" cy="1192322"/>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29" name="Conector reto 37">
              <a:extLst>
                <a:ext uri="{FF2B5EF4-FFF2-40B4-BE49-F238E27FC236}">
                  <a16:creationId xmlns:a16="http://schemas.microsoft.com/office/drawing/2014/main" id="{6A44B9F4-D603-433B-B54E-9B92EFA51996}"/>
                </a:ext>
              </a:extLst>
            </p:cNvPr>
            <p:cNvCxnSpPr>
              <a:cxnSpLocks/>
            </p:cNvCxnSpPr>
            <p:nvPr/>
          </p:nvCxnSpPr>
          <p:spPr>
            <a:xfrm>
              <a:off x="3978888" y="2780145"/>
              <a:ext cx="1316677"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30" name="Conector reto 39">
              <a:extLst>
                <a:ext uri="{FF2B5EF4-FFF2-40B4-BE49-F238E27FC236}">
                  <a16:creationId xmlns:a16="http://schemas.microsoft.com/office/drawing/2014/main" id="{1CD3E278-9A93-E900-10BF-FD6857DFCA01}"/>
                </a:ext>
              </a:extLst>
            </p:cNvPr>
            <p:cNvCxnSpPr>
              <a:cxnSpLocks/>
            </p:cNvCxnSpPr>
            <p:nvPr/>
          </p:nvCxnSpPr>
          <p:spPr>
            <a:xfrm>
              <a:off x="3978888" y="5168470"/>
              <a:ext cx="1316677" cy="0"/>
            </a:xfrm>
            <a:prstGeom prst="line">
              <a:avLst/>
            </a:prstGeom>
            <a:ln w="25400">
              <a:solidFill>
                <a:srgbClr val="31642E"/>
              </a:solidFill>
            </a:ln>
          </p:spPr>
          <p:style>
            <a:lnRef idx="1">
              <a:schemeClr val="accent1"/>
            </a:lnRef>
            <a:fillRef idx="0">
              <a:schemeClr val="accent1"/>
            </a:fillRef>
            <a:effectRef idx="0">
              <a:schemeClr val="accent1"/>
            </a:effectRef>
            <a:fontRef idx="minor">
              <a:schemeClr val="tx1"/>
            </a:fontRef>
          </p:style>
        </p:cxnSp>
        <p:cxnSp>
          <p:nvCxnSpPr>
            <p:cNvPr id="31" name="Conector reto 48">
              <a:extLst>
                <a:ext uri="{FF2B5EF4-FFF2-40B4-BE49-F238E27FC236}">
                  <a16:creationId xmlns:a16="http://schemas.microsoft.com/office/drawing/2014/main" id="{0DBD7991-D856-8A46-FA4A-130A06F1D17E}"/>
                </a:ext>
              </a:extLst>
            </p:cNvPr>
            <p:cNvCxnSpPr>
              <a:cxnSpLocks/>
            </p:cNvCxnSpPr>
            <p:nvPr/>
          </p:nvCxnSpPr>
          <p:spPr>
            <a:xfrm flipV="1">
              <a:off x="3433943" y="2329560"/>
              <a:ext cx="0" cy="1642907"/>
            </a:xfrm>
            <a:prstGeom prst="line">
              <a:avLst/>
            </a:prstGeom>
            <a:ln w="25400">
              <a:solidFill>
                <a:srgbClr val="31642E"/>
              </a:solidFill>
              <a:prstDash val="dash"/>
            </a:ln>
          </p:spPr>
          <p:style>
            <a:lnRef idx="1">
              <a:schemeClr val="accent1"/>
            </a:lnRef>
            <a:fillRef idx="0">
              <a:schemeClr val="accent1"/>
            </a:fillRef>
            <a:effectRef idx="0">
              <a:schemeClr val="accent1"/>
            </a:effectRef>
            <a:fontRef idx="minor">
              <a:schemeClr val="tx1"/>
            </a:fontRef>
          </p:style>
        </p:cxnSp>
        <p:sp>
          <p:nvSpPr>
            <p:cNvPr id="32" name="Retângulo: Cantos Arredondados 71">
              <a:extLst>
                <a:ext uri="{FF2B5EF4-FFF2-40B4-BE49-F238E27FC236}">
                  <a16:creationId xmlns:a16="http://schemas.microsoft.com/office/drawing/2014/main" id="{6E20848F-944F-03B9-44A0-A83296F4237E}"/>
                </a:ext>
              </a:extLst>
            </p:cNvPr>
            <p:cNvSpPr/>
            <p:nvPr/>
          </p:nvSpPr>
          <p:spPr>
            <a:xfrm>
              <a:off x="515938" y="3603212"/>
              <a:ext cx="2356569" cy="720402"/>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solidFill>
                    <a:schemeClr val="tx1"/>
                  </a:solidFill>
                  <a:latin typeface="+mj-lt"/>
                </a:rPr>
                <a:t>Breast</a:t>
              </a:r>
              <a:r>
                <a:rPr lang="pt-BR" sz="1200" b="1" dirty="0">
                  <a:solidFill>
                    <a:schemeClr val="tx1"/>
                  </a:solidFill>
                  <a:latin typeface="+mj-lt"/>
                </a:rPr>
                <a:t> </a:t>
              </a:r>
              <a:r>
                <a:rPr lang="pt-BR" sz="1200" b="1" dirty="0" err="1">
                  <a:solidFill>
                    <a:schemeClr val="tx1"/>
                  </a:solidFill>
                  <a:latin typeface="+mj-lt"/>
                </a:rPr>
                <a:t>cancer</a:t>
              </a:r>
              <a:endParaRPr lang="pt-BR" sz="1200" b="1" dirty="0">
                <a:solidFill>
                  <a:schemeClr val="tx1"/>
                </a:solidFill>
                <a:latin typeface="+mj-lt"/>
              </a:endParaRPr>
            </a:p>
          </p:txBody>
        </p:sp>
        <p:sp>
          <p:nvSpPr>
            <p:cNvPr id="33" name="Retângulo: Cantos Arredondados 73">
              <a:extLst>
                <a:ext uri="{FF2B5EF4-FFF2-40B4-BE49-F238E27FC236}">
                  <a16:creationId xmlns:a16="http://schemas.microsoft.com/office/drawing/2014/main" id="{6ECA4817-A6B0-CA76-E2B1-224CD0AB7A7F}"/>
                </a:ext>
              </a:extLst>
            </p:cNvPr>
            <p:cNvSpPr/>
            <p:nvPr/>
          </p:nvSpPr>
          <p:spPr>
            <a:xfrm>
              <a:off x="5304801" y="2545948"/>
              <a:ext cx="1151826" cy="463852"/>
            </a:xfrm>
            <a:prstGeom prst="roundRect">
              <a:avLst>
                <a:gd name="adj" fmla="val 50000"/>
              </a:avLst>
            </a:prstGeom>
            <a:solidFill>
              <a:schemeClr val="bg1"/>
            </a:solidFill>
            <a:ln w="25400">
              <a:solidFill>
                <a:srgbClr val="31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a:solidFill>
                    <a:srgbClr val="00B050"/>
                  </a:solidFill>
                  <a:latin typeface="+mj-lt"/>
                </a:rPr>
                <a:t>RH+</a:t>
              </a:r>
            </a:p>
          </p:txBody>
        </p:sp>
        <p:sp>
          <p:nvSpPr>
            <p:cNvPr id="34" name="Retângulo: Cantos Arredondados 74">
              <a:extLst>
                <a:ext uri="{FF2B5EF4-FFF2-40B4-BE49-F238E27FC236}">
                  <a16:creationId xmlns:a16="http://schemas.microsoft.com/office/drawing/2014/main" id="{36484BB3-03E0-64CA-9259-545EDF5505D5}"/>
                </a:ext>
              </a:extLst>
            </p:cNvPr>
            <p:cNvSpPr/>
            <p:nvPr/>
          </p:nvSpPr>
          <p:spPr>
            <a:xfrm>
              <a:off x="5304801" y="3740541"/>
              <a:ext cx="1151826" cy="463852"/>
            </a:xfrm>
            <a:prstGeom prst="roundRect">
              <a:avLst>
                <a:gd name="adj" fmla="val 50000"/>
              </a:avLst>
            </a:prstGeom>
            <a:solidFill>
              <a:schemeClr val="bg1"/>
            </a:solidFill>
            <a:ln w="25400">
              <a:solidFill>
                <a:srgbClr val="31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a:solidFill>
                    <a:srgbClr val="00B050"/>
                  </a:solidFill>
                  <a:latin typeface="+mj-lt"/>
                </a:rPr>
                <a:t>HER2+</a:t>
              </a:r>
            </a:p>
          </p:txBody>
        </p:sp>
        <p:sp>
          <p:nvSpPr>
            <p:cNvPr id="35" name="Retângulo: Cantos Arredondados 75">
              <a:extLst>
                <a:ext uri="{FF2B5EF4-FFF2-40B4-BE49-F238E27FC236}">
                  <a16:creationId xmlns:a16="http://schemas.microsoft.com/office/drawing/2014/main" id="{EEFB8A0B-25AF-1AA8-83F9-95B008736690}"/>
                </a:ext>
              </a:extLst>
            </p:cNvPr>
            <p:cNvSpPr/>
            <p:nvPr/>
          </p:nvSpPr>
          <p:spPr>
            <a:xfrm>
              <a:off x="5304801" y="4924339"/>
              <a:ext cx="1151826" cy="463852"/>
            </a:xfrm>
            <a:prstGeom prst="roundRect">
              <a:avLst>
                <a:gd name="adj" fmla="val 50000"/>
              </a:avLst>
            </a:prstGeom>
            <a:solidFill>
              <a:schemeClr val="bg1"/>
            </a:solidFill>
            <a:ln w="25400">
              <a:solidFill>
                <a:srgbClr val="316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a:solidFill>
                    <a:srgbClr val="00B050"/>
                  </a:solidFill>
                  <a:latin typeface="+mj-lt"/>
                </a:rPr>
                <a:t>TN</a:t>
              </a:r>
            </a:p>
          </p:txBody>
        </p:sp>
        <p:sp>
          <p:nvSpPr>
            <p:cNvPr id="36" name="CaixaDeTexto 35">
              <a:extLst>
                <a:ext uri="{FF2B5EF4-FFF2-40B4-BE49-F238E27FC236}">
                  <a16:creationId xmlns:a16="http://schemas.microsoft.com/office/drawing/2014/main" id="{0C565233-4958-9033-094F-779A1159FB2F}"/>
                </a:ext>
              </a:extLst>
            </p:cNvPr>
            <p:cNvSpPr txBox="1"/>
            <p:nvPr/>
          </p:nvSpPr>
          <p:spPr>
            <a:xfrm>
              <a:off x="1642678" y="2095372"/>
              <a:ext cx="3753929" cy="338555"/>
            </a:xfrm>
            <a:prstGeom prst="rect">
              <a:avLst/>
            </a:prstGeom>
            <a:noFill/>
          </p:spPr>
          <p:txBody>
            <a:bodyPr wrap="square">
              <a:noAutofit/>
            </a:bodyPr>
            <a:lstStyle/>
            <a:p>
              <a:pPr algn="ctr"/>
              <a:r>
                <a:rPr lang="pt-BR" sz="1200" b="1" dirty="0" err="1">
                  <a:solidFill>
                    <a:srgbClr val="00B050"/>
                  </a:solidFill>
                  <a:latin typeface="+mj-lt"/>
                </a:rPr>
                <a:t>Patient-related</a:t>
              </a:r>
              <a:r>
                <a:rPr lang="pt-BR" sz="1200" b="1" dirty="0">
                  <a:solidFill>
                    <a:srgbClr val="00B050"/>
                  </a:solidFill>
                  <a:latin typeface="+mj-lt"/>
                </a:rPr>
                <a:t> </a:t>
              </a:r>
              <a:r>
                <a:rPr lang="pt-BR" sz="1200" b="1" dirty="0" err="1">
                  <a:solidFill>
                    <a:srgbClr val="00B050"/>
                  </a:solidFill>
                  <a:latin typeface="+mj-lt"/>
                </a:rPr>
                <a:t>factors</a:t>
              </a:r>
              <a:endParaRPr lang="pt-BR" sz="1200" b="1" dirty="0">
                <a:solidFill>
                  <a:srgbClr val="00B050"/>
                </a:solidFill>
                <a:latin typeface="+mj-lt"/>
              </a:endParaRPr>
            </a:p>
          </p:txBody>
        </p:sp>
        <p:grpSp>
          <p:nvGrpSpPr>
            <p:cNvPr id="37" name="Agrupar 25">
              <a:extLst>
                <a:ext uri="{FF2B5EF4-FFF2-40B4-BE49-F238E27FC236}">
                  <a16:creationId xmlns:a16="http://schemas.microsoft.com/office/drawing/2014/main" id="{5B07A8BA-82CB-3F31-F67A-3B423F661157}"/>
                </a:ext>
              </a:extLst>
            </p:cNvPr>
            <p:cNvGrpSpPr/>
            <p:nvPr/>
          </p:nvGrpSpPr>
          <p:grpSpPr>
            <a:xfrm>
              <a:off x="7960471" y="1865708"/>
              <a:ext cx="2858204" cy="1136949"/>
              <a:chOff x="7894373" y="1865708"/>
              <a:chExt cx="2858204" cy="1136949"/>
            </a:xfrm>
          </p:grpSpPr>
          <p:sp>
            <p:nvSpPr>
              <p:cNvPr id="42" name="Retângulo: Cantos Arredondados 78">
                <a:extLst>
                  <a:ext uri="{FF2B5EF4-FFF2-40B4-BE49-F238E27FC236}">
                    <a16:creationId xmlns:a16="http://schemas.microsoft.com/office/drawing/2014/main" id="{3E3263D6-F4F5-BA9A-2D34-F5CA8015369F}"/>
                  </a:ext>
                </a:extLst>
              </p:cNvPr>
              <p:cNvSpPr/>
              <p:nvPr/>
            </p:nvSpPr>
            <p:spPr>
              <a:xfrm>
                <a:off x="7894373" y="1865708"/>
                <a:ext cx="2739674"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Hormonetherapy</a:t>
                </a:r>
                <a:endParaRPr lang="pt-BR" sz="1200" b="1" dirty="0">
                  <a:latin typeface="+mj-lt"/>
                </a:endParaRPr>
              </a:p>
            </p:txBody>
          </p:sp>
          <p:sp>
            <p:nvSpPr>
              <p:cNvPr id="43" name="Retângulo: Cantos Arredondados 79">
                <a:extLst>
                  <a:ext uri="{FF2B5EF4-FFF2-40B4-BE49-F238E27FC236}">
                    <a16:creationId xmlns:a16="http://schemas.microsoft.com/office/drawing/2014/main" id="{17EFBFC4-B44D-2D06-AB4A-BC00CEFE325A}"/>
                  </a:ext>
                </a:extLst>
              </p:cNvPr>
              <p:cNvSpPr/>
              <p:nvPr/>
            </p:nvSpPr>
            <p:spPr>
              <a:xfrm>
                <a:off x="7894373" y="2538805"/>
                <a:ext cx="2858204"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Chemotherapy</a:t>
                </a:r>
                <a:endParaRPr lang="pt-BR" sz="1200" b="1" dirty="0">
                  <a:latin typeface="+mj-lt"/>
                </a:endParaRPr>
              </a:p>
            </p:txBody>
          </p:sp>
        </p:grpSp>
        <p:sp>
          <p:nvSpPr>
            <p:cNvPr id="38" name="Retângulo: Cantos Arredondados 80">
              <a:extLst>
                <a:ext uri="{FF2B5EF4-FFF2-40B4-BE49-F238E27FC236}">
                  <a16:creationId xmlns:a16="http://schemas.microsoft.com/office/drawing/2014/main" id="{6958E3E9-B6ED-D3A5-3D62-F119CA374223}"/>
                </a:ext>
              </a:extLst>
            </p:cNvPr>
            <p:cNvSpPr/>
            <p:nvPr/>
          </p:nvSpPr>
          <p:spPr>
            <a:xfrm>
              <a:off x="7960471" y="3739212"/>
              <a:ext cx="4075954"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a:latin typeface="+mj-lt"/>
                </a:rPr>
                <a:t>Anti-HER2 </a:t>
              </a:r>
              <a:r>
                <a:rPr lang="pt-BR" sz="1200" b="1" dirty="0" err="1">
                  <a:latin typeface="+mj-lt"/>
                </a:rPr>
                <a:t>therapy</a:t>
              </a:r>
              <a:r>
                <a:rPr lang="pt-BR" sz="1200" b="1" dirty="0">
                  <a:latin typeface="+mj-lt"/>
                </a:rPr>
                <a:t>  + CT </a:t>
              </a:r>
              <a:r>
                <a:rPr lang="pt-BR" sz="1200" b="1" dirty="0" err="1">
                  <a:latin typeface="+mj-lt"/>
                </a:rPr>
                <a:t>or</a:t>
              </a:r>
              <a:r>
                <a:rPr lang="pt-BR" sz="1200" b="1" dirty="0">
                  <a:latin typeface="+mj-lt"/>
                </a:rPr>
                <a:t> HT</a:t>
              </a:r>
            </a:p>
          </p:txBody>
        </p:sp>
        <p:grpSp>
          <p:nvGrpSpPr>
            <p:cNvPr id="39" name="Agrupar 27">
              <a:extLst>
                <a:ext uri="{FF2B5EF4-FFF2-40B4-BE49-F238E27FC236}">
                  <a16:creationId xmlns:a16="http://schemas.microsoft.com/office/drawing/2014/main" id="{365EB7F1-1A5A-9F88-C61E-C5C860F10676}"/>
                </a:ext>
              </a:extLst>
            </p:cNvPr>
            <p:cNvGrpSpPr/>
            <p:nvPr/>
          </p:nvGrpSpPr>
          <p:grpSpPr>
            <a:xfrm>
              <a:off x="7960471" y="4939619"/>
              <a:ext cx="3029760" cy="1174091"/>
              <a:chOff x="7894373" y="4939619"/>
              <a:chExt cx="3029760" cy="1174091"/>
            </a:xfrm>
          </p:grpSpPr>
          <p:sp>
            <p:nvSpPr>
              <p:cNvPr id="40" name="Retângulo: Cantos Arredondados 81">
                <a:extLst>
                  <a:ext uri="{FF2B5EF4-FFF2-40B4-BE49-F238E27FC236}">
                    <a16:creationId xmlns:a16="http://schemas.microsoft.com/office/drawing/2014/main" id="{F3F052AF-C4AB-06C1-E858-2F8783F51866}"/>
                  </a:ext>
                </a:extLst>
              </p:cNvPr>
              <p:cNvSpPr/>
              <p:nvPr/>
            </p:nvSpPr>
            <p:spPr>
              <a:xfrm>
                <a:off x="7894373" y="5649858"/>
                <a:ext cx="3029760"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Chemotherapy</a:t>
                </a:r>
                <a:endParaRPr lang="pt-BR" sz="1200" b="1" dirty="0">
                  <a:latin typeface="+mj-lt"/>
                </a:endParaRPr>
              </a:p>
            </p:txBody>
          </p:sp>
          <p:sp>
            <p:nvSpPr>
              <p:cNvPr id="41" name="Retângulo: Cantos Arredondados 82">
                <a:extLst>
                  <a:ext uri="{FF2B5EF4-FFF2-40B4-BE49-F238E27FC236}">
                    <a16:creationId xmlns:a16="http://schemas.microsoft.com/office/drawing/2014/main" id="{92244C02-458C-5CEF-ED7D-BB2E7D599F92}"/>
                  </a:ext>
                </a:extLst>
              </p:cNvPr>
              <p:cNvSpPr/>
              <p:nvPr/>
            </p:nvSpPr>
            <p:spPr>
              <a:xfrm>
                <a:off x="7894373" y="4939619"/>
                <a:ext cx="3029760" cy="463852"/>
              </a:xfrm>
              <a:prstGeom prst="roundRect">
                <a:avLst>
                  <a:gd name="adj" fmla="val 50000"/>
                </a:avLst>
              </a:prstGeom>
              <a:solidFill>
                <a:srgbClr val="46A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pt-BR" sz="1200" b="1" dirty="0" err="1">
                    <a:latin typeface="+mj-lt"/>
                  </a:rPr>
                  <a:t>Immunotherapy</a:t>
                </a:r>
                <a:endParaRPr lang="pt-BR" sz="1200" b="1" dirty="0">
                  <a:latin typeface="+mj-lt"/>
                </a:endParaRPr>
              </a:p>
            </p:txBody>
          </p:sp>
        </p:grpSp>
      </p:grpSp>
      <p:sp>
        <p:nvSpPr>
          <p:cNvPr id="7" name="Retângulo 6"/>
          <p:cNvSpPr/>
          <p:nvPr/>
        </p:nvSpPr>
        <p:spPr>
          <a:xfrm>
            <a:off x="5945710" y="6367913"/>
            <a:ext cx="6349239" cy="369332"/>
          </a:xfrm>
          <a:prstGeom prst="rect">
            <a:avLst/>
          </a:prstGeom>
        </p:spPr>
        <p:txBody>
          <a:bodyPr wrap="none">
            <a:spAutoFit/>
          </a:bodyPr>
          <a:lstStyle/>
          <a:p>
            <a:r>
              <a:rPr lang="pt-BR" dirty="0" err="1"/>
              <a:t>Marchiò</a:t>
            </a:r>
            <a:r>
              <a:rPr lang="pt-BR" dirty="0"/>
              <a:t> C. et al. </a:t>
            </a:r>
            <a:r>
              <a:rPr lang="en-US" dirty="0"/>
              <a:t>Seminars in Cancer Biology 72 (2021) 123–135</a:t>
            </a:r>
            <a:endParaRPr lang="pt-BR" dirty="0"/>
          </a:p>
        </p:txBody>
      </p:sp>
      <p:grpSp>
        <p:nvGrpSpPr>
          <p:cNvPr id="44"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45"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46"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47"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39227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DB18F0E4-228C-81D0-6C1E-0F57974D77FB}"/>
              </a:ext>
            </a:extLst>
          </p:cNvPr>
          <p:cNvSpPr>
            <a:spLocks noGrp="1"/>
          </p:cNvSpPr>
          <p:nvPr>
            <p:ph type="body" sz="quarter" idx="11"/>
          </p:nvPr>
        </p:nvSpPr>
        <p:spPr>
          <a:xfrm>
            <a:off x="0" y="226290"/>
            <a:ext cx="8267909" cy="480131"/>
          </a:xfrm>
        </p:spPr>
        <p:txBody>
          <a:bodyPr/>
          <a:lstStyle/>
          <a:p>
            <a:r>
              <a:rPr lang="pt-BR" dirty="0" err="1"/>
              <a:t>Pattern</a:t>
            </a:r>
            <a:r>
              <a:rPr lang="pt-BR" dirty="0"/>
              <a:t> </a:t>
            </a:r>
            <a:r>
              <a:rPr lang="pt-BR" dirty="0" err="1"/>
              <a:t>of</a:t>
            </a:r>
            <a:r>
              <a:rPr lang="pt-BR" dirty="0"/>
              <a:t> </a:t>
            </a:r>
            <a:r>
              <a:rPr lang="pt-BR" dirty="0" err="1"/>
              <a:t>staining</a:t>
            </a:r>
            <a:r>
              <a:rPr lang="pt-BR" dirty="0"/>
              <a:t>: Granular </a:t>
            </a:r>
            <a:r>
              <a:rPr lang="pt-BR" dirty="0" err="1"/>
              <a:t>cytoplasmic</a:t>
            </a:r>
            <a:endParaRPr lang="pt-BR" dirty="0"/>
          </a:p>
        </p:txBody>
      </p:sp>
      <p:pic>
        <p:nvPicPr>
          <p:cNvPr id="3" name="Imagem 2">
            <a:extLst>
              <a:ext uri="{FF2B5EF4-FFF2-40B4-BE49-F238E27FC236}">
                <a16:creationId xmlns:a16="http://schemas.microsoft.com/office/drawing/2014/main" id="{FB77C878-44E6-A74E-2361-7E52988EE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65" y="1057507"/>
            <a:ext cx="11505631" cy="5354444"/>
          </a:xfrm>
          <a:prstGeom prst="rect">
            <a:avLst/>
          </a:prstGeom>
        </p:spPr>
      </p:pic>
    </p:spTree>
    <p:extLst>
      <p:ext uri="{BB962C8B-B14F-4D97-AF65-F5344CB8AC3E}">
        <p14:creationId xmlns:p14="http://schemas.microsoft.com/office/powerpoint/2010/main" val="2070748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6" name="Imagem 5">
            <a:extLst>
              <a:ext uri="{FF2B5EF4-FFF2-40B4-BE49-F238E27FC236}">
                <a16:creationId xmlns:a16="http://schemas.microsoft.com/office/drawing/2014/main" id="{8B20497F-1C90-9B9C-1273-8B78B7884CB2}"/>
              </a:ext>
            </a:extLst>
          </p:cNvPr>
          <p:cNvPicPr>
            <a:picLocks noChangeAspect="1"/>
          </p:cNvPicPr>
          <p:nvPr/>
        </p:nvPicPr>
        <p:blipFill rotWithShape="1">
          <a:blip r:embed="rId4"/>
          <a:srcRect l="35091" t="20428" r="21698" b="47645"/>
          <a:stretch/>
        </p:blipFill>
        <p:spPr>
          <a:xfrm>
            <a:off x="2231471" y="3577321"/>
            <a:ext cx="7415868" cy="3056043"/>
          </a:xfrm>
          <a:prstGeom prst="rect">
            <a:avLst/>
          </a:prstGeom>
        </p:spPr>
      </p:pic>
      <p:pic>
        <p:nvPicPr>
          <p:cNvPr id="8" name="Imagem 7">
            <a:extLst>
              <a:ext uri="{FF2B5EF4-FFF2-40B4-BE49-F238E27FC236}">
                <a16:creationId xmlns:a16="http://schemas.microsoft.com/office/drawing/2014/main" id="{49DA1B0B-A67B-C387-26CF-7F52B29F241A}"/>
              </a:ext>
            </a:extLst>
          </p:cNvPr>
          <p:cNvPicPr>
            <a:picLocks noChangeAspect="1"/>
          </p:cNvPicPr>
          <p:nvPr/>
        </p:nvPicPr>
        <p:blipFill rotWithShape="1">
          <a:blip r:embed="rId5"/>
          <a:srcRect l="32959" t="16758" r="24037" b="46667"/>
          <a:stretch/>
        </p:blipFill>
        <p:spPr>
          <a:xfrm>
            <a:off x="2835479" y="772373"/>
            <a:ext cx="6249798" cy="2804948"/>
          </a:xfrm>
          <a:prstGeom prst="rect">
            <a:avLst/>
          </a:prstGeom>
        </p:spPr>
      </p:pic>
    </p:spTree>
    <p:extLst>
      <p:ext uri="{BB962C8B-B14F-4D97-AF65-F5344CB8AC3E}">
        <p14:creationId xmlns:p14="http://schemas.microsoft.com/office/powerpoint/2010/main" val="285490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6" name="Imagem 5">
            <a:extLst>
              <a:ext uri="{FF2B5EF4-FFF2-40B4-BE49-F238E27FC236}">
                <a16:creationId xmlns:a16="http://schemas.microsoft.com/office/drawing/2014/main" id="{8B20497F-1C90-9B9C-1273-8B78B7884CB2}"/>
              </a:ext>
            </a:extLst>
          </p:cNvPr>
          <p:cNvPicPr>
            <a:picLocks noChangeAspect="1"/>
          </p:cNvPicPr>
          <p:nvPr/>
        </p:nvPicPr>
        <p:blipFill rotWithShape="1">
          <a:blip r:embed="rId4"/>
          <a:srcRect l="35091" t="20428" r="21698" b="47645"/>
          <a:stretch/>
        </p:blipFill>
        <p:spPr>
          <a:xfrm>
            <a:off x="2231471" y="3577321"/>
            <a:ext cx="7415868" cy="3056043"/>
          </a:xfrm>
          <a:prstGeom prst="rect">
            <a:avLst/>
          </a:prstGeom>
        </p:spPr>
      </p:pic>
      <p:pic>
        <p:nvPicPr>
          <p:cNvPr id="8" name="Imagem 7">
            <a:extLst>
              <a:ext uri="{FF2B5EF4-FFF2-40B4-BE49-F238E27FC236}">
                <a16:creationId xmlns:a16="http://schemas.microsoft.com/office/drawing/2014/main" id="{49DA1B0B-A67B-C387-26CF-7F52B29F241A}"/>
              </a:ext>
            </a:extLst>
          </p:cNvPr>
          <p:cNvPicPr>
            <a:picLocks noChangeAspect="1"/>
          </p:cNvPicPr>
          <p:nvPr/>
        </p:nvPicPr>
        <p:blipFill rotWithShape="1">
          <a:blip r:embed="rId5"/>
          <a:srcRect l="32959" t="16758" r="24037" b="46667"/>
          <a:stretch/>
        </p:blipFill>
        <p:spPr>
          <a:xfrm>
            <a:off x="2835479" y="772373"/>
            <a:ext cx="6249798" cy="2804948"/>
          </a:xfrm>
          <a:prstGeom prst="rect">
            <a:avLst/>
          </a:prstGeom>
        </p:spPr>
      </p:pic>
      <p:sp>
        <p:nvSpPr>
          <p:cNvPr id="11" name="Retângulo de cantos arredondados 7">
            <a:extLst>
              <a:ext uri="{FF2B5EF4-FFF2-40B4-BE49-F238E27FC236}">
                <a16:creationId xmlns:a16="http://schemas.microsoft.com/office/drawing/2014/main" id="{1DE9E79C-046C-9837-6B26-E1484AA58FD4}"/>
              </a:ext>
            </a:extLst>
          </p:cNvPr>
          <p:cNvSpPr/>
          <p:nvPr/>
        </p:nvSpPr>
        <p:spPr>
          <a:xfrm>
            <a:off x="2458769" y="3783435"/>
            <a:ext cx="7062736" cy="889233"/>
          </a:xfrm>
          <a:prstGeom prst="round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noFill/>
            </a:endParaRPr>
          </a:p>
        </p:txBody>
      </p:sp>
    </p:spTree>
    <p:extLst>
      <p:ext uri="{BB962C8B-B14F-4D97-AF65-F5344CB8AC3E}">
        <p14:creationId xmlns:p14="http://schemas.microsoft.com/office/powerpoint/2010/main" val="284192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C072FC67-912C-F209-667F-2B2035C005C7}"/>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sp>
        <p:nvSpPr>
          <p:cNvPr id="5" name="Espaço Reservado para Conteúdo 2">
            <a:extLst>
              <a:ext uri="{FF2B5EF4-FFF2-40B4-BE49-F238E27FC236}">
                <a16:creationId xmlns:a16="http://schemas.microsoft.com/office/drawing/2014/main" id="{BB8DD8AA-A879-554F-1AA8-423A81B49177}"/>
              </a:ext>
            </a:extLst>
          </p:cNvPr>
          <p:cNvSpPr txBox="1">
            <a:spLocks/>
          </p:cNvSpPr>
          <p:nvPr/>
        </p:nvSpPr>
        <p:spPr>
          <a:xfrm>
            <a:off x="495613" y="2289039"/>
            <a:ext cx="11229122" cy="3805324"/>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HER2 testing guidelines have focused on detecting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HER2 protein overexpression or gene amplification </a:t>
            </a: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in breast cancer: to identify patients for therapies that disrupt HER2 signaling</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This update: acknowledges a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new indication </a:t>
            </a: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for trastuzumab </a:t>
            </a:r>
            <a:r>
              <a:rPr kumimoji="0" lang="en-US" sz="2200" b="0" i="0" u="none" strike="noStrike" kern="1200" cap="none" spc="0" normalizeH="0" baseline="0" noProof="0" dirty="0" err="1">
                <a:ln>
                  <a:noFill/>
                </a:ln>
                <a:solidFill>
                  <a:srgbClr val="3A3A3A"/>
                </a:solidFill>
                <a:effectLst/>
                <a:uLnTx/>
                <a:uFillTx/>
                <a:latin typeface="Calibri" panose="020F0502020204030204"/>
                <a:ea typeface="+mn-ea"/>
                <a:cs typeface="+mn-cs"/>
              </a:rPr>
              <a:t>deruxtecan</a:t>
            </a: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 when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HER2 is not overexpressed or amplified but is IHC 1+ or 2+ without amplification by ISH</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A3A3A"/>
                </a:solidFill>
                <a:effectLst/>
                <a:uLnTx/>
                <a:uFillTx/>
                <a:latin typeface="Calibri" panose="020F0502020204030204"/>
                <a:ea typeface="+mn-ea"/>
                <a:cs typeface="+mn-cs"/>
              </a:rPr>
              <a:t>Adoption of HER2-Low terminology in IHC reporting is </a:t>
            </a:r>
            <a:r>
              <a:rPr kumimoji="0" lang="en-US" sz="2200" b="1" i="0" u="none" strike="noStrike" kern="1200" cap="none" spc="0" normalizeH="0" baseline="0" noProof="0" dirty="0">
                <a:ln>
                  <a:noFill/>
                </a:ln>
                <a:solidFill>
                  <a:srgbClr val="009900"/>
                </a:solidFill>
                <a:effectLst/>
                <a:uLnTx/>
                <a:uFillTx/>
                <a:latin typeface="Calibri" panose="020F0502020204030204"/>
                <a:ea typeface="+mn-ea"/>
                <a:cs typeface="+mn-cs"/>
              </a:rPr>
              <a:t>problematic</a:t>
            </a:r>
          </a:p>
          <a:p>
            <a:pPr marL="10287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It would require changing the reporting schema for IHC 2+ results: currently reported as equivocal for protein overexpression with reflex ISH testing required to determine gene amplification status</a:t>
            </a:r>
          </a:p>
        </p:txBody>
      </p:sp>
      <p:sp>
        <p:nvSpPr>
          <p:cNvPr id="6" name="Rectangle 4">
            <a:extLst>
              <a:ext uri="{FF2B5EF4-FFF2-40B4-BE49-F238E27FC236}">
                <a16:creationId xmlns:a16="http://schemas.microsoft.com/office/drawing/2014/main" id="{774758C7-D2C5-08AA-554F-03678A628A24}"/>
              </a:ext>
            </a:extLst>
          </p:cNvPr>
          <p:cNvSpPr/>
          <p:nvPr/>
        </p:nvSpPr>
        <p:spPr>
          <a:xfrm>
            <a:off x="222817" y="6094363"/>
            <a:ext cx="9399355"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Wolff AC et al, 2023</a:t>
            </a:r>
            <a:endParaRPr kumimoji="0" lang="fr-FR" sz="13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761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526D6358-09F3-4C44-9087-25128E2EE6B0}"/>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pic>
        <p:nvPicPr>
          <p:cNvPr id="6" name="Imagem 5">
            <a:extLst>
              <a:ext uri="{FF2B5EF4-FFF2-40B4-BE49-F238E27FC236}">
                <a16:creationId xmlns:a16="http://schemas.microsoft.com/office/drawing/2014/main" id="{08A97B82-9B98-4C87-D232-E496B304D0B6}"/>
              </a:ext>
            </a:extLst>
          </p:cNvPr>
          <p:cNvPicPr>
            <a:picLocks noChangeAspect="1"/>
          </p:cNvPicPr>
          <p:nvPr/>
        </p:nvPicPr>
        <p:blipFill rotWithShape="1">
          <a:blip r:embed="rId5"/>
          <a:srcRect l="18420" t="19572" r="31815" b="9343"/>
          <a:stretch/>
        </p:blipFill>
        <p:spPr>
          <a:xfrm>
            <a:off x="5033395" y="2052089"/>
            <a:ext cx="7060034" cy="4650349"/>
          </a:xfrm>
          <a:prstGeom prst="rect">
            <a:avLst/>
          </a:prstGeom>
        </p:spPr>
      </p:pic>
      <p:sp>
        <p:nvSpPr>
          <p:cNvPr id="3" name="Espaço Reservado para Conteúdo 2">
            <a:extLst>
              <a:ext uri="{FF2B5EF4-FFF2-40B4-BE49-F238E27FC236}">
                <a16:creationId xmlns:a16="http://schemas.microsoft.com/office/drawing/2014/main" id="{26BB4938-6AA1-2787-7CCF-C7B8F4037FBC}"/>
              </a:ext>
            </a:extLst>
          </p:cNvPr>
          <p:cNvSpPr txBox="1">
            <a:spLocks/>
          </p:cNvSpPr>
          <p:nvPr/>
        </p:nvSpPr>
        <p:spPr>
          <a:xfrm>
            <a:off x="98571" y="1339932"/>
            <a:ext cx="4879109" cy="5147238"/>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A3A3A"/>
                </a:solidFill>
                <a:effectLst/>
                <a:uLnTx/>
                <a:uFillTx/>
                <a:latin typeface="Calibri" panose="020F0502020204030204"/>
                <a:ea typeface="+mn-ea"/>
                <a:cs typeface="+mn-cs"/>
              </a:rPr>
              <a:t>Pathology labs should include a footnote in their HER2 testing reports:</a:t>
            </a:r>
          </a:p>
          <a:p>
            <a:pPr marL="1143000" marR="0" lvl="1" indent="-4572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IBCs that test “HER2-negative” (IHC 0, 1+ or 2+/ISH not-amplified) are more specifically considered  </a:t>
            </a:r>
            <a:r>
              <a:rPr kumimoji="0" lang="en-US" sz="1800" b="1" i="0" u="none" strike="noStrike" kern="1200" cap="none" spc="0" normalizeH="0" baseline="0" noProof="0" dirty="0">
                <a:ln>
                  <a:noFill/>
                </a:ln>
                <a:solidFill>
                  <a:srgbClr val="009900"/>
                </a:solidFill>
                <a:effectLst/>
                <a:uLnTx/>
                <a:uFillTx/>
                <a:latin typeface="Calibri" panose="020F0502020204030204"/>
                <a:ea typeface="+mn-ea"/>
                <a:cs typeface="+mn-cs"/>
              </a:rPr>
              <a:t>“HER2-negative for protein overexpression/gene amplification”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since non-overexpressed levels of the HER2 protein may be present in these cases</a:t>
            </a:r>
          </a:p>
          <a:p>
            <a:pPr marL="1143000" lvl="1" indent="-457200">
              <a:lnSpc>
                <a:spcPct val="100000"/>
              </a:lnSpc>
              <a:buFont typeface="Wingdings" panose="05000000000000000000" pitchFamily="2" charset="2"/>
              <a:buChar char="ü"/>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Patients with </a:t>
            </a:r>
            <a:r>
              <a:rPr kumimoji="0" lang="en-US" sz="1800" b="1" i="0" u="none" strike="noStrike" kern="1200" cap="none" spc="0" normalizeH="0" baseline="0" noProof="0" dirty="0">
                <a:ln>
                  <a:noFill/>
                </a:ln>
                <a:solidFill>
                  <a:srgbClr val="009900"/>
                </a:solidFill>
                <a:effectLst/>
                <a:uLnTx/>
                <a:uFillTx/>
                <a:latin typeface="Calibri" panose="020F0502020204030204"/>
                <a:ea typeface="+mn-ea"/>
                <a:cs typeface="+mn-cs"/>
              </a:rPr>
              <a:t>breast cancers that are HER2 IHC 1+ or IHC 2+/ISH not-amplified may be eligible for a treatment that targets non-amplified/non-overexpressed levels of HER2 expression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cytotoxic drug delivery (IHC 0 results do not result in eligibility currently)</a:t>
            </a:r>
          </a:p>
        </p:txBody>
      </p:sp>
      <p:sp>
        <p:nvSpPr>
          <p:cNvPr id="7" name="Rectangle 4">
            <a:extLst>
              <a:ext uri="{FF2B5EF4-FFF2-40B4-BE49-F238E27FC236}">
                <a16:creationId xmlns:a16="http://schemas.microsoft.com/office/drawing/2014/main" id="{AA855759-A4B0-F2C6-4EFA-BEFC4DC812C6}"/>
              </a:ext>
            </a:extLst>
          </p:cNvPr>
          <p:cNvSpPr/>
          <p:nvPr/>
        </p:nvSpPr>
        <p:spPr>
          <a:xfrm>
            <a:off x="9991493" y="1091592"/>
            <a:ext cx="1761893"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Wolff AC et al, 2023</a:t>
            </a:r>
            <a:endParaRPr lang="fr-FR"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950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9;g14de1185f82_0_229">
            <a:extLst>
              <a:ext uri="{FF2B5EF4-FFF2-40B4-BE49-F238E27FC236}">
                <a16:creationId xmlns:a16="http://schemas.microsoft.com/office/drawing/2014/main" id="{6B8F4B6C-6EE6-C8EC-CD2A-3767018D7FB7}"/>
              </a:ext>
            </a:extLst>
          </p:cNvPr>
          <p:cNvPicPr preferRelativeResize="0">
            <a:picLocks/>
          </p:cNvPicPr>
          <p:nvPr/>
        </p:nvPicPr>
        <p:blipFill rotWithShape="1">
          <a:blip r:embed="rId2">
            <a:alphaModFix/>
          </a:blip>
          <a:srcRect b="15732"/>
          <a:stretch/>
        </p:blipFill>
        <p:spPr>
          <a:xfrm>
            <a:off x="1" y="0"/>
            <a:ext cx="12192004" cy="6858003"/>
          </a:xfrm>
          <a:prstGeom prst="rect">
            <a:avLst/>
          </a:prstGeom>
          <a:noFill/>
          <a:ln>
            <a:noFill/>
          </a:ln>
        </p:spPr>
      </p:pic>
      <p:sp>
        <p:nvSpPr>
          <p:cNvPr id="8" name="Rectangle 3">
            <a:extLst>
              <a:ext uri="{FF2B5EF4-FFF2-40B4-BE49-F238E27FC236}">
                <a16:creationId xmlns:a16="http://schemas.microsoft.com/office/drawing/2014/main" id="{CB233949-7219-E7BD-1192-49061F8AEC26}"/>
              </a:ext>
            </a:extLst>
          </p:cNvPr>
          <p:cNvSpPr>
            <a:spLocks/>
          </p:cNvSpPr>
          <p:nvPr/>
        </p:nvSpPr>
        <p:spPr>
          <a:xfrm rot="5400000">
            <a:off x="6468979" y="1134983"/>
            <a:ext cx="6858003" cy="45880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BR" sz="2400">
              <a:solidFill>
                <a:srgbClr val="FFFFFF"/>
              </a:solidFill>
              <a:latin typeface="Arial"/>
            </a:endParaRPr>
          </a:p>
        </p:txBody>
      </p:sp>
      <p:sp>
        <p:nvSpPr>
          <p:cNvPr id="12" name="CaixaDeTexto 11">
            <a:extLst>
              <a:ext uri="{FF2B5EF4-FFF2-40B4-BE49-F238E27FC236}">
                <a16:creationId xmlns:a16="http://schemas.microsoft.com/office/drawing/2014/main" id="{5E28FCB7-AF87-04C8-644F-A68C974928B4}"/>
              </a:ext>
            </a:extLst>
          </p:cNvPr>
          <p:cNvSpPr txBox="1"/>
          <p:nvPr/>
        </p:nvSpPr>
        <p:spPr>
          <a:xfrm>
            <a:off x="7786709" y="1067837"/>
            <a:ext cx="3798487" cy="5478423"/>
          </a:xfrm>
          <a:prstGeom prst="rect">
            <a:avLst/>
          </a:prstGeom>
          <a:noFill/>
        </p:spPr>
        <p:txBody>
          <a:bodyPr wrap="square">
            <a:spAutoFit/>
          </a:bodyPr>
          <a:lstStyle/>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HER2 IHC 1+ or 0 results are still both interpreted as HER2-negative: HER2 is not overexpressed</a:t>
            </a:r>
          </a:p>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Utilize previously recommended scoring criteria</a:t>
            </a:r>
          </a:p>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Importantly, the semiquantitative IHC score must always be reported as well to ensure patients who meet eligibility criteria for trastuzumab </a:t>
            </a:r>
            <a:r>
              <a:rPr lang="en-US" sz="2000" dirty="0" err="1">
                <a:solidFill>
                  <a:srgbClr val="FFFFFF"/>
                </a:solidFill>
              </a:rPr>
              <a:t>deruxtecan</a:t>
            </a:r>
            <a:r>
              <a:rPr lang="en-US" sz="2000" dirty="0">
                <a:solidFill>
                  <a:srgbClr val="FFFFFF"/>
                </a:solidFill>
              </a:rPr>
              <a:t> can be identified</a:t>
            </a:r>
          </a:p>
          <a:p>
            <a:pPr marL="243411" indent="-243411" defTabSz="609585">
              <a:spcAft>
                <a:spcPts val="267"/>
              </a:spcAft>
              <a:buClr>
                <a:srgbClr val="FFFFFF"/>
              </a:buClr>
              <a:buFont typeface="Wingdings" panose="05000000000000000000" pitchFamily="2" charset="2"/>
              <a:buChar char="§"/>
              <a:defRPr/>
            </a:pPr>
            <a:r>
              <a:rPr lang="en-US" sz="2000" dirty="0">
                <a:solidFill>
                  <a:srgbClr val="FFFFFF"/>
                </a:solidFill>
              </a:rPr>
              <a:t>Example: HER2-negative for protein overexpression (score 1+ or 1+ staining present)</a:t>
            </a:r>
          </a:p>
          <a:p>
            <a:pPr marL="243411" indent="-243411" defTabSz="609585">
              <a:spcAft>
                <a:spcPts val="267"/>
              </a:spcAft>
              <a:buClr>
                <a:srgbClr val="FFFFFF"/>
              </a:buClr>
              <a:buFont typeface="Wingdings" panose="05000000000000000000" pitchFamily="2" charset="2"/>
              <a:buChar char="§"/>
              <a:defRPr/>
            </a:pPr>
            <a:endParaRPr lang="en-GB" sz="2000" dirty="0">
              <a:solidFill>
                <a:srgbClr val="FFFFFF"/>
              </a:solidFill>
            </a:endParaRPr>
          </a:p>
        </p:txBody>
      </p:sp>
      <p:pic>
        <p:nvPicPr>
          <p:cNvPr id="2" name="Gráfico 1">
            <a:extLst>
              <a:ext uri="{FF2B5EF4-FFF2-40B4-BE49-F238E27FC236}">
                <a16:creationId xmlns:a16="http://schemas.microsoft.com/office/drawing/2014/main" id="{963E61F0-1B35-C493-F688-7F3E3B980C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6709" y="168308"/>
            <a:ext cx="703972" cy="703972"/>
          </a:xfrm>
          <a:prstGeom prst="rect">
            <a:avLst/>
          </a:prstGeom>
        </p:spPr>
      </p:pic>
      <p:pic>
        <p:nvPicPr>
          <p:cNvPr id="6" name="Imagem 5">
            <a:extLst>
              <a:ext uri="{FF2B5EF4-FFF2-40B4-BE49-F238E27FC236}">
                <a16:creationId xmlns:a16="http://schemas.microsoft.com/office/drawing/2014/main" id="{F78FDB54-F285-353A-14AE-1C2E9E20A7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9" name="Agrupar 175">
            <a:extLst>
              <a:ext uri="{FF2B5EF4-FFF2-40B4-BE49-F238E27FC236}">
                <a16:creationId xmlns:a16="http://schemas.microsoft.com/office/drawing/2014/main" id="{CE25616A-73D5-98F7-7AA9-9E5264CF0C22}"/>
              </a:ext>
            </a:extLst>
          </p:cNvPr>
          <p:cNvGrpSpPr/>
          <p:nvPr/>
        </p:nvGrpSpPr>
        <p:grpSpPr>
          <a:xfrm>
            <a:off x="11092070" y="224636"/>
            <a:ext cx="437456" cy="393290"/>
            <a:chOff x="3545187" y="2710780"/>
            <a:chExt cx="517818" cy="512042"/>
          </a:xfrm>
        </p:grpSpPr>
        <p:sp>
          <p:nvSpPr>
            <p:cNvPr id="11" name="Oval 449">
              <a:extLst>
                <a:ext uri="{FF2B5EF4-FFF2-40B4-BE49-F238E27FC236}">
                  <a16:creationId xmlns:a16="http://schemas.microsoft.com/office/drawing/2014/main" id="{934886FC-9F5F-64A1-D1D8-4DD35783D78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7" name="Grupo 820">
              <a:extLst>
                <a:ext uri="{FF2B5EF4-FFF2-40B4-BE49-F238E27FC236}">
                  <a16:creationId xmlns:a16="http://schemas.microsoft.com/office/drawing/2014/main" id="{334EB623-FD37-43CF-1F25-F361CCFF9B73}"/>
                </a:ext>
              </a:extLst>
            </p:cNvPr>
            <p:cNvGrpSpPr/>
            <p:nvPr/>
          </p:nvGrpSpPr>
          <p:grpSpPr>
            <a:xfrm>
              <a:off x="3674298" y="2824185"/>
              <a:ext cx="294520" cy="286820"/>
              <a:chOff x="3543300" y="2725738"/>
              <a:chExt cx="242888" cy="236538"/>
            </a:xfrm>
          </p:grpSpPr>
          <p:sp>
            <p:nvSpPr>
              <p:cNvPr id="18" name="Freeform 450">
                <a:extLst>
                  <a:ext uri="{FF2B5EF4-FFF2-40B4-BE49-F238E27FC236}">
                    <a16:creationId xmlns:a16="http://schemas.microsoft.com/office/drawing/2014/main" id="{651C2DD9-602F-2448-2792-BAEAEA268337}"/>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9" name="Oval 451">
                <a:extLst>
                  <a:ext uri="{FF2B5EF4-FFF2-40B4-BE49-F238E27FC236}">
                    <a16:creationId xmlns:a16="http://schemas.microsoft.com/office/drawing/2014/main" id="{66C624B8-5C5C-187C-33A5-A62E0DB7C348}"/>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pic>
        <p:nvPicPr>
          <p:cNvPr id="5" name="Imagem 4">
            <a:extLst>
              <a:ext uri="{FF2B5EF4-FFF2-40B4-BE49-F238E27FC236}">
                <a16:creationId xmlns:a16="http://schemas.microsoft.com/office/drawing/2014/main" id="{73DF84B2-5083-03DD-8C97-F77967B318B0}"/>
              </a:ext>
            </a:extLst>
          </p:cNvPr>
          <p:cNvPicPr>
            <a:picLocks noChangeAspect="1"/>
          </p:cNvPicPr>
          <p:nvPr/>
        </p:nvPicPr>
        <p:blipFill rotWithShape="1">
          <a:blip r:embed="rId6"/>
          <a:srcRect l="16995" t="13174" r="27821" b="60490"/>
          <a:stretch/>
        </p:blipFill>
        <p:spPr>
          <a:xfrm>
            <a:off x="136148" y="178753"/>
            <a:ext cx="6607940" cy="1694278"/>
          </a:xfrm>
          <a:prstGeom prst="rect">
            <a:avLst/>
          </a:prstGeom>
        </p:spPr>
      </p:pic>
      <p:pic>
        <p:nvPicPr>
          <p:cNvPr id="20" name="Imagem 19">
            <a:extLst>
              <a:ext uri="{FF2B5EF4-FFF2-40B4-BE49-F238E27FC236}">
                <a16:creationId xmlns:a16="http://schemas.microsoft.com/office/drawing/2014/main" id="{EA4354DD-3475-7C2C-E50C-536C30256930}"/>
              </a:ext>
            </a:extLst>
          </p:cNvPr>
          <p:cNvPicPr>
            <a:picLocks noChangeAspect="1"/>
          </p:cNvPicPr>
          <p:nvPr/>
        </p:nvPicPr>
        <p:blipFill rotWithShape="1">
          <a:blip r:embed="rId7"/>
          <a:srcRect l="18027" t="25866" r="31537" b="23181"/>
          <a:stretch/>
        </p:blipFill>
        <p:spPr>
          <a:xfrm>
            <a:off x="69182" y="2051784"/>
            <a:ext cx="7430576" cy="4581580"/>
          </a:xfrm>
          <a:prstGeom prst="rect">
            <a:avLst/>
          </a:prstGeom>
        </p:spPr>
      </p:pic>
    </p:spTree>
    <p:extLst>
      <p:ext uri="{BB962C8B-B14F-4D97-AF65-F5344CB8AC3E}">
        <p14:creationId xmlns:p14="http://schemas.microsoft.com/office/powerpoint/2010/main" val="5588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1+#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526D6358-09F3-4C44-9087-25128E2EE6B0}"/>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sp>
        <p:nvSpPr>
          <p:cNvPr id="5" name="Espaço Reservado para Conteúdo 2">
            <a:extLst>
              <a:ext uri="{FF2B5EF4-FFF2-40B4-BE49-F238E27FC236}">
                <a16:creationId xmlns:a16="http://schemas.microsoft.com/office/drawing/2014/main" id="{692A007E-E276-F726-6FA1-45591F2D0B98}"/>
              </a:ext>
            </a:extLst>
          </p:cNvPr>
          <p:cNvSpPr txBox="1">
            <a:spLocks/>
          </p:cNvSpPr>
          <p:nvPr/>
        </p:nvSpPr>
        <p:spPr>
          <a:xfrm>
            <a:off x="604687" y="2195841"/>
            <a:ext cx="10596457" cy="4098400"/>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00000"/>
              </a:lnSpc>
              <a:buFont typeface="Arial" panose="020B0604020202020204" pitchFamily="34" charset="0"/>
              <a:buChar char="•"/>
            </a:pPr>
            <a:r>
              <a:rPr lang="en-US" sz="2200" dirty="0"/>
              <a:t>Best practice efforts to distinguish IHC 1+ results from 0:</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Examining HER2 IHC stained slides using standardized ASCO-CAP guidelines scoring criteria</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Examining HER2 IHC at high power (40x) when discriminating 0 from 1+ staining</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Considering second pathologist review when results are close to the 0 versus 1+ interpretive threshold (&gt;10% of cells with incomplete membrane staining that is faint/barely perceptible)</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Using controls with a range of protein expression (including 1+) to help ensure the assay has an appropriate limit of detection</a:t>
            </a:r>
          </a:p>
          <a:p>
            <a:pPr marL="1028700" lvl="1" indent="-342900">
              <a:lnSpc>
                <a:spcPct val="100000"/>
              </a:lnSpc>
              <a:buClr>
                <a:srgbClr val="00B050"/>
              </a:buClr>
              <a:buFont typeface="+mj-lt"/>
              <a:buAutoNum type="arabicPeriod"/>
            </a:pPr>
            <a:r>
              <a:rPr lang="en-US" sz="2200" dirty="0">
                <a:solidFill>
                  <a:schemeClr val="tx1">
                    <a:lumMod val="95000"/>
                    <a:lumOff val="5000"/>
                  </a:schemeClr>
                </a:solidFill>
              </a:rPr>
              <a:t>Careful attention to preanalytical conditions of breast cancer tissue samples from both primary and metastatic sites</a:t>
            </a:r>
          </a:p>
        </p:txBody>
      </p:sp>
      <p:sp>
        <p:nvSpPr>
          <p:cNvPr id="7" name="Rectangle 4">
            <a:extLst>
              <a:ext uri="{FF2B5EF4-FFF2-40B4-BE49-F238E27FC236}">
                <a16:creationId xmlns:a16="http://schemas.microsoft.com/office/drawing/2014/main" id="{AA855759-A4B0-F2C6-4EFA-BEFC4DC812C6}"/>
              </a:ext>
            </a:extLst>
          </p:cNvPr>
          <p:cNvSpPr/>
          <p:nvPr/>
        </p:nvSpPr>
        <p:spPr>
          <a:xfrm>
            <a:off x="190851" y="6378131"/>
            <a:ext cx="9606238"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Wolff AC et al, 2023</a:t>
            </a:r>
            <a:endParaRPr lang="fr-FR"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655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pt-BR" dirty="0"/>
              <a:t>O que fazer?</a:t>
            </a:r>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84063" y="224636"/>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pic>
        <p:nvPicPr>
          <p:cNvPr id="2" name="Imagem 1">
            <a:extLst>
              <a:ext uri="{FF2B5EF4-FFF2-40B4-BE49-F238E27FC236}">
                <a16:creationId xmlns:a16="http://schemas.microsoft.com/office/drawing/2014/main" id="{526D6358-09F3-4C44-9087-25128E2EE6B0}"/>
              </a:ext>
            </a:extLst>
          </p:cNvPr>
          <p:cNvPicPr>
            <a:picLocks noChangeAspect="1"/>
          </p:cNvPicPr>
          <p:nvPr/>
        </p:nvPicPr>
        <p:blipFill rotWithShape="1">
          <a:blip r:embed="rId4"/>
          <a:srcRect l="16995" t="13174" r="27821" b="60490"/>
          <a:stretch/>
        </p:blipFill>
        <p:spPr>
          <a:xfrm>
            <a:off x="5528345" y="68458"/>
            <a:ext cx="6607940" cy="1827453"/>
          </a:xfrm>
          <a:prstGeom prst="rect">
            <a:avLst/>
          </a:prstGeom>
        </p:spPr>
      </p:pic>
      <p:sp>
        <p:nvSpPr>
          <p:cNvPr id="5" name="Espaço Reservado para Conteúdo 2">
            <a:extLst>
              <a:ext uri="{FF2B5EF4-FFF2-40B4-BE49-F238E27FC236}">
                <a16:creationId xmlns:a16="http://schemas.microsoft.com/office/drawing/2014/main" id="{692A007E-E276-F726-6FA1-45591F2D0B98}"/>
              </a:ext>
            </a:extLst>
          </p:cNvPr>
          <p:cNvSpPr txBox="1">
            <a:spLocks/>
          </p:cNvSpPr>
          <p:nvPr/>
        </p:nvSpPr>
        <p:spPr>
          <a:xfrm>
            <a:off x="495613" y="2279731"/>
            <a:ext cx="10596457" cy="4098400"/>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600" dirty="0"/>
              <a:t>Medical oncologists can also consider HER2 IHC results on prior or concurrent primary samples (or other metastatic sites)</a:t>
            </a:r>
          </a:p>
          <a:p>
            <a:pPr marL="285750" indent="-285750">
              <a:lnSpc>
                <a:spcPct val="150000"/>
              </a:lnSpc>
              <a:buFont typeface="Arial" panose="020B0604020202020204" pitchFamily="34" charset="0"/>
              <a:buChar char="•"/>
            </a:pPr>
            <a:r>
              <a:rPr lang="en-US" sz="2600" dirty="0"/>
              <a:t>There may be heterogeneity in HER2 expression levels between samples and because metastatic cancer tissue samples may suffer from </a:t>
            </a:r>
            <a:r>
              <a:rPr lang="en-US" sz="2600" dirty="0" err="1"/>
              <a:t>preanalytic</a:t>
            </a:r>
            <a:r>
              <a:rPr lang="en-US" sz="2600" dirty="0"/>
              <a:t> conditions: not as well monitored as in primary breast tissue samples</a:t>
            </a:r>
          </a:p>
        </p:txBody>
      </p:sp>
      <p:sp>
        <p:nvSpPr>
          <p:cNvPr id="7" name="Rectangle 4">
            <a:extLst>
              <a:ext uri="{FF2B5EF4-FFF2-40B4-BE49-F238E27FC236}">
                <a16:creationId xmlns:a16="http://schemas.microsoft.com/office/drawing/2014/main" id="{AA855759-A4B0-F2C6-4EFA-BEFC4DC812C6}"/>
              </a:ext>
            </a:extLst>
          </p:cNvPr>
          <p:cNvSpPr/>
          <p:nvPr/>
        </p:nvSpPr>
        <p:spPr>
          <a:xfrm>
            <a:off x="190851" y="6378131"/>
            <a:ext cx="9606238" cy="292388"/>
          </a:xfrm>
          <a:prstGeom prst="rect">
            <a:avLst/>
          </a:prstGeom>
          <a:noFill/>
        </p:spPr>
        <p:txBody>
          <a:bodyPr wrap="square">
            <a:spAutoFit/>
          </a:bodyPr>
          <a:lstStyle/>
          <a:p>
            <a:r>
              <a:rPr lang="it-IT" sz="1300" b="1" i="1" dirty="0">
                <a:latin typeface="Arial" panose="020B0604020202020204" pitchFamily="34" charset="0"/>
                <a:cs typeface="Arial" panose="020B0604020202020204" pitchFamily="34" charset="0"/>
              </a:rPr>
              <a:t>Wolff AC et al, 2023</a:t>
            </a:r>
            <a:endParaRPr lang="fr-FR"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70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14de1185f82_0_229"/>
          <p:cNvPicPr preferRelativeResize="0"/>
          <p:nvPr/>
        </p:nvPicPr>
        <p:blipFill rotWithShape="1">
          <a:blip r:embed="rId3">
            <a:alphaModFix/>
          </a:blip>
          <a:srcRect b="15732"/>
          <a:stretch/>
        </p:blipFill>
        <p:spPr>
          <a:xfrm>
            <a:off x="-10" y="311740"/>
            <a:ext cx="12192004" cy="6858003"/>
          </a:xfrm>
          <a:prstGeom prst="rect">
            <a:avLst/>
          </a:prstGeom>
          <a:noFill/>
          <a:ln>
            <a:noFill/>
          </a:ln>
        </p:spPr>
      </p:pic>
      <p:sp>
        <p:nvSpPr>
          <p:cNvPr id="4" name="Rectangle 3">
            <a:extLst>
              <a:ext uri="{FF2B5EF4-FFF2-40B4-BE49-F238E27FC236}">
                <a16:creationId xmlns:a16="http://schemas.microsoft.com/office/drawing/2014/main" id="{2F910D10-F794-DDAD-9509-35C6BA9DFC20}"/>
              </a:ext>
            </a:extLst>
          </p:cNvPr>
          <p:cNvSpPr/>
          <p:nvPr/>
        </p:nvSpPr>
        <p:spPr>
          <a:xfrm rot="5400000">
            <a:off x="4381489" y="-932192"/>
            <a:ext cx="3429015" cy="12192013"/>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BR" sz="1867" kern="0">
              <a:solidFill>
                <a:srgbClr val="FFFFFF"/>
              </a:solidFill>
              <a:latin typeface="Arial"/>
              <a:sym typeface="Arial"/>
            </a:endParaRPr>
          </a:p>
        </p:txBody>
      </p:sp>
      <p:sp>
        <p:nvSpPr>
          <p:cNvPr id="196" name="Google Shape;196;g14de1185f82_0_229"/>
          <p:cNvSpPr txBox="1"/>
          <p:nvPr/>
        </p:nvSpPr>
        <p:spPr>
          <a:xfrm>
            <a:off x="578656" y="4856039"/>
            <a:ext cx="2520337" cy="615361"/>
          </a:xfrm>
          <a:prstGeom prst="rect">
            <a:avLst/>
          </a:prstGeom>
          <a:noFill/>
          <a:ln>
            <a:noFill/>
          </a:ln>
        </p:spPr>
        <p:txBody>
          <a:bodyPr spcFirstLastPara="1" wrap="square" lIns="0" tIns="0" rIns="0" bIns="0" anchor="t" anchorCtr="0">
            <a:spAutoFit/>
          </a:bodyPr>
          <a:lstStyle/>
          <a:p>
            <a:pPr algn="ctr" defTabSz="609539">
              <a:defRPr/>
            </a:pPr>
            <a:r>
              <a:rPr lang="pt-BR" sz="1333" b="1" kern="0" dirty="0">
                <a:solidFill>
                  <a:schemeClr val="tx1">
                    <a:lumMod val="95000"/>
                    <a:lumOff val="5000"/>
                  </a:schemeClr>
                </a:solidFill>
                <a:cs typeface="Arial"/>
                <a:sym typeface="Arial"/>
              </a:rPr>
              <a:t>Sem coloração OU coloração fraca e incompleta em ≤10% das células tumorais</a:t>
            </a:r>
          </a:p>
        </p:txBody>
      </p:sp>
      <p:sp>
        <p:nvSpPr>
          <p:cNvPr id="197" name="Google Shape;197;g14de1185f82_0_229"/>
          <p:cNvSpPr txBox="1"/>
          <p:nvPr/>
        </p:nvSpPr>
        <p:spPr>
          <a:xfrm>
            <a:off x="3371920" y="4856039"/>
            <a:ext cx="2520337" cy="615361"/>
          </a:xfrm>
          <a:prstGeom prst="rect">
            <a:avLst/>
          </a:prstGeom>
          <a:noFill/>
          <a:ln>
            <a:noFill/>
          </a:ln>
        </p:spPr>
        <p:txBody>
          <a:bodyPr spcFirstLastPara="1" wrap="square" lIns="0" tIns="0" rIns="0" bIns="0" anchor="t" anchorCtr="0">
            <a:spAutoFit/>
          </a:bodyPr>
          <a:lstStyle/>
          <a:p>
            <a:pPr algn="ctr" defTabSz="1219170">
              <a:buClr>
                <a:srgbClr val="000000"/>
              </a:buClr>
              <a:buSzPts val="1500"/>
              <a:defRPr/>
            </a:pPr>
            <a:r>
              <a:rPr lang="pt-BR" sz="1333" b="1" kern="0" dirty="0">
                <a:solidFill>
                  <a:schemeClr val="tx1">
                    <a:lumMod val="95000"/>
                    <a:lumOff val="5000"/>
                  </a:schemeClr>
                </a:solidFill>
                <a:cs typeface="Arial"/>
                <a:sym typeface="Arial"/>
              </a:rPr>
              <a:t>Coloração fraca e incompleta em &gt;10% das células tumorais</a:t>
            </a:r>
          </a:p>
          <a:p>
            <a:pPr algn="ctr" defTabSz="1219170">
              <a:buClr>
                <a:srgbClr val="000000"/>
              </a:buClr>
              <a:buSzPts val="1500"/>
              <a:defRPr/>
            </a:pPr>
            <a:r>
              <a:rPr lang="pt-BR" sz="1333" b="1" kern="0" dirty="0">
                <a:solidFill>
                  <a:schemeClr val="tx1">
                    <a:lumMod val="95000"/>
                    <a:lumOff val="5000"/>
                  </a:schemeClr>
                </a:solidFill>
                <a:ea typeface="Lora"/>
                <a:cs typeface="Lora"/>
                <a:sym typeface="Lora"/>
              </a:rPr>
              <a:t> </a:t>
            </a:r>
            <a:endParaRPr sz="1333" b="1" kern="0" dirty="0">
              <a:solidFill>
                <a:schemeClr val="tx1">
                  <a:lumMod val="95000"/>
                  <a:lumOff val="5000"/>
                </a:schemeClr>
              </a:solidFill>
              <a:ea typeface="Lora"/>
              <a:cs typeface="Lora"/>
              <a:sym typeface="Lora"/>
            </a:endParaRPr>
          </a:p>
        </p:txBody>
      </p:sp>
      <p:sp>
        <p:nvSpPr>
          <p:cNvPr id="198" name="Google Shape;198;g14de1185f82_0_229"/>
          <p:cNvSpPr txBox="1"/>
          <p:nvPr/>
        </p:nvSpPr>
        <p:spPr>
          <a:xfrm>
            <a:off x="6165184" y="4856039"/>
            <a:ext cx="2520337" cy="615361"/>
          </a:xfrm>
          <a:prstGeom prst="rect">
            <a:avLst/>
          </a:prstGeom>
          <a:noFill/>
          <a:ln>
            <a:noFill/>
          </a:ln>
        </p:spPr>
        <p:txBody>
          <a:bodyPr spcFirstLastPara="1" wrap="square" lIns="0" tIns="0" rIns="0" bIns="0" anchor="t" anchorCtr="0">
            <a:spAutoFit/>
          </a:bodyPr>
          <a:lstStyle/>
          <a:p>
            <a:pPr algn="ctr" defTabSz="609539">
              <a:defRPr/>
            </a:pPr>
            <a:r>
              <a:rPr lang="pt-BR" sz="1333" b="1" kern="0" dirty="0">
                <a:solidFill>
                  <a:schemeClr val="tx1">
                    <a:lumMod val="95000"/>
                    <a:lumOff val="5000"/>
                  </a:schemeClr>
                </a:solidFill>
                <a:cs typeface="Arial"/>
                <a:sym typeface="Arial"/>
              </a:rPr>
              <a:t>Coloração completa fraca a moderada em &gt;10% das </a:t>
            </a:r>
          </a:p>
          <a:p>
            <a:pPr algn="ctr" defTabSz="609539">
              <a:defRPr/>
            </a:pPr>
            <a:r>
              <a:rPr lang="pt-BR" sz="1333" b="1" kern="0" dirty="0">
                <a:solidFill>
                  <a:schemeClr val="tx1">
                    <a:lumMod val="95000"/>
                    <a:lumOff val="5000"/>
                  </a:schemeClr>
                </a:solidFill>
                <a:cs typeface="Arial"/>
                <a:sym typeface="Arial"/>
              </a:rPr>
              <a:t>células tumorais</a:t>
            </a:r>
          </a:p>
        </p:txBody>
      </p:sp>
      <p:sp>
        <p:nvSpPr>
          <p:cNvPr id="11" name="Google Shape;198;g14de1185f82_0_229">
            <a:extLst>
              <a:ext uri="{FF2B5EF4-FFF2-40B4-BE49-F238E27FC236}">
                <a16:creationId xmlns:a16="http://schemas.microsoft.com/office/drawing/2014/main" id="{80588764-A20B-C52E-63DB-DD4766E3CBED}"/>
              </a:ext>
            </a:extLst>
          </p:cNvPr>
          <p:cNvSpPr txBox="1"/>
          <p:nvPr/>
        </p:nvSpPr>
        <p:spPr>
          <a:xfrm>
            <a:off x="8961745" y="4958632"/>
            <a:ext cx="2651600" cy="410241"/>
          </a:xfrm>
          <a:prstGeom prst="rect">
            <a:avLst/>
          </a:prstGeom>
          <a:noFill/>
          <a:ln>
            <a:noFill/>
          </a:ln>
        </p:spPr>
        <p:txBody>
          <a:bodyPr spcFirstLastPara="1" wrap="square" lIns="0" tIns="0" rIns="0" bIns="0" anchor="t" anchorCtr="0">
            <a:spAutoFit/>
          </a:bodyPr>
          <a:lstStyle/>
          <a:p>
            <a:pPr algn="ctr" defTabSz="609539">
              <a:defRPr/>
            </a:pPr>
            <a:r>
              <a:rPr lang="pt-BR" sz="1333" b="1" kern="0" dirty="0">
                <a:solidFill>
                  <a:schemeClr val="tx1">
                    <a:lumMod val="95000"/>
                    <a:lumOff val="5000"/>
                  </a:schemeClr>
                </a:solidFill>
                <a:cs typeface="Arial"/>
                <a:sym typeface="Arial"/>
              </a:rPr>
              <a:t>Coloração completa e intensa em &gt;10% das células tumorais</a:t>
            </a:r>
          </a:p>
        </p:txBody>
      </p:sp>
      <p:sp>
        <p:nvSpPr>
          <p:cNvPr id="192" name="Google Shape;192;g14de1185f82_0_229"/>
          <p:cNvSpPr/>
          <p:nvPr/>
        </p:nvSpPr>
        <p:spPr>
          <a:xfrm>
            <a:off x="578643"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25">
            <a:extLst>
              <a:ext uri="{FF2B5EF4-FFF2-40B4-BE49-F238E27FC236}">
                <a16:creationId xmlns:a16="http://schemas.microsoft.com/office/drawing/2014/main" id="{4419F9B2-5BCA-5560-B17B-0370211CF591}"/>
              </a:ext>
            </a:extLst>
          </p:cNvPr>
          <p:cNvPicPr>
            <a:picLocks noChangeAspect="1"/>
          </p:cNvPicPr>
          <p:nvPr/>
        </p:nvPicPr>
        <p:blipFill rotWithShape="1">
          <a:blip r:embed="rId4"/>
          <a:srcRect l="980" t="10361" r="78992" b="10779"/>
          <a:stretch/>
        </p:blipFill>
        <p:spPr>
          <a:xfrm>
            <a:off x="709917" y="2263468"/>
            <a:ext cx="2389075" cy="2290704"/>
          </a:xfrm>
          <a:prstGeom prst="rect">
            <a:avLst/>
          </a:prstGeom>
        </p:spPr>
      </p:pic>
      <p:sp>
        <p:nvSpPr>
          <p:cNvPr id="193" name="Google Shape;193;g14de1185f82_0_229"/>
          <p:cNvSpPr/>
          <p:nvPr/>
        </p:nvSpPr>
        <p:spPr>
          <a:xfrm>
            <a:off x="3371907"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8" name="Picture 25">
            <a:extLst>
              <a:ext uri="{FF2B5EF4-FFF2-40B4-BE49-F238E27FC236}">
                <a16:creationId xmlns:a16="http://schemas.microsoft.com/office/drawing/2014/main" id="{5941BC96-1752-0B9C-C58A-18CFC133149C}"/>
              </a:ext>
            </a:extLst>
          </p:cNvPr>
          <p:cNvPicPr>
            <a:picLocks noChangeAspect="1"/>
          </p:cNvPicPr>
          <p:nvPr/>
        </p:nvPicPr>
        <p:blipFill rotWithShape="1">
          <a:blip r:embed="rId4"/>
          <a:srcRect l="27684" t="10361" r="52288" b="10779"/>
          <a:stretch/>
        </p:blipFill>
        <p:spPr>
          <a:xfrm>
            <a:off x="3503181" y="2263468"/>
            <a:ext cx="2389075" cy="2290704"/>
          </a:xfrm>
          <a:prstGeom prst="rect">
            <a:avLst/>
          </a:prstGeom>
        </p:spPr>
      </p:pic>
      <p:sp>
        <p:nvSpPr>
          <p:cNvPr id="194" name="Google Shape;194;g14de1185f82_0_229"/>
          <p:cNvSpPr/>
          <p:nvPr/>
        </p:nvSpPr>
        <p:spPr>
          <a:xfrm>
            <a:off x="6165183"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9" name="Picture 25">
            <a:extLst>
              <a:ext uri="{FF2B5EF4-FFF2-40B4-BE49-F238E27FC236}">
                <a16:creationId xmlns:a16="http://schemas.microsoft.com/office/drawing/2014/main" id="{E295832C-622C-F7BC-E8BB-27E54C98CC0A}"/>
              </a:ext>
            </a:extLst>
          </p:cNvPr>
          <p:cNvPicPr>
            <a:picLocks noChangeAspect="1"/>
          </p:cNvPicPr>
          <p:nvPr/>
        </p:nvPicPr>
        <p:blipFill rotWithShape="1">
          <a:blip r:embed="rId4"/>
          <a:srcRect l="52288" t="10361" r="27684" b="10779"/>
          <a:stretch/>
        </p:blipFill>
        <p:spPr>
          <a:xfrm>
            <a:off x="6296445" y="2263468"/>
            <a:ext cx="2389075" cy="2290704"/>
          </a:xfrm>
          <a:prstGeom prst="rect">
            <a:avLst/>
          </a:prstGeom>
        </p:spPr>
      </p:pic>
      <p:sp>
        <p:nvSpPr>
          <p:cNvPr id="3" name="Google Shape;194;g14de1185f82_0_229">
            <a:extLst>
              <a:ext uri="{FF2B5EF4-FFF2-40B4-BE49-F238E27FC236}">
                <a16:creationId xmlns:a16="http://schemas.microsoft.com/office/drawing/2014/main" id="{16EFF546-AE95-F41E-B058-ABE2CEDC6C6D}"/>
              </a:ext>
            </a:extLst>
          </p:cNvPr>
          <p:cNvSpPr/>
          <p:nvPr/>
        </p:nvSpPr>
        <p:spPr>
          <a:xfrm>
            <a:off x="8961745" y="2145220"/>
            <a:ext cx="2651600" cy="2527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0" name="Picture 25">
            <a:extLst>
              <a:ext uri="{FF2B5EF4-FFF2-40B4-BE49-F238E27FC236}">
                <a16:creationId xmlns:a16="http://schemas.microsoft.com/office/drawing/2014/main" id="{16E5DFE4-CB62-2865-23ED-C5844FAFE32C}"/>
              </a:ext>
            </a:extLst>
          </p:cNvPr>
          <p:cNvPicPr>
            <a:picLocks noChangeAspect="1"/>
          </p:cNvPicPr>
          <p:nvPr/>
        </p:nvPicPr>
        <p:blipFill rotWithShape="1">
          <a:blip r:embed="rId4"/>
          <a:srcRect l="78872" t="10361" r="1100" b="10779"/>
          <a:stretch/>
        </p:blipFill>
        <p:spPr>
          <a:xfrm>
            <a:off x="9093008" y="2263468"/>
            <a:ext cx="2389075" cy="2290704"/>
          </a:xfrm>
          <a:prstGeom prst="rect">
            <a:avLst/>
          </a:prstGeom>
        </p:spPr>
      </p:pic>
      <p:cxnSp>
        <p:nvCxnSpPr>
          <p:cNvPr id="42" name="Conector reto 41">
            <a:extLst>
              <a:ext uri="{FF2B5EF4-FFF2-40B4-BE49-F238E27FC236}">
                <a16:creationId xmlns:a16="http://schemas.microsoft.com/office/drawing/2014/main" id="{784A8762-D118-70F4-9C72-61267D6EE789}"/>
              </a:ext>
            </a:extLst>
          </p:cNvPr>
          <p:cNvCxnSpPr>
            <a:cxnSpLocks/>
          </p:cNvCxnSpPr>
          <p:nvPr/>
        </p:nvCxnSpPr>
        <p:spPr>
          <a:xfrm>
            <a:off x="1785600" y="5563053"/>
            <a:ext cx="297600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A373DCD9-8E33-6C9F-C637-25C40B18ED86}"/>
              </a:ext>
            </a:extLst>
          </p:cNvPr>
          <p:cNvCxnSpPr>
            <a:cxnSpLocks/>
          </p:cNvCxnSpPr>
          <p:nvPr/>
        </p:nvCxnSpPr>
        <p:spPr>
          <a:xfrm flipV="1">
            <a:off x="3273600" y="5559727"/>
            <a:ext cx="0" cy="1668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73CA9031-355C-1F6D-3B71-F1F2262E329A}"/>
              </a:ext>
            </a:extLst>
          </p:cNvPr>
          <p:cNvCxnSpPr>
            <a:cxnSpLocks/>
          </p:cNvCxnSpPr>
          <p:nvPr/>
        </p:nvCxnSpPr>
        <p:spPr>
          <a:xfrm>
            <a:off x="6230813" y="5563053"/>
            <a:ext cx="2389075"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id="{007AD266-33C4-7D43-82FA-037245269B4E}"/>
              </a:ext>
            </a:extLst>
          </p:cNvPr>
          <p:cNvCxnSpPr>
            <a:cxnSpLocks/>
          </p:cNvCxnSpPr>
          <p:nvPr/>
        </p:nvCxnSpPr>
        <p:spPr>
          <a:xfrm flipV="1">
            <a:off x="6236280" y="5559727"/>
            <a:ext cx="0" cy="1668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a16="http://schemas.microsoft.com/office/drawing/2014/main" id="{F042FA76-36FF-D780-64D2-39D6E0BB6420}"/>
              </a:ext>
            </a:extLst>
          </p:cNvPr>
          <p:cNvCxnSpPr>
            <a:cxnSpLocks/>
          </p:cNvCxnSpPr>
          <p:nvPr/>
        </p:nvCxnSpPr>
        <p:spPr>
          <a:xfrm flipV="1">
            <a:off x="8619888" y="5559727"/>
            <a:ext cx="0" cy="1668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id="{C963FB6C-39D5-169E-7574-FE9EED1AB8C7}"/>
              </a:ext>
            </a:extLst>
          </p:cNvPr>
          <p:cNvCxnSpPr>
            <a:cxnSpLocks/>
          </p:cNvCxnSpPr>
          <p:nvPr/>
        </p:nvCxnSpPr>
        <p:spPr>
          <a:xfrm flipV="1">
            <a:off x="10287545" y="5559727"/>
            <a:ext cx="0" cy="1668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Google Shape;192;g14de1185f82_0_229">
            <a:extLst>
              <a:ext uri="{FF2B5EF4-FFF2-40B4-BE49-F238E27FC236}">
                <a16:creationId xmlns:a16="http://schemas.microsoft.com/office/drawing/2014/main" id="{E4568BD1-4DDC-1979-7344-AA3D58595DB6}"/>
              </a:ext>
            </a:extLst>
          </p:cNvPr>
          <p:cNvSpPr/>
          <p:nvPr/>
        </p:nvSpPr>
        <p:spPr>
          <a:xfrm>
            <a:off x="578656" y="5726621"/>
            <a:ext cx="6761945" cy="630865"/>
          </a:xfrm>
          <a:prstGeom prst="rect">
            <a:avLst/>
          </a:prstGeom>
          <a:noFill/>
          <a:ln w="9525" cap="flat" cmpd="sng">
            <a:solidFill>
              <a:schemeClr val="tx1">
                <a:lumMod val="95000"/>
                <a:lumOff val="5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196;g14de1185f82_0_229">
            <a:extLst>
              <a:ext uri="{FF2B5EF4-FFF2-40B4-BE49-F238E27FC236}">
                <a16:creationId xmlns:a16="http://schemas.microsoft.com/office/drawing/2014/main" id="{5649C465-2A88-39CB-F21E-1EA17276032A}"/>
              </a:ext>
            </a:extLst>
          </p:cNvPr>
          <p:cNvSpPr txBox="1"/>
          <p:nvPr/>
        </p:nvSpPr>
        <p:spPr>
          <a:xfrm>
            <a:off x="2699460" y="5877905"/>
            <a:ext cx="2520337" cy="328231"/>
          </a:xfrm>
          <a:prstGeom prst="rect">
            <a:avLst/>
          </a:prstGeom>
          <a:noFill/>
          <a:ln>
            <a:noFill/>
          </a:ln>
        </p:spPr>
        <p:txBody>
          <a:bodyPr spcFirstLastPara="1" wrap="square" lIns="0" tIns="0" rIns="0" bIns="0" anchor="t" anchorCtr="0">
            <a:spAutoFit/>
          </a:bodyPr>
          <a:lstStyle/>
          <a:p>
            <a:pPr algn="ctr" defTabSz="609555">
              <a:defRPr/>
            </a:pPr>
            <a:r>
              <a:rPr lang="pt-BR" sz="2133" b="1" kern="0" dirty="0">
                <a:solidFill>
                  <a:schemeClr val="bg1">
                    <a:lumMod val="65000"/>
                  </a:schemeClr>
                </a:solidFill>
                <a:cs typeface="Arial"/>
                <a:sym typeface="Arial"/>
              </a:rPr>
              <a:t>HER2 negativo</a:t>
            </a:r>
          </a:p>
        </p:txBody>
      </p:sp>
      <p:sp>
        <p:nvSpPr>
          <p:cNvPr id="56" name="Google Shape;192;g14de1185f82_0_229">
            <a:extLst>
              <a:ext uri="{FF2B5EF4-FFF2-40B4-BE49-F238E27FC236}">
                <a16:creationId xmlns:a16="http://schemas.microsoft.com/office/drawing/2014/main" id="{51B9DE1C-5F60-C318-15F4-BB5B9B0F4B4E}"/>
              </a:ext>
            </a:extLst>
          </p:cNvPr>
          <p:cNvSpPr/>
          <p:nvPr/>
        </p:nvSpPr>
        <p:spPr>
          <a:xfrm>
            <a:off x="7540961" y="5726621"/>
            <a:ext cx="4163359" cy="630865"/>
          </a:xfrm>
          <a:prstGeom prst="rect">
            <a:avLst/>
          </a:prstGeom>
          <a:noFill/>
          <a:ln w="9525" cap="flat" cmpd="sng">
            <a:solidFill>
              <a:schemeClr val="tx1">
                <a:lumMod val="95000"/>
                <a:lumOff val="5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196;g14de1185f82_0_229">
            <a:extLst>
              <a:ext uri="{FF2B5EF4-FFF2-40B4-BE49-F238E27FC236}">
                <a16:creationId xmlns:a16="http://schemas.microsoft.com/office/drawing/2014/main" id="{A41F04A3-1783-3292-A25B-F08A045A7457}"/>
              </a:ext>
            </a:extLst>
          </p:cNvPr>
          <p:cNvSpPr txBox="1"/>
          <p:nvPr/>
        </p:nvSpPr>
        <p:spPr>
          <a:xfrm>
            <a:off x="8362472" y="5877906"/>
            <a:ext cx="2520337" cy="328231"/>
          </a:xfrm>
          <a:prstGeom prst="rect">
            <a:avLst/>
          </a:prstGeom>
          <a:noFill/>
          <a:ln>
            <a:noFill/>
          </a:ln>
        </p:spPr>
        <p:txBody>
          <a:bodyPr spcFirstLastPara="1" wrap="square" lIns="0" tIns="0" rIns="0" bIns="0" anchor="t" anchorCtr="0">
            <a:spAutoFit/>
          </a:bodyPr>
          <a:lstStyle/>
          <a:p>
            <a:pPr algn="ctr" defTabSz="609555">
              <a:defRPr/>
            </a:pPr>
            <a:r>
              <a:rPr lang="pt-BR" sz="2133" b="1" kern="0" dirty="0">
                <a:solidFill>
                  <a:schemeClr val="bg1">
                    <a:lumMod val="65000"/>
                  </a:schemeClr>
                </a:solidFill>
                <a:cs typeface="Arial"/>
                <a:sym typeface="Arial"/>
              </a:rPr>
              <a:t>HER2 positivo</a:t>
            </a:r>
          </a:p>
        </p:txBody>
      </p:sp>
      <p:pic>
        <p:nvPicPr>
          <p:cNvPr id="6" name="Gráfico 5">
            <a:extLst>
              <a:ext uri="{FF2B5EF4-FFF2-40B4-BE49-F238E27FC236}">
                <a16:creationId xmlns:a16="http://schemas.microsoft.com/office/drawing/2014/main" id="{176AA855-5E54-4C76-0F3D-3A018B544F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507" y="561217"/>
            <a:ext cx="703972" cy="703972"/>
          </a:xfrm>
          <a:prstGeom prst="rect">
            <a:avLst/>
          </a:prstGeom>
        </p:spPr>
      </p:pic>
      <p:grpSp>
        <p:nvGrpSpPr>
          <p:cNvPr id="10" name="Agrupar 9">
            <a:extLst>
              <a:ext uri="{FF2B5EF4-FFF2-40B4-BE49-F238E27FC236}">
                <a16:creationId xmlns:a16="http://schemas.microsoft.com/office/drawing/2014/main" id="{FA48FFBC-2C49-AA33-3269-DF613C614A2C}"/>
              </a:ext>
            </a:extLst>
          </p:cNvPr>
          <p:cNvGrpSpPr/>
          <p:nvPr/>
        </p:nvGrpSpPr>
        <p:grpSpPr>
          <a:xfrm>
            <a:off x="1212251" y="1951256"/>
            <a:ext cx="1368389" cy="405862"/>
            <a:chOff x="573908" y="1318663"/>
            <a:chExt cx="1026292" cy="304397"/>
          </a:xfrm>
          <a:solidFill>
            <a:srgbClr val="009900"/>
          </a:solidFill>
        </p:grpSpPr>
        <p:sp>
          <p:nvSpPr>
            <p:cNvPr id="8" name="Retângulo: Cantos Arredondados 7">
              <a:extLst>
                <a:ext uri="{FF2B5EF4-FFF2-40B4-BE49-F238E27FC236}">
                  <a16:creationId xmlns:a16="http://schemas.microsoft.com/office/drawing/2014/main" id="{BEDC227F-2D4E-A3CD-D0C8-33D53AD98A0D}"/>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9" name="CaixaDeTexto 8">
              <a:extLst>
                <a:ext uri="{FF2B5EF4-FFF2-40B4-BE49-F238E27FC236}">
                  <a16:creationId xmlns:a16="http://schemas.microsoft.com/office/drawing/2014/main" id="{DEA9C1D0-DBFF-89E8-EE1A-44C0498262CF}"/>
                </a:ext>
              </a:extLst>
            </p:cNvPr>
            <p:cNvSpPr txBox="1"/>
            <p:nvPr/>
          </p:nvSpPr>
          <p:spPr>
            <a:xfrm>
              <a:off x="573908" y="1340056"/>
              <a:ext cx="1026292" cy="238575"/>
            </a:xfrm>
            <a:prstGeom prst="rect">
              <a:avLst/>
            </a:prstGeom>
            <a:grpFill/>
          </p:spPr>
          <p:txBody>
            <a:bodyPr wrap="square">
              <a:spAutoFit/>
            </a:bodyPr>
            <a:lstStyle/>
            <a:p>
              <a:pPr algn="ctr" defTabSz="609585">
                <a:defRPr/>
              </a:pPr>
              <a:r>
                <a:rPr lang="en-GB" sz="1467" b="1" dirty="0">
                  <a:solidFill>
                    <a:srgbClr val="FFFFFF"/>
                  </a:solidFill>
                </a:rPr>
                <a:t>IHQ 0</a:t>
              </a:r>
              <a:endParaRPr lang="en-GB" sz="1467" b="1" baseline="30000" dirty="0">
                <a:solidFill>
                  <a:srgbClr val="FFFFFF"/>
                </a:solidFill>
              </a:endParaRPr>
            </a:p>
          </p:txBody>
        </p:sp>
      </p:grpSp>
      <p:grpSp>
        <p:nvGrpSpPr>
          <p:cNvPr id="12" name="Agrupar 11">
            <a:extLst>
              <a:ext uri="{FF2B5EF4-FFF2-40B4-BE49-F238E27FC236}">
                <a16:creationId xmlns:a16="http://schemas.microsoft.com/office/drawing/2014/main" id="{086F1C27-8561-96B7-A061-0A33E1BA1ABF}"/>
              </a:ext>
            </a:extLst>
          </p:cNvPr>
          <p:cNvGrpSpPr/>
          <p:nvPr/>
        </p:nvGrpSpPr>
        <p:grpSpPr>
          <a:xfrm>
            <a:off x="4046891" y="1951256"/>
            <a:ext cx="1368389" cy="405862"/>
            <a:chOff x="573908" y="1318663"/>
            <a:chExt cx="1026292" cy="304397"/>
          </a:xfrm>
          <a:solidFill>
            <a:srgbClr val="009900"/>
          </a:solidFill>
        </p:grpSpPr>
        <p:sp>
          <p:nvSpPr>
            <p:cNvPr id="13" name="Retângulo: Cantos Arredondados 12">
              <a:extLst>
                <a:ext uri="{FF2B5EF4-FFF2-40B4-BE49-F238E27FC236}">
                  <a16:creationId xmlns:a16="http://schemas.microsoft.com/office/drawing/2014/main" id="{55B2204B-7446-B8A8-A487-AC0E83D25028}"/>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14" name="CaixaDeTexto 13">
              <a:extLst>
                <a:ext uri="{FF2B5EF4-FFF2-40B4-BE49-F238E27FC236}">
                  <a16:creationId xmlns:a16="http://schemas.microsoft.com/office/drawing/2014/main" id="{34ED3E7B-9428-73F0-FFA8-A9090261AF80}"/>
                </a:ext>
              </a:extLst>
            </p:cNvPr>
            <p:cNvSpPr txBox="1"/>
            <p:nvPr/>
          </p:nvSpPr>
          <p:spPr>
            <a:xfrm>
              <a:off x="573908" y="1340056"/>
              <a:ext cx="1026292" cy="238575"/>
            </a:xfrm>
            <a:prstGeom prst="rect">
              <a:avLst/>
            </a:prstGeom>
            <a:grpFill/>
          </p:spPr>
          <p:txBody>
            <a:bodyPr wrap="square">
              <a:spAutoFit/>
            </a:bodyPr>
            <a:lstStyle/>
            <a:p>
              <a:pPr algn="ctr" defTabSz="609539">
                <a:defRPr/>
              </a:pPr>
              <a:r>
                <a:rPr lang="pt-BR" sz="1467" b="1" kern="0" dirty="0">
                  <a:solidFill>
                    <a:srgbClr val="FFFFFF"/>
                  </a:solidFill>
                </a:rPr>
                <a:t>IHQ 1+</a:t>
              </a:r>
              <a:endParaRPr lang="pt-BR" sz="1467" b="1" kern="0" baseline="30000" dirty="0">
                <a:solidFill>
                  <a:srgbClr val="FFFFFF"/>
                </a:solidFill>
              </a:endParaRPr>
            </a:p>
          </p:txBody>
        </p:sp>
      </p:grpSp>
      <p:grpSp>
        <p:nvGrpSpPr>
          <p:cNvPr id="15" name="Agrupar 14">
            <a:extLst>
              <a:ext uri="{FF2B5EF4-FFF2-40B4-BE49-F238E27FC236}">
                <a16:creationId xmlns:a16="http://schemas.microsoft.com/office/drawing/2014/main" id="{E5193B68-787D-91BD-83D3-94455358094E}"/>
              </a:ext>
            </a:extLst>
          </p:cNvPr>
          <p:cNvGrpSpPr/>
          <p:nvPr/>
        </p:nvGrpSpPr>
        <p:grpSpPr>
          <a:xfrm>
            <a:off x="6861211" y="1951256"/>
            <a:ext cx="1368389" cy="405862"/>
            <a:chOff x="573908" y="1318663"/>
            <a:chExt cx="1026292" cy="304397"/>
          </a:xfrm>
          <a:solidFill>
            <a:srgbClr val="009900"/>
          </a:solidFill>
        </p:grpSpPr>
        <p:sp>
          <p:nvSpPr>
            <p:cNvPr id="16" name="Retângulo: Cantos Arredondados 15">
              <a:extLst>
                <a:ext uri="{FF2B5EF4-FFF2-40B4-BE49-F238E27FC236}">
                  <a16:creationId xmlns:a16="http://schemas.microsoft.com/office/drawing/2014/main" id="{335A1370-A6C8-508A-ABFB-B5F1CF1D776B}"/>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17" name="CaixaDeTexto 16">
              <a:extLst>
                <a:ext uri="{FF2B5EF4-FFF2-40B4-BE49-F238E27FC236}">
                  <a16:creationId xmlns:a16="http://schemas.microsoft.com/office/drawing/2014/main" id="{7E239C1C-C1BE-44C5-8967-B8E66E2B302F}"/>
                </a:ext>
              </a:extLst>
            </p:cNvPr>
            <p:cNvSpPr txBox="1"/>
            <p:nvPr/>
          </p:nvSpPr>
          <p:spPr>
            <a:xfrm>
              <a:off x="573908" y="1340056"/>
              <a:ext cx="1026292" cy="238575"/>
            </a:xfrm>
            <a:prstGeom prst="rect">
              <a:avLst/>
            </a:prstGeom>
            <a:grpFill/>
          </p:spPr>
          <p:txBody>
            <a:bodyPr wrap="square">
              <a:spAutoFit/>
            </a:bodyPr>
            <a:lstStyle/>
            <a:p>
              <a:pPr algn="ctr" defTabSz="609539">
                <a:defRPr/>
              </a:pPr>
              <a:r>
                <a:rPr lang="pt-BR" sz="1467" b="1" kern="0" dirty="0">
                  <a:solidFill>
                    <a:srgbClr val="FFFFFF"/>
                  </a:solidFill>
                </a:rPr>
                <a:t>IHQ 2+</a:t>
              </a:r>
              <a:endParaRPr lang="pt-BR" sz="1467" b="1" kern="0" baseline="30000" dirty="0">
                <a:solidFill>
                  <a:srgbClr val="FFFFFF"/>
                </a:solidFill>
              </a:endParaRPr>
            </a:p>
          </p:txBody>
        </p:sp>
      </p:grpSp>
      <p:grpSp>
        <p:nvGrpSpPr>
          <p:cNvPr id="18" name="Agrupar 17">
            <a:extLst>
              <a:ext uri="{FF2B5EF4-FFF2-40B4-BE49-F238E27FC236}">
                <a16:creationId xmlns:a16="http://schemas.microsoft.com/office/drawing/2014/main" id="{773A81A7-218C-52FA-2FB5-B71FA3EB8F3B}"/>
              </a:ext>
            </a:extLst>
          </p:cNvPr>
          <p:cNvGrpSpPr/>
          <p:nvPr/>
        </p:nvGrpSpPr>
        <p:grpSpPr>
          <a:xfrm>
            <a:off x="9645051" y="1951256"/>
            <a:ext cx="1368389" cy="405862"/>
            <a:chOff x="573908" y="1318663"/>
            <a:chExt cx="1026292" cy="304397"/>
          </a:xfrm>
          <a:solidFill>
            <a:srgbClr val="009900"/>
          </a:solidFill>
        </p:grpSpPr>
        <p:sp>
          <p:nvSpPr>
            <p:cNvPr id="19" name="Retângulo: Cantos Arredondados 18">
              <a:extLst>
                <a:ext uri="{FF2B5EF4-FFF2-40B4-BE49-F238E27FC236}">
                  <a16:creationId xmlns:a16="http://schemas.microsoft.com/office/drawing/2014/main" id="{5320B5EA-88E0-DCE8-EE72-F5A002FADF7F}"/>
                </a:ext>
              </a:extLst>
            </p:cNvPr>
            <p:cNvSpPr/>
            <p:nvPr/>
          </p:nvSpPr>
          <p:spPr>
            <a:xfrm>
              <a:off x="587315" y="1318663"/>
              <a:ext cx="999478" cy="3043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srgbClr val="FFFFFF"/>
                </a:solidFill>
              </a:endParaRPr>
            </a:p>
          </p:txBody>
        </p:sp>
        <p:sp>
          <p:nvSpPr>
            <p:cNvPr id="20" name="CaixaDeTexto 19">
              <a:extLst>
                <a:ext uri="{FF2B5EF4-FFF2-40B4-BE49-F238E27FC236}">
                  <a16:creationId xmlns:a16="http://schemas.microsoft.com/office/drawing/2014/main" id="{F41D519C-22A6-B7C9-3B11-3DB02946B5B7}"/>
                </a:ext>
              </a:extLst>
            </p:cNvPr>
            <p:cNvSpPr txBox="1"/>
            <p:nvPr/>
          </p:nvSpPr>
          <p:spPr>
            <a:xfrm>
              <a:off x="573908" y="1340056"/>
              <a:ext cx="1026292" cy="238575"/>
            </a:xfrm>
            <a:prstGeom prst="rect">
              <a:avLst/>
            </a:prstGeom>
            <a:grpFill/>
          </p:spPr>
          <p:txBody>
            <a:bodyPr wrap="square">
              <a:spAutoFit/>
            </a:bodyPr>
            <a:lstStyle/>
            <a:p>
              <a:pPr algn="ctr" defTabSz="609539">
                <a:defRPr/>
              </a:pPr>
              <a:r>
                <a:rPr lang="pt-BR" sz="1467" b="1" kern="0" dirty="0">
                  <a:solidFill>
                    <a:srgbClr val="FFFFFF"/>
                  </a:solidFill>
                </a:rPr>
                <a:t>IHQ 3+</a:t>
              </a:r>
              <a:endParaRPr lang="pt-BR" sz="1467" b="1" kern="0" baseline="30000" dirty="0">
                <a:solidFill>
                  <a:srgbClr val="FFFFFF"/>
                </a:solidFill>
              </a:endParaRPr>
            </a:p>
          </p:txBody>
        </p:sp>
      </p:grpSp>
      <p:sp>
        <p:nvSpPr>
          <p:cNvPr id="2" name="Título 1">
            <a:extLst>
              <a:ext uri="{FF2B5EF4-FFF2-40B4-BE49-F238E27FC236}">
                <a16:creationId xmlns:a16="http://schemas.microsoft.com/office/drawing/2014/main" id="{48181F30-DDDE-885F-C0F7-CEC600FF8242}"/>
              </a:ext>
            </a:extLst>
          </p:cNvPr>
          <p:cNvSpPr txBox="1">
            <a:spLocks/>
          </p:cNvSpPr>
          <p:nvPr/>
        </p:nvSpPr>
        <p:spPr>
          <a:xfrm>
            <a:off x="1230127" y="707614"/>
            <a:ext cx="10546273"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err="1"/>
              <a:t>Guidelines</a:t>
            </a:r>
            <a:r>
              <a:rPr lang="pt-BR" dirty="0"/>
              <a:t> da ASCO/CAP de 2023</a:t>
            </a:r>
          </a:p>
        </p:txBody>
      </p:sp>
      <p:pic>
        <p:nvPicPr>
          <p:cNvPr id="5" name="Imagem 4">
            <a:extLst>
              <a:ext uri="{FF2B5EF4-FFF2-40B4-BE49-F238E27FC236}">
                <a16:creationId xmlns:a16="http://schemas.microsoft.com/office/drawing/2014/main" id="{6E0BFD6F-8E72-05C7-34F8-352CEE36B6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21" name="Agrupar 175">
            <a:extLst>
              <a:ext uri="{FF2B5EF4-FFF2-40B4-BE49-F238E27FC236}">
                <a16:creationId xmlns:a16="http://schemas.microsoft.com/office/drawing/2014/main" id="{F1014E54-C1B2-C5DB-9C9D-725FCD15BCDF}"/>
              </a:ext>
            </a:extLst>
          </p:cNvPr>
          <p:cNvGrpSpPr/>
          <p:nvPr/>
        </p:nvGrpSpPr>
        <p:grpSpPr>
          <a:xfrm>
            <a:off x="11092070" y="224636"/>
            <a:ext cx="437456" cy="393290"/>
            <a:chOff x="3545187" y="2710780"/>
            <a:chExt cx="517818" cy="512042"/>
          </a:xfrm>
        </p:grpSpPr>
        <p:sp>
          <p:nvSpPr>
            <p:cNvPr id="22" name="Oval 449">
              <a:extLst>
                <a:ext uri="{FF2B5EF4-FFF2-40B4-BE49-F238E27FC236}">
                  <a16:creationId xmlns:a16="http://schemas.microsoft.com/office/drawing/2014/main" id="{DAD7D5BA-FC8A-D0C0-8E44-47E319CE102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23" name="Grupo 820">
              <a:extLst>
                <a:ext uri="{FF2B5EF4-FFF2-40B4-BE49-F238E27FC236}">
                  <a16:creationId xmlns:a16="http://schemas.microsoft.com/office/drawing/2014/main" id="{E808FE04-90DA-BA3A-E47B-633BFD0DE1DB}"/>
                </a:ext>
              </a:extLst>
            </p:cNvPr>
            <p:cNvGrpSpPr/>
            <p:nvPr/>
          </p:nvGrpSpPr>
          <p:grpSpPr>
            <a:xfrm>
              <a:off x="3674298" y="2824185"/>
              <a:ext cx="294520" cy="286820"/>
              <a:chOff x="3543300" y="2725738"/>
              <a:chExt cx="242888" cy="236538"/>
            </a:xfrm>
          </p:grpSpPr>
          <p:sp>
            <p:nvSpPr>
              <p:cNvPr id="24" name="Freeform 450">
                <a:extLst>
                  <a:ext uri="{FF2B5EF4-FFF2-40B4-BE49-F238E27FC236}">
                    <a16:creationId xmlns:a16="http://schemas.microsoft.com/office/drawing/2014/main" id="{7DF6C18E-A700-F371-B924-865E2C8B7B96}"/>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5" name="Oval 451">
                <a:extLst>
                  <a:ext uri="{FF2B5EF4-FFF2-40B4-BE49-F238E27FC236}">
                    <a16:creationId xmlns:a16="http://schemas.microsoft.com/office/drawing/2014/main" id="{C29A641B-87BE-FC41-D0B8-62EBD721279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26" name="Google Shape;143;g14de1185f82_0_60">
            <a:extLst>
              <a:ext uri="{FF2B5EF4-FFF2-40B4-BE49-F238E27FC236}">
                <a16:creationId xmlns:a16="http://schemas.microsoft.com/office/drawing/2014/main" id="{CE3ECA98-8EB9-65A3-0DA5-B3A538B2D24F}"/>
              </a:ext>
            </a:extLst>
          </p:cNvPr>
          <p:cNvSpPr txBox="1"/>
          <p:nvPr/>
        </p:nvSpPr>
        <p:spPr>
          <a:xfrm>
            <a:off x="8289561" y="6434538"/>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chemeClr val="bg1">
                    <a:lumMod val="65000"/>
                  </a:schemeClr>
                </a:solidFill>
                <a:latin typeface="+mj-lt"/>
                <a:ea typeface="Lora"/>
                <a:cs typeface="Lora"/>
                <a:sym typeface="Lora"/>
              </a:rPr>
              <a:t>Slide cortesia: AstraZeneca</a:t>
            </a:r>
          </a:p>
        </p:txBody>
      </p:sp>
    </p:spTree>
    <p:extLst>
      <p:ext uri="{BB962C8B-B14F-4D97-AF65-F5344CB8AC3E}">
        <p14:creationId xmlns:p14="http://schemas.microsoft.com/office/powerpoint/2010/main" val="1022184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198"/>
                                        </p:tgtEl>
                                        <p:attrNameLst>
                                          <p:attrName>style.visibility</p:attrName>
                                        </p:attrNameLst>
                                      </p:cBhvr>
                                      <p:to>
                                        <p:strVal val="visible"/>
                                      </p:to>
                                    </p:set>
                                    <p:anim calcmode="lin" valueType="num">
                                      <p:cBhvr additive="base">
                                        <p:cTn id="11" dur="1500" fill="hold"/>
                                        <p:tgtEl>
                                          <p:spTgt spid="198"/>
                                        </p:tgtEl>
                                        <p:attrNameLst>
                                          <p:attrName>ppt_x</p:attrName>
                                        </p:attrNameLst>
                                      </p:cBhvr>
                                      <p:tavLst>
                                        <p:tav tm="0">
                                          <p:val>
                                            <p:strVal val="0-#ppt_w/2"/>
                                          </p:val>
                                        </p:tav>
                                        <p:tav tm="100000">
                                          <p:val>
                                            <p:strVal val="#ppt_x"/>
                                          </p:val>
                                        </p:tav>
                                      </p:tavLst>
                                    </p:anim>
                                    <p:anim calcmode="lin" valueType="num">
                                      <p:cBhvr additive="base">
                                        <p:cTn id="12" dur="1500" fill="hold"/>
                                        <p:tgtEl>
                                          <p:spTgt spid="19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197"/>
                                        </p:tgtEl>
                                        <p:attrNameLst>
                                          <p:attrName>style.visibility</p:attrName>
                                        </p:attrNameLst>
                                      </p:cBhvr>
                                      <p:to>
                                        <p:strVal val="visible"/>
                                      </p:to>
                                    </p:set>
                                    <p:anim calcmode="lin" valueType="num">
                                      <p:cBhvr additive="base">
                                        <p:cTn id="15" dur="1500" fill="hold"/>
                                        <p:tgtEl>
                                          <p:spTgt spid="197"/>
                                        </p:tgtEl>
                                        <p:attrNameLst>
                                          <p:attrName>ppt_x</p:attrName>
                                        </p:attrNameLst>
                                      </p:cBhvr>
                                      <p:tavLst>
                                        <p:tav tm="0">
                                          <p:val>
                                            <p:strVal val="0-#ppt_w/2"/>
                                          </p:val>
                                        </p:tav>
                                        <p:tav tm="100000">
                                          <p:val>
                                            <p:strVal val="#ppt_x"/>
                                          </p:val>
                                        </p:tav>
                                      </p:tavLst>
                                    </p:anim>
                                    <p:anim calcmode="lin" valueType="num">
                                      <p:cBhvr additive="base">
                                        <p:cTn id="16" dur="1500" fill="hold"/>
                                        <p:tgtEl>
                                          <p:spTgt spid="19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600"/>
                                  </p:stCondLst>
                                  <p:childTnLst>
                                    <p:set>
                                      <p:cBhvr>
                                        <p:cTn id="18" dur="1" fill="hold">
                                          <p:stCondLst>
                                            <p:cond delay="0"/>
                                          </p:stCondLst>
                                        </p:cTn>
                                        <p:tgtEl>
                                          <p:spTgt spid="196"/>
                                        </p:tgtEl>
                                        <p:attrNameLst>
                                          <p:attrName>style.visibility</p:attrName>
                                        </p:attrNameLst>
                                      </p:cBhvr>
                                      <p:to>
                                        <p:strVal val="visible"/>
                                      </p:to>
                                    </p:set>
                                    <p:anim calcmode="lin" valueType="num">
                                      <p:cBhvr additive="base">
                                        <p:cTn id="19" dur="1500" fill="hold"/>
                                        <p:tgtEl>
                                          <p:spTgt spid="196"/>
                                        </p:tgtEl>
                                        <p:attrNameLst>
                                          <p:attrName>ppt_x</p:attrName>
                                        </p:attrNameLst>
                                      </p:cBhvr>
                                      <p:tavLst>
                                        <p:tav tm="0">
                                          <p:val>
                                            <p:strVal val="0-#ppt_w/2"/>
                                          </p:val>
                                        </p:tav>
                                        <p:tav tm="100000">
                                          <p:val>
                                            <p:strVal val="#ppt_x"/>
                                          </p:val>
                                        </p:tav>
                                      </p:tavLst>
                                    </p:anim>
                                    <p:anim calcmode="lin" valueType="num">
                                      <p:cBhvr additive="base">
                                        <p:cTn id="20" dur="1500" fill="hold"/>
                                        <p:tgtEl>
                                          <p:spTgt spid="196"/>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par>
                                <p:cTn id="24" presetID="22" presetClass="entr" presetSubtype="8"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22" presetClass="entr" presetSubtype="1" fill="hold" nodeType="withEffect">
                                  <p:stCondLst>
                                    <p:cond delay="30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500"/>
                                        <p:tgtEl>
                                          <p:spTgt spid="44"/>
                                        </p:tgtEl>
                                      </p:cBhvr>
                                    </p:animEffect>
                                  </p:childTnLst>
                                </p:cTn>
                              </p:par>
                              <p:par>
                                <p:cTn id="30" presetID="22" presetClass="entr" presetSubtype="1" fill="hold" nodeType="withEffect">
                                  <p:stCondLst>
                                    <p:cond delay="40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par>
                                <p:cTn id="33" presetID="22" presetClass="entr" presetSubtype="1" fill="hold" nodeType="withEffect">
                                  <p:stCondLst>
                                    <p:cond delay="50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par>
                                <p:cTn id="36" presetID="22" presetClass="entr" presetSubtype="1" fill="hold" nodeType="withEffect">
                                  <p:stCondLst>
                                    <p:cond delay="60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par>
                                <p:cTn id="39" presetID="10" presetClass="entr" presetSubtype="0" fill="hold" grpId="0" nodeType="withEffect">
                                  <p:stCondLst>
                                    <p:cond delay="600"/>
                                  </p:stCondLst>
                                  <p:childTnLst>
                                    <p:set>
                                      <p:cBhvr>
                                        <p:cTn id="40" dur="1" fill="hold">
                                          <p:stCondLst>
                                            <p:cond delay="0"/>
                                          </p:stCondLst>
                                        </p:cTn>
                                        <p:tgtEl>
                                          <p:spTgt spid="129"/>
                                        </p:tgtEl>
                                        <p:attrNameLst>
                                          <p:attrName>style.visibility</p:attrName>
                                        </p:attrNameLst>
                                      </p:cBhvr>
                                      <p:to>
                                        <p:strVal val="visible"/>
                                      </p:to>
                                    </p:set>
                                    <p:animEffect transition="in" filter="fade">
                                      <p:cBhvr>
                                        <p:cTn id="41" dur="500"/>
                                        <p:tgtEl>
                                          <p:spTgt spid="129"/>
                                        </p:tgtEl>
                                      </p:cBhvr>
                                    </p:animEffect>
                                  </p:childTnLst>
                                </p:cTn>
                              </p:par>
                              <p:par>
                                <p:cTn id="42" presetID="10" presetClass="entr" presetSubtype="0" fill="hold" grpId="0" nodeType="withEffect">
                                  <p:stCondLst>
                                    <p:cond delay="60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60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42"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anim calcmode="lin" valueType="num">
                                      <p:cBhvr>
                                        <p:cTn id="54" dur="1000" fill="hold"/>
                                        <p:tgtEl>
                                          <p:spTgt spid="37"/>
                                        </p:tgtEl>
                                        <p:attrNameLst>
                                          <p:attrName>ppt_x</p:attrName>
                                        </p:attrNameLst>
                                      </p:cBhvr>
                                      <p:tavLst>
                                        <p:tav tm="0">
                                          <p:val>
                                            <p:strVal val="#ppt_x"/>
                                          </p:val>
                                        </p:tav>
                                        <p:tav tm="100000">
                                          <p:val>
                                            <p:strVal val="#ppt_x"/>
                                          </p:val>
                                        </p:tav>
                                      </p:tavLst>
                                    </p:anim>
                                    <p:anim calcmode="lin" valueType="num">
                                      <p:cBhvr>
                                        <p:cTn id="55" dur="1000" fill="hold"/>
                                        <p:tgtEl>
                                          <p:spTgt spid="3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2"/>
                                        </p:tgtEl>
                                        <p:attrNameLst>
                                          <p:attrName>style.visibility</p:attrName>
                                        </p:attrNameLst>
                                      </p:cBhvr>
                                      <p:to>
                                        <p:strVal val="visible"/>
                                      </p:to>
                                    </p:set>
                                    <p:animEffect transition="in" filter="fade">
                                      <p:cBhvr>
                                        <p:cTn id="58" dur="1000"/>
                                        <p:tgtEl>
                                          <p:spTgt spid="192"/>
                                        </p:tgtEl>
                                      </p:cBhvr>
                                    </p:animEffect>
                                    <p:anim calcmode="lin" valueType="num">
                                      <p:cBhvr>
                                        <p:cTn id="59" dur="1000" fill="hold"/>
                                        <p:tgtEl>
                                          <p:spTgt spid="192"/>
                                        </p:tgtEl>
                                        <p:attrNameLst>
                                          <p:attrName>ppt_x</p:attrName>
                                        </p:attrNameLst>
                                      </p:cBhvr>
                                      <p:tavLst>
                                        <p:tav tm="0">
                                          <p:val>
                                            <p:strVal val="#ppt_x"/>
                                          </p:val>
                                        </p:tav>
                                        <p:tav tm="100000">
                                          <p:val>
                                            <p:strVal val="#ppt_x"/>
                                          </p:val>
                                        </p:tav>
                                      </p:tavLst>
                                    </p:anim>
                                    <p:anim calcmode="lin" valueType="num">
                                      <p:cBhvr>
                                        <p:cTn id="60" dur="1000" fill="hold"/>
                                        <p:tgtEl>
                                          <p:spTgt spid="19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1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00"/>
                                  </p:stCondLst>
                                  <p:childTnLst>
                                    <p:set>
                                      <p:cBhvr>
                                        <p:cTn id="67" dur="1" fill="hold">
                                          <p:stCondLst>
                                            <p:cond delay="0"/>
                                          </p:stCondLst>
                                        </p:cTn>
                                        <p:tgtEl>
                                          <p:spTgt spid="193"/>
                                        </p:tgtEl>
                                        <p:attrNameLst>
                                          <p:attrName>style.visibility</p:attrName>
                                        </p:attrNameLst>
                                      </p:cBhvr>
                                      <p:to>
                                        <p:strVal val="visible"/>
                                      </p:to>
                                    </p:set>
                                    <p:animEffect transition="in" filter="fade">
                                      <p:cBhvr>
                                        <p:cTn id="68" dur="1000"/>
                                        <p:tgtEl>
                                          <p:spTgt spid="193"/>
                                        </p:tgtEl>
                                      </p:cBhvr>
                                    </p:animEffect>
                                    <p:anim calcmode="lin" valueType="num">
                                      <p:cBhvr>
                                        <p:cTn id="69" dur="1000" fill="hold"/>
                                        <p:tgtEl>
                                          <p:spTgt spid="193"/>
                                        </p:tgtEl>
                                        <p:attrNameLst>
                                          <p:attrName>ppt_x</p:attrName>
                                        </p:attrNameLst>
                                      </p:cBhvr>
                                      <p:tavLst>
                                        <p:tav tm="0">
                                          <p:val>
                                            <p:strVal val="#ppt_x"/>
                                          </p:val>
                                        </p:tav>
                                        <p:tav tm="100000">
                                          <p:val>
                                            <p:strVal val="#ppt_x"/>
                                          </p:val>
                                        </p:tav>
                                      </p:tavLst>
                                    </p:anim>
                                    <p:anim calcmode="lin" valueType="num">
                                      <p:cBhvr>
                                        <p:cTn id="70" dur="1000" fill="hold"/>
                                        <p:tgtEl>
                                          <p:spTgt spid="193"/>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0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200"/>
                                  </p:stCondLst>
                                  <p:childTnLst>
                                    <p:set>
                                      <p:cBhvr>
                                        <p:cTn id="77" dur="1" fill="hold">
                                          <p:stCondLst>
                                            <p:cond delay="0"/>
                                          </p:stCondLst>
                                        </p:cTn>
                                        <p:tgtEl>
                                          <p:spTgt spid="194"/>
                                        </p:tgtEl>
                                        <p:attrNameLst>
                                          <p:attrName>style.visibility</p:attrName>
                                        </p:attrNameLst>
                                      </p:cBhvr>
                                      <p:to>
                                        <p:strVal val="visible"/>
                                      </p:to>
                                    </p:set>
                                    <p:animEffect transition="in" filter="fade">
                                      <p:cBhvr>
                                        <p:cTn id="78" dur="1000"/>
                                        <p:tgtEl>
                                          <p:spTgt spid="194"/>
                                        </p:tgtEl>
                                      </p:cBhvr>
                                    </p:animEffect>
                                    <p:anim calcmode="lin" valueType="num">
                                      <p:cBhvr>
                                        <p:cTn id="79" dur="1000" fill="hold"/>
                                        <p:tgtEl>
                                          <p:spTgt spid="194"/>
                                        </p:tgtEl>
                                        <p:attrNameLst>
                                          <p:attrName>ppt_x</p:attrName>
                                        </p:attrNameLst>
                                      </p:cBhvr>
                                      <p:tavLst>
                                        <p:tav tm="0">
                                          <p:val>
                                            <p:strVal val="#ppt_x"/>
                                          </p:val>
                                        </p:tav>
                                        <p:tav tm="100000">
                                          <p:val>
                                            <p:strVal val="#ppt_x"/>
                                          </p:val>
                                        </p:tav>
                                      </p:tavLst>
                                    </p:anim>
                                    <p:anim calcmode="lin" valueType="num">
                                      <p:cBhvr>
                                        <p:cTn id="80" dur="1000" fill="hold"/>
                                        <p:tgtEl>
                                          <p:spTgt spid="194"/>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30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1000"/>
                                        <p:tgtEl>
                                          <p:spTgt spid="40"/>
                                        </p:tgtEl>
                                      </p:cBhvr>
                                    </p:animEffect>
                                    <p:anim calcmode="lin" valueType="num">
                                      <p:cBhvr>
                                        <p:cTn id="84" dur="1000" fill="hold"/>
                                        <p:tgtEl>
                                          <p:spTgt spid="40"/>
                                        </p:tgtEl>
                                        <p:attrNameLst>
                                          <p:attrName>ppt_x</p:attrName>
                                        </p:attrNameLst>
                                      </p:cBhvr>
                                      <p:tavLst>
                                        <p:tav tm="0">
                                          <p:val>
                                            <p:strVal val="#ppt_x"/>
                                          </p:val>
                                        </p:tav>
                                        <p:tav tm="100000">
                                          <p:val>
                                            <p:strVal val="#ppt_x"/>
                                          </p:val>
                                        </p:tav>
                                      </p:tavLst>
                                    </p:anim>
                                    <p:anim calcmode="lin" valueType="num">
                                      <p:cBhvr>
                                        <p:cTn id="85" dur="1000" fill="hold"/>
                                        <p:tgtEl>
                                          <p:spTgt spid="4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30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1000"/>
                                        <p:tgtEl>
                                          <p:spTgt spid="3"/>
                                        </p:tgtEl>
                                      </p:cBhvr>
                                    </p:animEffect>
                                    <p:anim calcmode="lin" valueType="num">
                                      <p:cBhvr>
                                        <p:cTn id="89" dur="1000" fill="hold"/>
                                        <p:tgtEl>
                                          <p:spTgt spid="3"/>
                                        </p:tgtEl>
                                        <p:attrNameLst>
                                          <p:attrName>ppt_x</p:attrName>
                                        </p:attrNameLst>
                                      </p:cBhvr>
                                      <p:tavLst>
                                        <p:tav tm="0">
                                          <p:val>
                                            <p:strVal val="#ppt_x"/>
                                          </p:val>
                                        </p:tav>
                                        <p:tav tm="100000">
                                          <p:val>
                                            <p:strVal val="#ppt_x"/>
                                          </p:val>
                                        </p:tav>
                                      </p:tavLst>
                                    </p:anim>
                                    <p:anim calcmode="lin" valueType="num">
                                      <p:cBhvr>
                                        <p:cTn id="90" dur="1000" fill="hold"/>
                                        <p:tgtEl>
                                          <p:spTgt spid="3"/>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1000"/>
                                        <p:tgtEl>
                                          <p:spTgt spid="4"/>
                                        </p:tgtEl>
                                      </p:cBhvr>
                                    </p:animEffect>
                                    <p:anim calcmode="lin" valueType="num">
                                      <p:cBhvr>
                                        <p:cTn id="94" dur="1000" fill="hold"/>
                                        <p:tgtEl>
                                          <p:spTgt spid="4"/>
                                        </p:tgtEl>
                                        <p:attrNameLst>
                                          <p:attrName>ppt_x</p:attrName>
                                        </p:attrNameLst>
                                      </p:cBhvr>
                                      <p:tavLst>
                                        <p:tav tm="0">
                                          <p:val>
                                            <p:strVal val="#ppt_x"/>
                                          </p:val>
                                        </p:tav>
                                        <p:tav tm="100000">
                                          <p:val>
                                            <p:strVal val="#ppt_x"/>
                                          </p:val>
                                        </p:tav>
                                      </p:tavLst>
                                    </p:anim>
                                    <p:anim calcmode="lin" valueType="num">
                                      <p:cBhvr>
                                        <p:cTn id="95" dur="1000" fill="hold"/>
                                        <p:tgtEl>
                                          <p:spTgt spid="4"/>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1000"/>
                                        <p:tgtEl>
                                          <p:spTgt spid="10"/>
                                        </p:tgtEl>
                                      </p:cBhvr>
                                    </p:animEffect>
                                    <p:anim calcmode="lin" valueType="num">
                                      <p:cBhvr>
                                        <p:cTn id="99" dur="1000" fill="hold"/>
                                        <p:tgtEl>
                                          <p:spTgt spid="10"/>
                                        </p:tgtEl>
                                        <p:attrNameLst>
                                          <p:attrName>ppt_x</p:attrName>
                                        </p:attrNameLst>
                                      </p:cBhvr>
                                      <p:tavLst>
                                        <p:tav tm="0">
                                          <p:val>
                                            <p:strVal val="#ppt_x"/>
                                          </p:val>
                                        </p:tav>
                                        <p:tav tm="100000">
                                          <p:val>
                                            <p:strVal val="#ppt_x"/>
                                          </p:val>
                                        </p:tav>
                                      </p:tavLst>
                                    </p:anim>
                                    <p:anim calcmode="lin" valueType="num">
                                      <p:cBhvr>
                                        <p:cTn id="100" dur="1000" fill="hold"/>
                                        <p:tgtEl>
                                          <p:spTgt spid="10"/>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10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20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30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anim calcmode="lin" valueType="num">
                                      <p:cBhvr>
                                        <p:cTn id="114" dur="1000" fill="hold"/>
                                        <p:tgtEl>
                                          <p:spTgt spid="18"/>
                                        </p:tgtEl>
                                        <p:attrNameLst>
                                          <p:attrName>ppt_x</p:attrName>
                                        </p:attrNameLst>
                                      </p:cBhvr>
                                      <p:tavLst>
                                        <p:tav tm="0">
                                          <p:val>
                                            <p:strVal val="#ppt_x"/>
                                          </p:val>
                                        </p:tav>
                                        <p:tav tm="100000">
                                          <p:val>
                                            <p:strVal val="#ppt_x"/>
                                          </p:val>
                                        </p:tav>
                                      </p:tavLst>
                                    </p:anim>
                                    <p:anim calcmode="lin" valueType="num">
                                      <p:cBhvr>
                                        <p:cTn id="1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6" grpId="0"/>
      <p:bldP spid="197" grpId="0"/>
      <p:bldP spid="198" grpId="0"/>
      <p:bldP spid="11" grpId="0"/>
      <p:bldP spid="192" grpId="0" animBg="1"/>
      <p:bldP spid="193" grpId="0" animBg="1"/>
      <p:bldP spid="194" grpId="0" animBg="1"/>
      <p:bldP spid="3" grpId="0" animBg="1"/>
      <p:bldP spid="55" grpId="0" animBg="1"/>
      <p:bldP spid="129" grpId="0"/>
      <p:bldP spid="56" grpId="0" animBg="1"/>
      <p:bldP spid="1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8" name="Espaço Reservado para Texto 17">
            <a:extLst>
              <a:ext uri="{FF2B5EF4-FFF2-40B4-BE49-F238E27FC236}">
                <a16:creationId xmlns:a16="http://schemas.microsoft.com/office/drawing/2014/main" id="{251DCCBD-4975-1345-E360-67247DD0158C}"/>
              </a:ext>
            </a:extLst>
          </p:cNvPr>
          <p:cNvSpPr>
            <a:spLocks noGrp="1"/>
          </p:cNvSpPr>
          <p:nvPr>
            <p:ph type="body" sz="quarter" idx="11"/>
          </p:nvPr>
        </p:nvSpPr>
        <p:spPr/>
        <p:txBody>
          <a:bodyPr/>
          <a:lstStyle/>
          <a:p>
            <a:r>
              <a:rPr lang="pt-BR" dirty="0"/>
              <a:t>Protocolo do ACCCC</a:t>
            </a:r>
          </a:p>
        </p:txBody>
      </p:sp>
      <p:sp>
        <p:nvSpPr>
          <p:cNvPr id="4" name="Título 1">
            <a:extLst>
              <a:ext uri="{FF2B5EF4-FFF2-40B4-BE49-F238E27FC236}">
                <a16:creationId xmlns:a16="http://schemas.microsoft.com/office/drawing/2014/main" id="{33596871-CDA1-3FCA-DE10-6599CB3DD5F9}"/>
              </a:ext>
            </a:extLst>
          </p:cNvPr>
          <p:cNvSpPr>
            <a:spLocks noGrp="1"/>
          </p:cNvSpPr>
          <p:nvPr>
            <p:ph type="title"/>
          </p:nvPr>
        </p:nvSpPr>
        <p:spPr>
          <a:xfrm>
            <a:off x="295481" y="1067844"/>
            <a:ext cx="2840183" cy="2932919"/>
          </a:xfrm>
        </p:spPr>
        <p:txBody>
          <a:bodyPr vert="horz" wrap="square" lIns="91440" tIns="45720" rIns="91440" bIns="45720" numCol="1" rtlCol="0" anchor="ctr" anchorCtr="0" compatLnSpc="1">
            <a:prstTxWarp prst="textNoShape">
              <a:avLst/>
            </a:prstTxWarp>
            <a:normAutofit/>
          </a:bodyPr>
          <a:lstStyle/>
          <a:p>
            <a:r>
              <a:rPr lang="en-US" sz="2500" dirty="0">
                <a:solidFill>
                  <a:srgbClr val="138E15"/>
                </a:solidFill>
              </a:rPr>
              <a:t>So, what should we do for now?</a:t>
            </a:r>
            <a:br>
              <a:rPr lang="en-US" sz="2500" dirty="0">
                <a:solidFill>
                  <a:srgbClr val="138E15"/>
                </a:solidFill>
              </a:rPr>
            </a:br>
            <a:br>
              <a:rPr lang="en-US" sz="2500" dirty="0">
                <a:solidFill>
                  <a:srgbClr val="138E15"/>
                </a:solidFill>
              </a:rPr>
            </a:br>
            <a:r>
              <a:rPr lang="en-US" sz="2500" dirty="0">
                <a:solidFill>
                  <a:srgbClr val="138E15"/>
                </a:solidFill>
              </a:rPr>
              <a:t>ACCCC reporting of IHC HER2 results</a:t>
            </a:r>
          </a:p>
        </p:txBody>
      </p:sp>
      <p:sp>
        <p:nvSpPr>
          <p:cNvPr id="5" name="Espaço Reservado para Conteúdo 2">
            <a:extLst>
              <a:ext uri="{FF2B5EF4-FFF2-40B4-BE49-F238E27FC236}">
                <a16:creationId xmlns:a16="http://schemas.microsoft.com/office/drawing/2014/main" id="{45230C53-0EF6-E21D-AEDD-9224712E50E7}"/>
              </a:ext>
            </a:extLst>
          </p:cNvPr>
          <p:cNvSpPr txBox="1">
            <a:spLocks/>
          </p:cNvSpPr>
          <p:nvPr/>
        </p:nvSpPr>
        <p:spPr>
          <a:xfrm>
            <a:off x="3546714" y="1601607"/>
            <a:ext cx="8544949" cy="4350652"/>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defTabSz="914377">
              <a:lnSpc>
                <a:spcPct val="150000"/>
              </a:lnSpc>
              <a:buFont typeface="Arial" panose="020B0604020202020204" pitchFamily="34" charset="0"/>
              <a:buChar char="•"/>
              <a:defRPr/>
            </a:pPr>
            <a:r>
              <a:rPr lang="pt-BR" sz="2000" dirty="0" err="1">
                <a:latin typeface="Calibri" panose="020F0502020204030204"/>
              </a:rPr>
              <a:t>Results</a:t>
            </a:r>
            <a:r>
              <a:rPr lang="pt-BR" sz="2000" dirty="0">
                <a:latin typeface="Calibri" panose="020F0502020204030204"/>
              </a:rPr>
              <a:t> </a:t>
            </a:r>
            <a:r>
              <a:rPr lang="pt-BR" sz="2000" dirty="0" err="1">
                <a:latin typeface="Calibri" panose="020F0502020204030204"/>
              </a:rPr>
              <a:t>of</a:t>
            </a:r>
            <a:r>
              <a:rPr lang="pt-BR" sz="2000" dirty="0">
                <a:latin typeface="Calibri" panose="020F0502020204030204"/>
              </a:rPr>
              <a:t> IHC assessment </a:t>
            </a:r>
            <a:r>
              <a:rPr lang="pt-BR" sz="2000" dirty="0" err="1">
                <a:latin typeface="Calibri" panose="020F0502020204030204"/>
              </a:rPr>
              <a:t>and</a:t>
            </a:r>
            <a:r>
              <a:rPr lang="pt-BR" sz="2000" dirty="0">
                <a:latin typeface="Calibri" panose="020F0502020204030204"/>
              </a:rPr>
              <a:t> </a:t>
            </a:r>
            <a:r>
              <a:rPr lang="pt-BR" sz="2000" dirty="0" err="1">
                <a:latin typeface="Calibri" panose="020F0502020204030204"/>
              </a:rPr>
              <a:t>interpretation</a:t>
            </a:r>
            <a:r>
              <a:rPr lang="pt-BR" sz="2000" dirty="0">
                <a:latin typeface="Calibri" panose="020F0502020204030204"/>
              </a:rPr>
              <a:t> </a:t>
            </a:r>
            <a:r>
              <a:rPr lang="pt-BR" sz="2000" dirty="0" err="1">
                <a:latin typeface="Calibri" panose="020F0502020204030204"/>
              </a:rPr>
              <a:t>of</a:t>
            </a:r>
            <a:r>
              <a:rPr lang="pt-BR" sz="2000" dirty="0">
                <a:latin typeface="Calibri" panose="020F0502020204030204"/>
              </a:rPr>
              <a:t> HER2 (Clone/</a:t>
            </a:r>
            <a:r>
              <a:rPr lang="pt-BR" sz="2000" dirty="0" err="1">
                <a:latin typeface="Calibri" panose="020F0502020204030204"/>
              </a:rPr>
              <a:t>Source</a:t>
            </a:r>
            <a:r>
              <a:rPr lang="pt-BR" sz="2000" dirty="0">
                <a:latin typeface="Calibri" panose="020F0502020204030204"/>
              </a:rPr>
              <a:t>)</a:t>
            </a:r>
          </a:p>
          <a:p>
            <a:pPr marL="971526" lvl="1" indent="-285744" defTabSz="914377">
              <a:lnSpc>
                <a:spcPct val="150000"/>
              </a:lnSpc>
              <a:spcBef>
                <a:spcPts val="0"/>
              </a:spcBef>
              <a:buFont typeface="Wingdings" panose="05000000000000000000" pitchFamily="2" charset="2"/>
              <a:buChar char="ü"/>
              <a:defRPr/>
            </a:pPr>
            <a:r>
              <a:rPr lang="pt-BR" sz="2000" dirty="0">
                <a:solidFill>
                  <a:srgbClr val="00B050"/>
                </a:solidFill>
                <a:latin typeface="Calibri" panose="020F0502020204030204"/>
              </a:rPr>
              <a:t>Negative (score 0) for HER2 </a:t>
            </a:r>
            <a:r>
              <a:rPr lang="pt-BR" sz="2000" dirty="0" err="1">
                <a:solidFill>
                  <a:srgbClr val="00B050"/>
                </a:solidFill>
                <a:latin typeface="Calibri" panose="020F0502020204030204"/>
              </a:rPr>
              <a:t>overexpression</a:t>
            </a:r>
            <a:endParaRPr lang="pt-BR" sz="2000" dirty="0">
              <a:solidFill>
                <a:srgbClr val="00B050"/>
              </a:solidFill>
              <a:latin typeface="Calibri" panose="020F0502020204030204"/>
            </a:endParaRP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a:t>
            </a:r>
            <a:r>
              <a:rPr lang="pt-BR" sz="2000" dirty="0" err="1">
                <a:solidFill>
                  <a:prstClr val="black"/>
                </a:solidFill>
                <a:latin typeface="Calibri" panose="020F0502020204030204"/>
              </a:rPr>
              <a:t>membrane</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0%</a:t>
            </a:r>
          </a:p>
          <a:p>
            <a:pPr marL="971526" lvl="1" indent="-285744" defTabSz="914377">
              <a:lnSpc>
                <a:spcPct val="150000"/>
              </a:lnSpc>
              <a:spcBef>
                <a:spcPts val="0"/>
              </a:spcBef>
              <a:buFont typeface="Wingdings" panose="05000000000000000000" pitchFamily="2" charset="2"/>
              <a:buChar char="ü"/>
              <a:defRPr/>
            </a:pPr>
            <a:r>
              <a:rPr lang="pt-BR" sz="2000" dirty="0">
                <a:solidFill>
                  <a:srgbClr val="00B050"/>
                </a:solidFill>
                <a:latin typeface="Calibri" panose="020F0502020204030204"/>
              </a:rPr>
              <a:t>Score 0 (Negative for HER2 </a:t>
            </a:r>
            <a:r>
              <a:rPr lang="pt-BR" sz="2000" dirty="0" err="1">
                <a:solidFill>
                  <a:srgbClr val="00B050"/>
                </a:solidFill>
                <a:latin typeface="Calibri" panose="020F0502020204030204"/>
              </a:rPr>
              <a:t>overexpression</a:t>
            </a:r>
            <a:r>
              <a:rPr lang="pt-BR" sz="2000" dirty="0">
                <a:solidFill>
                  <a:srgbClr val="00B050"/>
                </a:solidFill>
                <a:latin typeface="Calibri" panose="020F0502020204030204"/>
              </a:rPr>
              <a:t>)</a:t>
            </a: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a:t>
            </a:r>
            <a:r>
              <a:rPr lang="pt-BR" sz="2000" dirty="0" err="1">
                <a:solidFill>
                  <a:prstClr val="black"/>
                </a:solidFill>
                <a:latin typeface="Calibri" panose="020F0502020204030204"/>
              </a:rPr>
              <a:t>incomplete</a:t>
            </a:r>
            <a:r>
              <a:rPr lang="pt-BR" sz="2000" dirty="0">
                <a:solidFill>
                  <a:prstClr val="black"/>
                </a:solidFill>
                <a:latin typeface="Calibri" panose="020F0502020204030204"/>
              </a:rPr>
              <a:t> </a:t>
            </a:r>
            <a:r>
              <a:rPr lang="pt-BR" sz="2000" dirty="0" err="1">
                <a:solidFill>
                  <a:prstClr val="black"/>
                </a:solidFill>
                <a:latin typeface="Calibri" panose="020F0502020204030204"/>
              </a:rPr>
              <a:t>and</a:t>
            </a:r>
            <a:r>
              <a:rPr lang="pt-BR" sz="2000" dirty="0">
                <a:solidFill>
                  <a:prstClr val="black"/>
                </a:solidFill>
                <a:latin typeface="Calibri" panose="020F0502020204030204"/>
              </a:rPr>
              <a:t> </a:t>
            </a:r>
            <a:r>
              <a:rPr lang="pt-BR" sz="2000" dirty="0" err="1">
                <a:solidFill>
                  <a:prstClr val="black"/>
                </a:solidFill>
                <a:latin typeface="Calibri" panose="020F0502020204030204"/>
              </a:rPr>
              <a:t>faint</a:t>
            </a:r>
            <a:r>
              <a:rPr lang="pt-BR" sz="2000" dirty="0">
                <a:solidFill>
                  <a:prstClr val="black"/>
                </a:solidFill>
                <a:latin typeface="Calibri" panose="020F0502020204030204"/>
              </a:rPr>
              <a:t> </a:t>
            </a:r>
            <a:r>
              <a:rPr lang="pt-BR" sz="2000" dirty="0" err="1">
                <a:solidFill>
                  <a:prstClr val="black"/>
                </a:solidFill>
                <a:latin typeface="Calibri" panose="020F0502020204030204"/>
              </a:rPr>
              <a:t>membrane</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__%</a:t>
            </a:r>
          </a:p>
          <a:p>
            <a:pPr marL="971526" lvl="1" indent="-285744" defTabSz="914377">
              <a:lnSpc>
                <a:spcPct val="150000"/>
              </a:lnSpc>
              <a:spcBef>
                <a:spcPts val="0"/>
              </a:spcBef>
              <a:buFont typeface="Wingdings" panose="05000000000000000000" pitchFamily="2" charset="2"/>
              <a:buChar char="ü"/>
              <a:defRPr/>
            </a:pPr>
            <a:r>
              <a:rPr lang="pt-BR" sz="2000" dirty="0">
                <a:solidFill>
                  <a:srgbClr val="00B050"/>
                </a:solidFill>
                <a:latin typeface="Calibri" panose="020F0502020204030204"/>
              </a:rPr>
              <a:t>Score 1+ </a:t>
            </a:r>
            <a:r>
              <a:rPr lang="pt-BR" sz="2000" dirty="0" err="1">
                <a:solidFill>
                  <a:srgbClr val="00B050"/>
                </a:solidFill>
                <a:latin typeface="Calibri" panose="020F0502020204030204"/>
              </a:rPr>
              <a:t>or</a:t>
            </a:r>
            <a:r>
              <a:rPr lang="pt-BR" sz="2000" dirty="0">
                <a:solidFill>
                  <a:srgbClr val="00B050"/>
                </a:solidFill>
                <a:latin typeface="Calibri" panose="020F0502020204030204"/>
              </a:rPr>
              <a:t> 2+ (Negative/</a:t>
            </a:r>
            <a:r>
              <a:rPr lang="pt-BR" sz="2000" dirty="0" err="1">
                <a:solidFill>
                  <a:srgbClr val="00B050"/>
                </a:solidFill>
                <a:latin typeface="Calibri" panose="020F0502020204030204"/>
              </a:rPr>
              <a:t>Equivocal</a:t>
            </a:r>
            <a:r>
              <a:rPr lang="pt-BR" sz="2000" dirty="0">
                <a:solidFill>
                  <a:srgbClr val="00B050"/>
                </a:solidFill>
                <a:latin typeface="Calibri" panose="020F0502020204030204"/>
              </a:rPr>
              <a:t> for HER2 </a:t>
            </a:r>
            <a:r>
              <a:rPr lang="pt-BR" sz="2000" dirty="0" err="1">
                <a:solidFill>
                  <a:srgbClr val="00B050"/>
                </a:solidFill>
                <a:latin typeface="Calibri" panose="020F0502020204030204"/>
              </a:rPr>
              <a:t>overexpression</a:t>
            </a:r>
            <a:r>
              <a:rPr lang="pt-BR" sz="2000" dirty="0">
                <a:solidFill>
                  <a:srgbClr val="00B050"/>
                </a:solidFill>
                <a:latin typeface="Calibri" panose="020F0502020204030204"/>
              </a:rPr>
              <a:t>)</a:t>
            </a: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complete </a:t>
            </a:r>
            <a:r>
              <a:rPr lang="pt-BR" sz="2000" dirty="0" err="1">
                <a:solidFill>
                  <a:prstClr val="black"/>
                </a:solidFill>
                <a:latin typeface="Calibri" panose="020F0502020204030204"/>
              </a:rPr>
              <a:t>and</a:t>
            </a:r>
            <a:r>
              <a:rPr lang="pt-BR" sz="2000" dirty="0">
                <a:solidFill>
                  <a:prstClr val="black"/>
                </a:solidFill>
                <a:latin typeface="Calibri" panose="020F0502020204030204"/>
              </a:rPr>
              <a:t> </a:t>
            </a:r>
            <a:r>
              <a:rPr lang="pt-BR" sz="2000" dirty="0" err="1">
                <a:solidFill>
                  <a:prstClr val="black"/>
                </a:solidFill>
                <a:latin typeface="Calibri" panose="020F0502020204030204"/>
              </a:rPr>
              <a:t>faint</a:t>
            </a:r>
            <a:r>
              <a:rPr lang="pt-BR" sz="2000" dirty="0">
                <a:solidFill>
                  <a:prstClr val="black"/>
                </a:solidFill>
                <a:latin typeface="Calibri" panose="020F0502020204030204"/>
              </a:rPr>
              <a:t>/</a:t>
            </a:r>
            <a:r>
              <a:rPr lang="pt-BR" sz="2000" dirty="0" err="1">
                <a:solidFill>
                  <a:prstClr val="black"/>
                </a:solidFill>
                <a:latin typeface="Calibri" panose="020F0502020204030204"/>
              </a:rPr>
              <a:t>moderate</a:t>
            </a:r>
            <a:r>
              <a:rPr lang="pt-BR" sz="2000" dirty="0">
                <a:solidFill>
                  <a:prstClr val="black"/>
                </a:solidFill>
                <a:latin typeface="Calibri" panose="020F0502020204030204"/>
              </a:rPr>
              <a:t> </a:t>
            </a:r>
            <a:r>
              <a:rPr lang="pt-BR" sz="2000" dirty="0" err="1">
                <a:solidFill>
                  <a:prstClr val="black"/>
                </a:solidFill>
                <a:latin typeface="Calibri" panose="020F0502020204030204"/>
              </a:rPr>
              <a:t>membrane</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__%</a:t>
            </a:r>
          </a:p>
          <a:p>
            <a:pPr marL="1066773" lvl="1" indent="-380990" defTabSz="914377">
              <a:lnSpc>
                <a:spcPct val="150000"/>
              </a:lnSpc>
              <a:spcBef>
                <a:spcPts val="0"/>
              </a:spcBef>
              <a:buFont typeface="Wingdings" panose="05000000000000000000" pitchFamily="2" charset="2"/>
              <a:buChar char="Ø"/>
              <a:defRPr/>
            </a:pPr>
            <a:r>
              <a:rPr lang="pt-BR" sz="2000" dirty="0" err="1">
                <a:solidFill>
                  <a:prstClr val="black"/>
                </a:solidFill>
                <a:latin typeface="Calibri" panose="020F0502020204030204"/>
              </a:rPr>
              <a:t>Percentage</a:t>
            </a:r>
            <a:r>
              <a:rPr lang="pt-BR" sz="2000" dirty="0">
                <a:solidFill>
                  <a:prstClr val="black"/>
                </a:solidFill>
                <a:latin typeface="Calibri" panose="020F0502020204030204"/>
              </a:rPr>
              <a:t> </a:t>
            </a:r>
            <a:r>
              <a:rPr lang="pt-BR" sz="2000" dirty="0" err="1">
                <a:solidFill>
                  <a:prstClr val="black"/>
                </a:solidFill>
                <a:latin typeface="Calibri" panose="020F0502020204030204"/>
              </a:rPr>
              <a:t>of</a:t>
            </a:r>
            <a:r>
              <a:rPr lang="pt-BR" sz="2000" dirty="0">
                <a:solidFill>
                  <a:prstClr val="black"/>
                </a:solidFill>
                <a:latin typeface="Calibri" panose="020F0502020204030204"/>
              </a:rPr>
              <a:t> tumor </a:t>
            </a:r>
            <a:r>
              <a:rPr lang="pt-BR" sz="2000" dirty="0" err="1">
                <a:solidFill>
                  <a:prstClr val="black"/>
                </a:solidFill>
                <a:latin typeface="Calibri" panose="020F0502020204030204"/>
              </a:rPr>
              <a:t>cells</a:t>
            </a:r>
            <a:r>
              <a:rPr lang="pt-BR" sz="2000" dirty="0">
                <a:solidFill>
                  <a:prstClr val="black"/>
                </a:solidFill>
                <a:latin typeface="Calibri" panose="020F0502020204030204"/>
              </a:rPr>
              <a:t> </a:t>
            </a:r>
            <a:r>
              <a:rPr lang="pt-BR" sz="2000" dirty="0" err="1">
                <a:solidFill>
                  <a:prstClr val="black"/>
                </a:solidFill>
                <a:latin typeface="Calibri" panose="020F0502020204030204"/>
              </a:rPr>
              <a:t>with</a:t>
            </a:r>
            <a:r>
              <a:rPr lang="pt-BR" sz="2000" dirty="0">
                <a:solidFill>
                  <a:prstClr val="black"/>
                </a:solidFill>
                <a:latin typeface="Calibri" panose="020F0502020204030204"/>
              </a:rPr>
              <a:t> complete, </a:t>
            </a:r>
            <a:r>
              <a:rPr lang="pt-BR" sz="2000" dirty="0" err="1">
                <a:solidFill>
                  <a:prstClr val="black"/>
                </a:solidFill>
                <a:latin typeface="Calibri" panose="020F0502020204030204"/>
              </a:rPr>
              <a:t>strong</a:t>
            </a:r>
            <a:r>
              <a:rPr lang="pt-BR" sz="2000" dirty="0">
                <a:solidFill>
                  <a:prstClr val="black"/>
                </a:solidFill>
                <a:latin typeface="Calibri" panose="020F0502020204030204"/>
              </a:rPr>
              <a:t> </a:t>
            </a:r>
            <a:r>
              <a:rPr lang="pt-BR" sz="2000" dirty="0" err="1">
                <a:solidFill>
                  <a:prstClr val="black"/>
                </a:solidFill>
                <a:latin typeface="Calibri" panose="020F0502020204030204"/>
              </a:rPr>
              <a:t>and</a:t>
            </a:r>
            <a:r>
              <a:rPr lang="pt-BR" sz="2000" dirty="0">
                <a:solidFill>
                  <a:prstClr val="black"/>
                </a:solidFill>
                <a:latin typeface="Calibri" panose="020F0502020204030204"/>
              </a:rPr>
              <a:t> </a:t>
            </a:r>
            <a:r>
              <a:rPr lang="pt-BR" sz="2000" dirty="0" err="1">
                <a:solidFill>
                  <a:prstClr val="black"/>
                </a:solidFill>
                <a:latin typeface="Calibri" panose="020F0502020204030204"/>
              </a:rPr>
              <a:t>circumferential</a:t>
            </a:r>
            <a:r>
              <a:rPr lang="pt-BR" sz="2000" dirty="0">
                <a:solidFill>
                  <a:prstClr val="black"/>
                </a:solidFill>
                <a:latin typeface="Calibri" panose="020F0502020204030204"/>
              </a:rPr>
              <a:t> </a:t>
            </a:r>
            <a:r>
              <a:rPr lang="pt-BR" sz="2000" dirty="0" err="1">
                <a:solidFill>
                  <a:prstClr val="black"/>
                </a:solidFill>
                <a:latin typeface="Calibri" panose="020F0502020204030204"/>
              </a:rPr>
              <a:t>staining</a:t>
            </a:r>
            <a:r>
              <a:rPr lang="pt-BR" sz="2000" dirty="0">
                <a:solidFill>
                  <a:prstClr val="black"/>
                </a:solidFill>
                <a:latin typeface="Calibri" panose="020F0502020204030204"/>
              </a:rPr>
              <a:t>: __%</a:t>
            </a:r>
          </a:p>
        </p:txBody>
      </p:sp>
      <p:sp>
        <p:nvSpPr>
          <p:cNvPr id="2" name="Título 1">
            <a:extLst>
              <a:ext uri="{FF2B5EF4-FFF2-40B4-BE49-F238E27FC236}">
                <a16:creationId xmlns:a16="http://schemas.microsoft.com/office/drawing/2014/main" id="{D38D99F7-2B2F-B1A3-4214-67035438397B}"/>
              </a:ext>
            </a:extLst>
          </p:cNvPr>
          <p:cNvSpPr txBox="1">
            <a:spLocks/>
          </p:cNvSpPr>
          <p:nvPr/>
        </p:nvSpPr>
        <p:spPr>
          <a:xfrm>
            <a:off x="139778" y="332335"/>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sp>
        <p:nvSpPr>
          <p:cNvPr id="3" name="TextBox 3">
            <a:extLst>
              <a:ext uri="{FF2B5EF4-FFF2-40B4-BE49-F238E27FC236}">
                <a16:creationId xmlns:a16="http://schemas.microsoft.com/office/drawing/2014/main" id="{810A7B2D-8C2F-F803-B410-BCD46833A551}"/>
              </a:ext>
            </a:extLst>
          </p:cNvPr>
          <p:cNvSpPr txBox="1"/>
          <p:nvPr/>
        </p:nvSpPr>
        <p:spPr>
          <a:xfrm>
            <a:off x="228379" y="3686752"/>
            <a:ext cx="3722836" cy="275250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1900" b="1" dirty="0">
                <a:solidFill>
                  <a:srgbClr val="003300"/>
                </a:solidFill>
              </a:rPr>
              <a:t>Nota: </a:t>
            </a:r>
          </a:p>
          <a:p>
            <a:pPr marL="342900" indent="-342900">
              <a:spcBef>
                <a:spcPts val="1200"/>
              </a:spcBef>
              <a:spcAft>
                <a:spcPts val="600"/>
              </a:spcAft>
              <a:buFont typeface="Arial" panose="020B0604020202020204" pitchFamily="34" charset="0"/>
              <a:buChar char="•"/>
            </a:pPr>
            <a:r>
              <a:rPr lang="pt-BR" sz="1900" b="1" dirty="0">
                <a:solidFill>
                  <a:schemeClr val="bg1"/>
                </a:solidFill>
              </a:rPr>
              <a:t>Câncer de mama com baixa expressão de HER2 (do inglês, “HER2-Low)</a:t>
            </a:r>
          </a:p>
          <a:p>
            <a:pPr marL="342900" indent="-342900">
              <a:spcBef>
                <a:spcPts val="1200"/>
              </a:spcBef>
              <a:spcAft>
                <a:spcPts val="600"/>
              </a:spcAft>
              <a:buFont typeface="Arial" panose="020B0604020202020204" pitchFamily="34" charset="0"/>
              <a:buChar char="•"/>
            </a:pPr>
            <a:r>
              <a:rPr lang="pt-BR" sz="1900" b="1" dirty="0">
                <a:solidFill>
                  <a:schemeClr val="bg1"/>
                </a:solidFill>
              </a:rPr>
              <a:t>Definição</a:t>
            </a:r>
          </a:p>
          <a:p>
            <a:pPr marL="342900" indent="-342900">
              <a:spcBef>
                <a:spcPts val="1200"/>
              </a:spcBef>
              <a:spcAft>
                <a:spcPts val="600"/>
              </a:spcAft>
              <a:buFont typeface="Arial" panose="020B0604020202020204" pitchFamily="34" charset="0"/>
              <a:buChar char="•"/>
            </a:pPr>
            <a:r>
              <a:rPr lang="pt-BR" sz="1900" b="1" dirty="0">
                <a:solidFill>
                  <a:schemeClr val="bg1"/>
                </a:solidFill>
              </a:rPr>
              <a:t>Predição de resposta ao T-</a:t>
            </a:r>
            <a:r>
              <a:rPr lang="pt-BR" sz="1900" b="1" dirty="0" err="1">
                <a:solidFill>
                  <a:schemeClr val="bg1"/>
                </a:solidFill>
              </a:rPr>
              <a:t>DXd</a:t>
            </a:r>
            <a:endParaRPr lang="pt-BR" sz="1900" b="1" dirty="0">
              <a:solidFill>
                <a:schemeClr val="bg1"/>
              </a:solidFill>
            </a:endParaRPr>
          </a:p>
        </p:txBody>
      </p:sp>
    </p:spTree>
    <p:extLst>
      <p:ext uri="{BB962C8B-B14F-4D97-AF65-F5344CB8AC3E}">
        <p14:creationId xmlns:p14="http://schemas.microsoft.com/office/powerpoint/2010/main" val="17059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184104" y="1395651"/>
            <a:ext cx="8277572" cy="5341217"/>
          </a:xfrm>
        </p:spPr>
        <p:txBody>
          <a:bodyPr>
            <a:normAutofit/>
          </a:bodyPr>
          <a:lstStyle/>
          <a:p>
            <a:pPr marL="457200" indent="-457200">
              <a:buClr>
                <a:schemeClr val="tx1"/>
              </a:buClr>
              <a:buFont typeface="Arial" panose="020B0604020202020204" pitchFamily="34" charset="0"/>
              <a:buChar char="•"/>
            </a:pPr>
            <a:r>
              <a:rPr lang="pt-BR" altLang="ja-JP" sz="3000" dirty="0"/>
              <a:t>Câncer de mama </a:t>
            </a:r>
            <a:r>
              <a:rPr lang="pt-BR" altLang="ja-JP" sz="3000" dirty="0" err="1"/>
              <a:t>superexpressor</a:t>
            </a:r>
            <a:r>
              <a:rPr lang="pt-BR" altLang="ja-JP" sz="3000" dirty="0"/>
              <a:t> de </a:t>
            </a:r>
            <a:r>
              <a:rPr lang="pt-BR" altLang="ja-JP" sz="3000" i="1" dirty="0"/>
              <a:t>HER2</a:t>
            </a:r>
            <a:r>
              <a:rPr lang="pt-BR" altLang="ja-JP" sz="3000" dirty="0"/>
              <a:t>: cerca de 15% dos carcinomas invasivos</a:t>
            </a:r>
          </a:p>
          <a:p>
            <a:pPr marL="457200" indent="-457200">
              <a:buClr>
                <a:schemeClr val="tx1"/>
              </a:buClr>
              <a:buFont typeface="Arial" panose="020B0604020202020204" pitchFamily="34" charset="0"/>
              <a:buChar char="•"/>
            </a:pPr>
            <a:r>
              <a:rPr lang="pt-BR" altLang="ja-JP" sz="3000" dirty="0"/>
              <a:t>Associação com pior prognóstico e comportamento biológico agressivo</a:t>
            </a:r>
          </a:p>
          <a:p>
            <a:pPr marL="457200" indent="-457200">
              <a:buClr>
                <a:schemeClr val="tx1"/>
              </a:buClr>
              <a:buFont typeface="Arial" panose="020B0604020202020204" pitchFamily="34" charset="0"/>
              <a:buChar char="•"/>
            </a:pPr>
            <a:r>
              <a:rPr lang="pt-BR" altLang="ja-JP" sz="3000" dirty="0"/>
              <a:t>Oportunidade de uso de terapias anti-HER2</a:t>
            </a:r>
          </a:p>
          <a:p>
            <a:pPr marL="457200" indent="-457200">
              <a:buClr>
                <a:schemeClr val="tx1"/>
              </a:buClr>
              <a:buFont typeface="Arial" panose="020B0604020202020204" pitchFamily="34" charset="0"/>
              <a:buChar char="•"/>
            </a:pPr>
            <a:r>
              <a:rPr lang="pt-BR" altLang="ja-JP" sz="3000" dirty="0"/>
              <a:t>Melhor marcador preditivo: amplificação/</a:t>
            </a:r>
            <a:r>
              <a:rPr lang="pt-BR" altLang="ja-JP" sz="3000" dirty="0" err="1"/>
              <a:t>superexpressão</a:t>
            </a:r>
            <a:r>
              <a:rPr lang="pt-BR" altLang="ja-JP" sz="3000" dirty="0"/>
              <a:t> de HER2</a:t>
            </a:r>
          </a:p>
          <a:p>
            <a:pPr marL="457200" indent="-457200">
              <a:buClr>
                <a:schemeClr val="tx1"/>
              </a:buClr>
              <a:buFont typeface="Arial" panose="020B0604020202020204" pitchFamily="34" charset="0"/>
              <a:buChar char="•"/>
            </a:pPr>
            <a:r>
              <a:rPr lang="pt-BR" altLang="ja-JP" sz="3000" i="1" dirty="0"/>
              <a:t>Status </a:t>
            </a:r>
            <a:r>
              <a:rPr lang="pt-BR" altLang="ja-JP" sz="3000" dirty="0"/>
              <a:t>HER2: IHQ e ISH</a:t>
            </a:r>
          </a:p>
          <a:p>
            <a:pPr marL="1143000" lvl="1" indent="-457200">
              <a:buClr>
                <a:schemeClr val="tx1"/>
              </a:buClr>
              <a:buFont typeface="Wingdings" panose="05000000000000000000" pitchFamily="2" charset="2"/>
              <a:buChar char="ü"/>
            </a:pPr>
            <a:r>
              <a:rPr lang="pt-BR" altLang="ja-JP" sz="2600" dirty="0"/>
              <a:t>Únicos métodos com validação clínica reconhecida</a:t>
            </a:r>
          </a:p>
          <a:p>
            <a:pPr marL="1143000" lvl="1" indent="-457200">
              <a:buClr>
                <a:schemeClr val="tx1"/>
              </a:buClr>
              <a:buFont typeface="Wingdings" panose="05000000000000000000" pitchFamily="2" charset="2"/>
              <a:buChar char="ü"/>
            </a:pPr>
            <a:r>
              <a:rPr lang="pt-BR" altLang="ja-JP" sz="2600" dirty="0"/>
              <a:t>Recomendações da ASCO/CAP </a:t>
            </a:r>
          </a:p>
          <a:p>
            <a:pPr marL="1143000" lvl="1" indent="-457200">
              <a:buClr>
                <a:schemeClr val="tx1"/>
              </a:buClr>
              <a:buFont typeface="Wingdings" panose="05000000000000000000" pitchFamily="2" charset="2"/>
              <a:buChar char="ü"/>
            </a:pPr>
            <a:r>
              <a:rPr lang="pt-BR" altLang="ja-JP" sz="2600" dirty="0"/>
              <a:t>Desde 2007</a:t>
            </a:r>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Câncer de Mama HER2-Positivo</a:t>
            </a:r>
          </a:p>
        </p:txBody>
      </p:sp>
      <p:sp>
        <p:nvSpPr>
          <p:cNvPr id="11" name="Rectangle 4">
            <a:extLst>
              <a:ext uri="{FF2B5EF4-FFF2-40B4-BE49-F238E27FC236}">
                <a16:creationId xmlns:a16="http://schemas.microsoft.com/office/drawing/2014/main" id="{16AD8845-5930-730F-94EF-0CF24319925F}"/>
              </a:ext>
            </a:extLst>
          </p:cNvPr>
          <p:cNvSpPr/>
          <p:nvPr/>
        </p:nvSpPr>
        <p:spPr>
          <a:xfrm>
            <a:off x="4322890" y="6420384"/>
            <a:ext cx="8723738" cy="307777"/>
          </a:xfrm>
          <a:prstGeom prst="rect">
            <a:avLst/>
          </a:prstGeom>
        </p:spPr>
        <p:txBody>
          <a:bodyPr wrap="square">
            <a:spAutoFit/>
          </a:bodyPr>
          <a:lstStyle/>
          <a:p>
            <a:r>
              <a:rPr lang="da-DK" sz="1400" dirty="0"/>
              <a:t>Perou et al, Nature 2010; Sorlie et al, PNAS 2013; </a:t>
            </a:r>
            <a:r>
              <a:rPr lang="fr-FR" sz="1400" dirty="0"/>
              <a:t>Marchiò C. et al,</a:t>
            </a:r>
            <a:r>
              <a:rPr lang="en-US" sz="1400" dirty="0"/>
              <a:t> Seminars in Cancer Biology 72 (2021)</a:t>
            </a:r>
            <a:endParaRPr lang="fr-FR" sz="1400" dirty="0"/>
          </a:p>
        </p:txBody>
      </p:sp>
      <p:pic>
        <p:nvPicPr>
          <p:cNvPr id="17" name="Picture 2" descr="L:\Astrazeneca\8226_PPT_faslodex\link\slide_4_a.png">
            <a:extLst>
              <a:ext uri="{FF2B5EF4-FFF2-40B4-BE49-F238E27FC236}">
                <a16:creationId xmlns:a16="http://schemas.microsoft.com/office/drawing/2014/main" id="{2ED57D6F-27F2-6DB1-F2C3-9DC63BA70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948" b="-3948"/>
          <a:stretch>
            <a:fillRect/>
          </a:stretch>
        </p:blipFill>
        <p:spPr bwMode="auto">
          <a:xfrm>
            <a:off x="8792913" y="705261"/>
            <a:ext cx="3067850" cy="2772894"/>
          </a:xfrm>
          <a:prstGeom prst="roundRect">
            <a:avLst>
              <a:gd name="adj" fmla="val 4167"/>
            </a:avLst>
          </a:prstGeom>
          <a:solidFill>
            <a:srgbClr val="FFFFFF"/>
          </a:solidFill>
          <a:ln w="19050" cap="sq">
            <a:solidFill>
              <a:schemeClr val="tx1"/>
            </a:solidFill>
            <a:miter lim="800000"/>
          </a:ln>
          <a:effectLst/>
          <a:scene3d>
            <a:camera prst="orthographicFront"/>
            <a:lightRig rig="threePt" dir="t">
              <a:rot lat="0" lon="0" rev="2700000"/>
            </a:lightRig>
          </a:scene3d>
          <a:sp3d>
            <a:bevelT h="38100"/>
            <a:contourClr>
              <a:srgbClr val="C0C0C0"/>
            </a:contourClr>
          </a:sp3d>
        </p:spPr>
      </p:pic>
      <p:pic>
        <p:nvPicPr>
          <p:cNvPr id="18" name="Picture 3" descr="L:\Astrazeneca\8226_PPT_faslodex\link\slide_4_b.png">
            <a:extLst>
              <a:ext uri="{FF2B5EF4-FFF2-40B4-BE49-F238E27FC236}">
                <a16:creationId xmlns:a16="http://schemas.microsoft.com/office/drawing/2014/main" id="{839331E8-E07E-388F-8C5A-FDA5202E3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238" b="-33238"/>
          <a:stretch>
            <a:fillRect/>
          </a:stretch>
        </p:blipFill>
        <p:spPr bwMode="auto">
          <a:xfrm>
            <a:off x="8792913" y="3548712"/>
            <a:ext cx="3067850" cy="2772894"/>
          </a:xfrm>
          <a:prstGeom prst="roundRect">
            <a:avLst>
              <a:gd name="adj" fmla="val 4167"/>
            </a:avLst>
          </a:prstGeom>
          <a:solidFill>
            <a:srgbClr val="FFFFFF"/>
          </a:solidFill>
          <a:ln w="19050" cap="sq">
            <a:solidFill>
              <a:schemeClr val="tx1"/>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02634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8" name="Espaço Reservado para Texto 17">
            <a:extLst>
              <a:ext uri="{FF2B5EF4-FFF2-40B4-BE49-F238E27FC236}">
                <a16:creationId xmlns:a16="http://schemas.microsoft.com/office/drawing/2014/main" id="{251DCCBD-4975-1345-E360-67247DD0158C}"/>
              </a:ext>
            </a:extLst>
          </p:cNvPr>
          <p:cNvSpPr>
            <a:spLocks noGrp="1"/>
          </p:cNvSpPr>
          <p:nvPr>
            <p:ph type="body" sz="quarter" idx="11"/>
          </p:nvPr>
        </p:nvSpPr>
        <p:spPr/>
        <p:txBody>
          <a:bodyPr/>
          <a:lstStyle/>
          <a:p>
            <a:r>
              <a:rPr lang="pt-BR" dirty="0"/>
              <a:t>Protocolo do ACCCC</a:t>
            </a:r>
          </a:p>
        </p:txBody>
      </p:sp>
      <p:sp>
        <p:nvSpPr>
          <p:cNvPr id="4" name="Título 1">
            <a:extLst>
              <a:ext uri="{FF2B5EF4-FFF2-40B4-BE49-F238E27FC236}">
                <a16:creationId xmlns:a16="http://schemas.microsoft.com/office/drawing/2014/main" id="{33596871-CDA1-3FCA-DE10-6599CB3DD5F9}"/>
              </a:ext>
            </a:extLst>
          </p:cNvPr>
          <p:cNvSpPr>
            <a:spLocks noGrp="1"/>
          </p:cNvSpPr>
          <p:nvPr>
            <p:ph type="title"/>
          </p:nvPr>
        </p:nvSpPr>
        <p:spPr>
          <a:xfrm>
            <a:off x="295481" y="1067844"/>
            <a:ext cx="2840183" cy="2932919"/>
          </a:xfrm>
        </p:spPr>
        <p:txBody>
          <a:bodyPr vert="horz" wrap="square" lIns="91440" tIns="45720" rIns="91440" bIns="45720" numCol="1" rtlCol="0" anchor="ctr" anchorCtr="0" compatLnSpc="1">
            <a:prstTxWarp prst="textNoShape">
              <a:avLst/>
            </a:prstTxWarp>
            <a:normAutofit/>
          </a:bodyPr>
          <a:lstStyle/>
          <a:p>
            <a:r>
              <a:rPr lang="en-US" sz="2500" dirty="0">
                <a:solidFill>
                  <a:srgbClr val="138E15"/>
                </a:solidFill>
              </a:rPr>
              <a:t>So, what should we do for now?</a:t>
            </a:r>
            <a:br>
              <a:rPr lang="en-US" sz="2500" dirty="0">
                <a:solidFill>
                  <a:srgbClr val="138E15"/>
                </a:solidFill>
              </a:rPr>
            </a:br>
            <a:br>
              <a:rPr lang="en-US" sz="2500" dirty="0">
                <a:solidFill>
                  <a:srgbClr val="138E15"/>
                </a:solidFill>
              </a:rPr>
            </a:br>
            <a:r>
              <a:rPr lang="en-US" sz="2500" dirty="0">
                <a:solidFill>
                  <a:srgbClr val="138E15"/>
                </a:solidFill>
              </a:rPr>
              <a:t>ACCCC reporting of IHC HER2 results</a:t>
            </a:r>
          </a:p>
        </p:txBody>
      </p:sp>
      <p:sp>
        <p:nvSpPr>
          <p:cNvPr id="2" name="Título 1">
            <a:extLst>
              <a:ext uri="{FF2B5EF4-FFF2-40B4-BE49-F238E27FC236}">
                <a16:creationId xmlns:a16="http://schemas.microsoft.com/office/drawing/2014/main" id="{D38D99F7-2B2F-B1A3-4214-67035438397B}"/>
              </a:ext>
            </a:extLst>
          </p:cNvPr>
          <p:cNvSpPr txBox="1">
            <a:spLocks/>
          </p:cNvSpPr>
          <p:nvPr/>
        </p:nvSpPr>
        <p:spPr>
          <a:xfrm>
            <a:off x="139778" y="332335"/>
            <a:ext cx="1205222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Padronização de Laudos</a:t>
            </a:r>
          </a:p>
        </p:txBody>
      </p:sp>
      <p:sp>
        <p:nvSpPr>
          <p:cNvPr id="3" name="TextBox 3">
            <a:extLst>
              <a:ext uri="{FF2B5EF4-FFF2-40B4-BE49-F238E27FC236}">
                <a16:creationId xmlns:a16="http://schemas.microsoft.com/office/drawing/2014/main" id="{810A7B2D-8C2F-F803-B410-BCD46833A551}"/>
              </a:ext>
            </a:extLst>
          </p:cNvPr>
          <p:cNvSpPr txBox="1"/>
          <p:nvPr/>
        </p:nvSpPr>
        <p:spPr>
          <a:xfrm>
            <a:off x="295481" y="3619845"/>
            <a:ext cx="3598161" cy="2752506"/>
          </a:xfrm>
          <a:prstGeom prst="rect">
            <a:avLst/>
          </a:prstGeom>
          <a:solidFill>
            <a:srgbClr val="00B050">
              <a:alpha val="50000"/>
            </a:srgbClr>
          </a:solidFill>
        </p:spPr>
        <p:txBody>
          <a:bodyPr wrap="square" rtlCol="0" anchor="ctr">
            <a:noAutofit/>
          </a:bodyPr>
          <a:lstStyle/>
          <a:p>
            <a:pPr>
              <a:spcBef>
                <a:spcPts val="1200"/>
              </a:spcBef>
              <a:spcAft>
                <a:spcPts val="600"/>
              </a:spcAft>
            </a:pPr>
            <a:r>
              <a:rPr lang="pt-BR" sz="1900" b="1" dirty="0">
                <a:solidFill>
                  <a:srgbClr val="003300"/>
                </a:solidFill>
              </a:rPr>
              <a:t>Nota: </a:t>
            </a:r>
          </a:p>
          <a:p>
            <a:pPr marL="342900" indent="-342900">
              <a:spcBef>
                <a:spcPts val="1200"/>
              </a:spcBef>
              <a:spcAft>
                <a:spcPts val="600"/>
              </a:spcAft>
              <a:buFont typeface="Arial" panose="020B0604020202020204" pitchFamily="34" charset="0"/>
              <a:buChar char="•"/>
            </a:pPr>
            <a:r>
              <a:rPr lang="pt-BR" sz="1900" b="1" dirty="0">
                <a:solidFill>
                  <a:schemeClr val="bg1"/>
                </a:solidFill>
              </a:rPr>
              <a:t>Câncer de mama com baixa expressão de HER2 (do inglês, “HER2-Low)</a:t>
            </a:r>
          </a:p>
          <a:p>
            <a:pPr marL="342900" indent="-342900">
              <a:spcBef>
                <a:spcPts val="1200"/>
              </a:spcBef>
              <a:spcAft>
                <a:spcPts val="600"/>
              </a:spcAft>
              <a:buFont typeface="Arial" panose="020B0604020202020204" pitchFamily="34" charset="0"/>
              <a:buChar char="•"/>
            </a:pPr>
            <a:r>
              <a:rPr lang="pt-BR" sz="1900" b="1" dirty="0">
                <a:solidFill>
                  <a:schemeClr val="bg1"/>
                </a:solidFill>
              </a:rPr>
              <a:t>Definição</a:t>
            </a:r>
          </a:p>
          <a:p>
            <a:pPr marL="342900" indent="-342900">
              <a:spcBef>
                <a:spcPts val="1200"/>
              </a:spcBef>
              <a:spcAft>
                <a:spcPts val="600"/>
              </a:spcAft>
              <a:buFont typeface="Arial" panose="020B0604020202020204" pitchFamily="34" charset="0"/>
              <a:buChar char="•"/>
            </a:pPr>
            <a:r>
              <a:rPr lang="pt-BR" sz="1900" b="1" dirty="0">
                <a:solidFill>
                  <a:schemeClr val="bg1"/>
                </a:solidFill>
              </a:rPr>
              <a:t>Predição de resposta ao T-</a:t>
            </a:r>
            <a:r>
              <a:rPr lang="pt-BR" sz="1900" b="1" dirty="0" err="1">
                <a:solidFill>
                  <a:schemeClr val="bg1"/>
                </a:solidFill>
              </a:rPr>
              <a:t>DXd</a:t>
            </a:r>
            <a:endParaRPr lang="pt-BR" sz="1900" b="1" dirty="0">
              <a:solidFill>
                <a:schemeClr val="bg1"/>
              </a:solidFill>
            </a:endParaRPr>
          </a:p>
        </p:txBody>
      </p:sp>
      <p:pic>
        <p:nvPicPr>
          <p:cNvPr id="6" name="Imagem 5">
            <a:extLst>
              <a:ext uri="{FF2B5EF4-FFF2-40B4-BE49-F238E27FC236}">
                <a16:creationId xmlns:a16="http://schemas.microsoft.com/office/drawing/2014/main" id="{EF4ACD69-B3FA-65A6-F7C4-890ABBFB7674}"/>
              </a:ext>
            </a:extLst>
          </p:cNvPr>
          <p:cNvPicPr>
            <a:picLocks noChangeAspect="1"/>
          </p:cNvPicPr>
          <p:nvPr/>
        </p:nvPicPr>
        <p:blipFill>
          <a:blip r:embed="rId4"/>
          <a:stretch>
            <a:fillRect/>
          </a:stretch>
        </p:blipFill>
        <p:spPr>
          <a:xfrm>
            <a:off x="3951215" y="1717209"/>
            <a:ext cx="8132974" cy="2856934"/>
          </a:xfrm>
          <a:prstGeom prst="rect">
            <a:avLst/>
          </a:prstGeom>
        </p:spPr>
      </p:pic>
    </p:spTree>
    <p:extLst>
      <p:ext uri="{BB962C8B-B14F-4D97-AF65-F5344CB8AC3E}">
        <p14:creationId xmlns:p14="http://schemas.microsoft.com/office/powerpoint/2010/main" val="4027541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Desafios na Avaliação de HER2</a:t>
            </a:r>
          </a:p>
        </p:txBody>
      </p:sp>
      <p:sp>
        <p:nvSpPr>
          <p:cNvPr id="2" name="Espaço Reservado para Conteúdo 2">
            <a:extLst>
              <a:ext uri="{FF2B5EF4-FFF2-40B4-BE49-F238E27FC236}">
                <a16:creationId xmlns:a16="http://schemas.microsoft.com/office/drawing/2014/main" id="{767269CD-9FC0-0DFA-DDAE-3EA23EC0DC47}"/>
              </a:ext>
            </a:extLst>
          </p:cNvPr>
          <p:cNvSpPr txBox="1">
            <a:spLocks/>
          </p:cNvSpPr>
          <p:nvPr/>
        </p:nvSpPr>
        <p:spPr>
          <a:xfrm>
            <a:off x="266847" y="1289023"/>
            <a:ext cx="11410628" cy="4969164"/>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lang="pt-BR" sz="1500" b="0" i="0" kern="1200" smtClean="0">
                <a:solidFill>
                  <a:srgbClr val="3A3A3A"/>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lnSpc>
                <a:spcPct val="100000"/>
              </a:lnSpc>
              <a:buFont typeface="Arial" panose="020B0604020202020204" pitchFamily="34" charset="0"/>
              <a:buChar char="•"/>
            </a:pPr>
            <a:r>
              <a:rPr lang="en-US" sz="2400" dirty="0"/>
              <a:t>Will HER2 cases ultralow and null respond to antibody-drug conjugates?</a:t>
            </a:r>
          </a:p>
          <a:p>
            <a:pPr marL="285744" indent="-285744">
              <a:lnSpc>
                <a:spcPct val="100000"/>
              </a:lnSpc>
              <a:buFont typeface="Arial" panose="020B0604020202020204" pitchFamily="34" charset="0"/>
              <a:buChar char="•"/>
            </a:pPr>
            <a:r>
              <a:rPr lang="en-US" sz="2400" dirty="0"/>
              <a:t>If yes</a:t>
            </a:r>
          </a:p>
          <a:p>
            <a:pPr marL="1028700" lvl="1" indent="-342900">
              <a:lnSpc>
                <a:spcPct val="100000"/>
              </a:lnSpc>
              <a:buFont typeface="Wingdings" panose="05000000000000000000" pitchFamily="2" charset="2"/>
              <a:buChar char="ü"/>
            </a:pPr>
            <a:r>
              <a:rPr lang="en-US" dirty="0"/>
              <a:t>No need to make the distinction between HER2 0 and 1+</a:t>
            </a:r>
          </a:p>
          <a:p>
            <a:pPr marL="1028700" lvl="1" indent="-342900">
              <a:lnSpc>
                <a:spcPct val="100000"/>
              </a:lnSpc>
              <a:buFont typeface="Wingdings" panose="05000000000000000000" pitchFamily="2" charset="2"/>
              <a:buChar char="ü"/>
            </a:pPr>
            <a:r>
              <a:rPr lang="en-US" dirty="0"/>
              <a:t>HER2 status may become binary: HER2-overexpressed/amplified </a:t>
            </a:r>
            <a:r>
              <a:rPr lang="en-US" i="1" dirty="0"/>
              <a:t>vs</a:t>
            </a:r>
            <a:r>
              <a:rPr lang="en-US" dirty="0"/>
              <a:t> others</a:t>
            </a:r>
          </a:p>
          <a:p>
            <a:pPr marL="1028700" lvl="1" indent="-342900">
              <a:lnSpc>
                <a:spcPct val="100000"/>
              </a:lnSpc>
              <a:buFont typeface="Wingdings" panose="05000000000000000000" pitchFamily="2" charset="2"/>
              <a:buChar char="ü"/>
            </a:pPr>
            <a:r>
              <a:rPr lang="en-US" dirty="0"/>
              <a:t>If it is necessary to distinguish null vs low levels of expression: new methods for HER evaluation to improve quantification and reduce false negatives</a:t>
            </a:r>
          </a:p>
          <a:p>
            <a:pPr marL="1028700" lvl="1" indent="-342900">
              <a:lnSpc>
                <a:spcPct val="100000"/>
              </a:lnSpc>
              <a:buFont typeface="Wingdings" panose="05000000000000000000" pitchFamily="2" charset="2"/>
              <a:buChar char="ü"/>
            </a:pPr>
            <a:r>
              <a:rPr lang="en-US" dirty="0"/>
              <a:t>Quantitative protein assays; transcriptomic methods (gene expression assays); AI</a:t>
            </a:r>
          </a:p>
        </p:txBody>
      </p:sp>
      <p:pic>
        <p:nvPicPr>
          <p:cNvPr id="5" name="Imagem 4">
            <a:extLst>
              <a:ext uri="{FF2B5EF4-FFF2-40B4-BE49-F238E27FC236}">
                <a16:creationId xmlns:a16="http://schemas.microsoft.com/office/drawing/2014/main" id="{252F9B5F-2773-32FA-15A9-B8572DBDD40B}"/>
              </a:ext>
            </a:extLst>
          </p:cNvPr>
          <p:cNvPicPr>
            <a:picLocks noChangeAspect="1"/>
          </p:cNvPicPr>
          <p:nvPr/>
        </p:nvPicPr>
        <p:blipFill rotWithShape="1">
          <a:blip r:embed="rId4"/>
          <a:srcRect l="37211" t="55168" r="20803" b="21468"/>
          <a:stretch/>
        </p:blipFill>
        <p:spPr>
          <a:xfrm>
            <a:off x="2944536" y="4398145"/>
            <a:ext cx="6302928" cy="2265028"/>
          </a:xfrm>
          <a:prstGeom prst="rect">
            <a:avLst/>
          </a:prstGeom>
        </p:spPr>
      </p:pic>
      <p:sp>
        <p:nvSpPr>
          <p:cNvPr id="6" name="Rectangle 4">
            <a:extLst>
              <a:ext uri="{FF2B5EF4-FFF2-40B4-BE49-F238E27FC236}">
                <a16:creationId xmlns:a16="http://schemas.microsoft.com/office/drawing/2014/main" id="{74B037B8-088B-F270-33E8-1C7B097CC2FC}"/>
              </a:ext>
            </a:extLst>
          </p:cNvPr>
          <p:cNvSpPr/>
          <p:nvPr/>
        </p:nvSpPr>
        <p:spPr>
          <a:xfrm>
            <a:off x="3347208" y="6370785"/>
            <a:ext cx="8765433" cy="292388"/>
          </a:xfrm>
          <a:prstGeom prst="rect">
            <a:avLst/>
          </a:prstGeom>
          <a:noFill/>
        </p:spPr>
        <p:txBody>
          <a:bodyPr wrap="square">
            <a:spAutoFit/>
          </a:bodyPr>
          <a:lstStyle/>
          <a:p>
            <a:pPr algn="r"/>
            <a:r>
              <a:rPr lang="it-IT" sz="1300" b="1" i="1" dirty="0">
                <a:latin typeface="Arial" panose="020B0604020202020204" pitchFamily="34" charset="0"/>
                <a:cs typeface="Arial" panose="020B0604020202020204" pitchFamily="34" charset="0"/>
              </a:rPr>
              <a:t>Dieras V et al, SABCS 2021 </a:t>
            </a:r>
            <a:endParaRPr lang="fr-FR"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264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410780"/>
            <a:ext cx="9328010" cy="2609693"/>
          </a:xfrm>
        </p:spPr>
        <p:txBody>
          <a:bodyPr/>
          <a:lstStyle/>
          <a:p>
            <a:pPr lvl="0" algn="ctr"/>
            <a:r>
              <a:rPr lang="en-US" sz="5000" b="1" dirty="0">
                <a:solidFill>
                  <a:schemeClr val="lt1"/>
                </a:solidFill>
                <a:latin typeface="Calibri"/>
                <a:ea typeface="Calibri"/>
                <a:cs typeface="Calibri"/>
                <a:sym typeface="Calibri"/>
              </a:rPr>
              <a:t>Caso 1</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4168974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546DEBB1-6FAF-52C6-93CA-37E68AAA9611}"/>
              </a:ext>
            </a:extLst>
          </p:cNvPr>
          <p:cNvPicPr>
            <a:picLocks noChangeAspect="1"/>
          </p:cNvPicPr>
          <p:nvPr/>
        </p:nvPicPr>
        <p:blipFill rotWithShape="1">
          <a:blip r:embed="rId2"/>
          <a:srcRect t="11303"/>
          <a:stretch/>
        </p:blipFill>
        <p:spPr>
          <a:xfrm>
            <a:off x="983165" y="2289734"/>
            <a:ext cx="8707244" cy="4033330"/>
          </a:xfrm>
          <a:prstGeom prst="rect">
            <a:avLst/>
          </a:prstGeom>
        </p:spPr>
      </p:pic>
      <p:pic>
        <p:nvPicPr>
          <p:cNvPr id="7" name="Imagem 6">
            <a:extLst>
              <a:ext uri="{FF2B5EF4-FFF2-40B4-BE49-F238E27FC236}">
                <a16:creationId xmlns:a16="http://schemas.microsoft.com/office/drawing/2014/main" id="{53154D81-8EEA-ACD7-4FEF-0E541DE2504A}"/>
              </a:ext>
            </a:extLst>
          </p:cNvPr>
          <p:cNvPicPr>
            <a:picLocks noChangeAspect="1"/>
          </p:cNvPicPr>
          <p:nvPr/>
        </p:nvPicPr>
        <p:blipFill rotWithShape="1">
          <a:blip r:embed="rId2"/>
          <a:srcRect r="51530" b="88916"/>
          <a:stretch/>
        </p:blipFill>
        <p:spPr>
          <a:xfrm>
            <a:off x="983165" y="1598121"/>
            <a:ext cx="4168698" cy="480131"/>
          </a:xfrm>
          <a:prstGeom prst="rect">
            <a:avLst/>
          </a:prstGeom>
        </p:spPr>
      </p:pic>
      <p:sp>
        <p:nvSpPr>
          <p:cNvPr id="8" name="Retângulo 7">
            <a:extLst>
              <a:ext uri="{FF2B5EF4-FFF2-40B4-BE49-F238E27FC236}">
                <a16:creationId xmlns:a16="http://schemas.microsoft.com/office/drawing/2014/main" id="{CE3A3643-A63F-C9F8-7AC3-5148031797DD}"/>
              </a:ext>
            </a:extLst>
          </p:cNvPr>
          <p:cNvSpPr/>
          <p:nvPr/>
        </p:nvSpPr>
        <p:spPr>
          <a:xfrm>
            <a:off x="983166" y="1929161"/>
            <a:ext cx="3365810" cy="371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87311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567216" y="2600351"/>
            <a:ext cx="9328010" cy="2609693"/>
          </a:xfrm>
        </p:spPr>
        <p:txBody>
          <a:bodyPr/>
          <a:lstStyle/>
          <a:p>
            <a:pPr lvl="0" algn="ctr"/>
            <a:r>
              <a:rPr lang="en-US" sz="5000" b="1" dirty="0">
                <a:solidFill>
                  <a:schemeClr val="lt1"/>
                </a:solidFill>
                <a:latin typeface="Calibri"/>
                <a:ea typeface="Calibri"/>
                <a:cs typeface="Calibri"/>
                <a:sym typeface="Calibri"/>
              </a:rPr>
              <a:t>Caso 2</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961891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2</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8E466B9A-4183-12D3-A57C-ED4FD267E244}"/>
              </a:ext>
            </a:extLst>
          </p:cNvPr>
          <p:cNvPicPr>
            <a:picLocks noChangeAspect="1"/>
          </p:cNvPicPr>
          <p:nvPr/>
        </p:nvPicPr>
        <p:blipFill rotWithShape="1">
          <a:blip r:embed="rId2"/>
          <a:srcRect r="35212" b="92923"/>
          <a:stretch/>
        </p:blipFill>
        <p:spPr>
          <a:xfrm>
            <a:off x="247754" y="1727284"/>
            <a:ext cx="6052685" cy="313390"/>
          </a:xfrm>
          <a:prstGeom prst="rect">
            <a:avLst/>
          </a:prstGeom>
        </p:spPr>
      </p:pic>
      <p:pic>
        <p:nvPicPr>
          <p:cNvPr id="5" name="Imagem 4">
            <a:extLst>
              <a:ext uri="{FF2B5EF4-FFF2-40B4-BE49-F238E27FC236}">
                <a16:creationId xmlns:a16="http://schemas.microsoft.com/office/drawing/2014/main" id="{C7BB1563-7E32-0F8A-EBCC-299E1434641A}"/>
              </a:ext>
            </a:extLst>
          </p:cNvPr>
          <p:cNvPicPr>
            <a:picLocks noChangeAspect="1"/>
          </p:cNvPicPr>
          <p:nvPr/>
        </p:nvPicPr>
        <p:blipFill rotWithShape="1">
          <a:blip r:embed="rId2"/>
          <a:srcRect t="11854"/>
          <a:stretch/>
        </p:blipFill>
        <p:spPr>
          <a:xfrm>
            <a:off x="303509" y="2486721"/>
            <a:ext cx="9342295" cy="3742097"/>
          </a:xfrm>
          <a:prstGeom prst="rect">
            <a:avLst/>
          </a:prstGeom>
        </p:spPr>
      </p:pic>
    </p:spTree>
    <p:extLst>
      <p:ext uri="{BB962C8B-B14F-4D97-AF65-F5344CB8AC3E}">
        <p14:creationId xmlns:p14="http://schemas.microsoft.com/office/powerpoint/2010/main" val="3119634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421932"/>
            <a:ext cx="9328010" cy="2609693"/>
          </a:xfrm>
        </p:spPr>
        <p:txBody>
          <a:bodyPr/>
          <a:lstStyle/>
          <a:p>
            <a:pPr lvl="0" algn="ctr"/>
            <a:r>
              <a:rPr lang="en-US" sz="5000" b="1" dirty="0">
                <a:solidFill>
                  <a:schemeClr val="lt1"/>
                </a:solidFill>
                <a:latin typeface="Calibri"/>
                <a:ea typeface="Calibri"/>
                <a:cs typeface="Calibri"/>
                <a:sym typeface="Calibri"/>
              </a:rPr>
              <a:t>Caso 3</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143700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3</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4A5D46FA-62A2-A31E-70D7-5D204B54F1AE}"/>
              </a:ext>
            </a:extLst>
          </p:cNvPr>
          <p:cNvPicPr>
            <a:picLocks noChangeAspect="1"/>
          </p:cNvPicPr>
          <p:nvPr/>
        </p:nvPicPr>
        <p:blipFill rotWithShape="1">
          <a:blip r:embed="rId2"/>
          <a:srcRect r="24905" b="63710"/>
          <a:stretch/>
        </p:blipFill>
        <p:spPr>
          <a:xfrm>
            <a:off x="247753" y="1770543"/>
            <a:ext cx="6208803" cy="649267"/>
          </a:xfrm>
          <a:prstGeom prst="rect">
            <a:avLst/>
          </a:prstGeom>
        </p:spPr>
      </p:pic>
      <p:sp>
        <p:nvSpPr>
          <p:cNvPr id="7" name="Retângulo 6">
            <a:extLst>
              <a:ext uri="{FF2B5EF4-FFF2-40B4-BE49-F238E27FC236}">
                <a16:creationId xmlns:a16="http://schemas.microsoft.com/office/drawing/2014/main" id="{C6BE1C59-3100-1D74-9029-A2DECF105A94}"/>
              </a:ext>
            </a:extLst>
          </p:cNvPr>
          <p:cNvSpPr/>
          <p:nvPr/>
        </p:nvSpPr>
        <p:spPr>
          <a:xfrm>
            <a:off x="291786" y="2365505"/>
            <a:ext cx="3990281" cy="411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E769B676-1624-B973-3EB4-2E4C1F4D7269}"/>
              </a:ext>
            </a:extLst>
          </p:cNvPr>
          <p:cNvPicPr>
            <a:picLocks noChangeAspect="1"/>
          </p:cNvPicPr>
          <p:nvPr/>
        </p:nvPicPr>
        <p:blipFill>
          <a:blip r:embed="rId3"/>
          <a:stretch>
            <a:fillRect/>
          </a:stretch>
        </p:blipFill>
        <p:spPr>
          <a:xfrm>
            <a:off x="224879" y="2383553"/>
            <a:ext cx="8060477" cy="938345"/>
          </a:xfrm>
          <a:prstGeom prst="rect">
            <a:avLst/>
          </a:prstGeom>
        </p:spPr>
      </p:pic>
      <p:pic>
        <p:nvPicPr>
          <p:cNvPr id="10" name="Imagem 9">
            <a:extLst>
              <a:ext uri="{FF2B5EF4-FFF2-40B4-BE49-F238E27FC236}">
                <a16:creationId xmlns:a16="http://schemas.microsoft.com/office/drawing/2014/main" id="{E65EBF3B-BFA8-033A-8055-60520500936A}"/>
              </a:ext>
            </a:extLst>
          </p:cNvPr>
          <p:cNvPicPr>
            <a:picLocks noChangeAspect="1"/>
          </p:cNvPicPr>
          <p:nvPr/>
        </p:nvPicPr>
        <p:blipFill>
          <a:blip r:embed="rId4"/>
          <a:stretch>
            <a:fillRect/>
          </a:stretch>
        </p:blipFill>
        <p:spPr>
          <a:xfrm>
            <a:off x="291785" y="3310748"/>
            <a:ext cx="9186751" cy="3279954"/>
          </a:xfrm>
          <a:prstGeom prst="rect">
            <a:avLst/>
          </a:prstGeom>
        </p:spPr>
      </p:pic>
      <p:sp>
        <p:nvSpPr>
          <p:cNvPr id="11" name="Retângulo 10">
            <a:extLst>
              <a:ext uri="{FF2B5EF4-FFF2-40B4-BE49-F238E27FC236}">
                <a16:creationId xmlns:a16="http://schemas.microsoft.com/office/drawing/2014/main" id="{90EDC3AA-89CC-4298-3247-FC9AE9D02F50}"/>
              </a:ext>
            </a:extLst>
          </p:cNvPr>
          <p:cNvSpPr/>
          <p:nvPr/>
        </p:nvSpPr>
        <p:spPr>
          <a:xfrm>
            <a:off x="4540405" y="4969528"/>
            <a:ext cx="3365810" cy="23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49089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288436" y="2410780"/>
            <a:ext cx="9328010" cy="2609693"/>
          </a:xfrm>
        </p:spPr>
        <p:txBody>
          <a:bodyPr/>
          <a:lstStyle/>
          <a:p>
            <a:pPr lvl="0" algn="ctr"/>
            <a:r>
              <a:rPr lang="en-US" sz="5000" b="1" dirty="0">
                <a:solidFill>
                  <a:schemeClr val="lt1"/>
                </a:solidFill>
                <a:latin typeface="Calibri"/>
                <a:ea typeface="Calibri"/>
                <a:cs typeface="Calibri"/>
                <a:sym typeface="Calibri"/>
              </a:rPr>
              <a:t>Caso 4</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94723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4</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7" name="Retângulo 6">
            <a:extLst>
              <a:ext uri="{FF2B5EF4-FFF2-40B4-BE49-F238E27FC236}">
                <a16:creationId xmlns:a16="http://schemas.microsoft.com/office/drawing/2014/main" id="{C6BE1C59-3100-1D74-9029-A2DECF105A94}"/>
              </a:ext>
            </a:extLst>
          </p:cNvPr>
          <p:cNvSpPr/>
          <p:nvPr/>
        </p:nvSpPr>
        <p:spPr>
          <a:xfrm>
            <a:off x="291786" y="2365505"/>
            <a:ext cx="3990281" cy="411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82E30A86-4388-502F-FC52-42C0BBC6F690}"/>
              </a:ext>
            </a:extLst>
          </p:cNvPr>
          <p:cNvPicPr>
            <a:picLocks noChangeAspect="1"/>
          </p:cNvPicPr>
          <p:nvPr/>
        </p:nvPicPr>
        <p:blipFill rotWithShape="1">
          <a:blip r:embed="rId2"/>
          <a:srcRect b="91012"/>
          <a:stretch/>
        </p:blipFill>
        <p:spPr>
          <a:xfrm>
            <a:off x="247753" y="1659394"/>
            <a:ext cx="10223241" cy="411143"/>
          </a:xfrm>
          <a:prstGeom prst="rect">
            <a:avLst/>
          </a:prstGeom>
        </p:spPr>
      </p:pic>
      <p:pic>
        <p:nvPicPr>
          <p:cNvPr id="5" name="Imagem 4">
            <a:extLst>
              <a:ext uri="{FF2B5EF4-FFF2-40B4-BE49-F238E27FC236}">
                <a16:creationId xmlns:a16="http://schemas.microsoft.com/office/drawing/2014/main" id="{BB5BD907-164E-B448-6D16-DD2EC04170E6}"/>
              </a:ext>
            </a:extLst>
          </p:cNvPr>
          <p:cNvPicPr>
            <a:picLocks noChangeAspect="1"/>
          </p:cNvPicPr>
          <p:nvPr/>
        </p:nvPicPr>
        <p:blipFill rotWithShape="1">
          <a:blip r:embed="rId2"/>
          <a:srcRect t="14179"/>
          <a:stretch/>
        </p:blipFill>
        <p:spPr>
          <a:xfrm>
            <a:off x="247753" y="2297156"/>
            <a:ext cx="10223241" cy="3925561"/>
          </a:xfrm>
          <a:prstGeom prst="rect">
            <a:avLst/>
          </a:prstGeom>
        </p:spPr>
      </p:pic>
      <p:sp>
        <p:nvSpPr>
          <p:cNvPr id="8" name="Retângulo 7">
            <a:extLst>
              <a:ext uri="{FF2B5EF4-FFF2-40B4-BE49-F238E27FC236}">
                <a16:creationId xmlns:a16="http://schemas.microsoft.com/office/drawing/2014/main" id="{9C9BB717-8261-D73F-B6A4-EE92241C3D05}"/>
              </a:ext>
            </a:extLst>
          </p:cNvPr>
          <p:cNvSpPr/>
          <p:nvPr/>
        </p:nvSpPr>
        <p:spPr>
          <a:xfrm>
            <a:off x="2707888" y="2048269"/>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80734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823694" y="2399629"/>
            <a:ext cx="9328010" cy="2609693"/>
          </a:xfrm>
        </p:spPr>
        <p:txBody>
          <a:bodyPr/>
          <a:lstStyle/>
          <a:p>
            <a:pPr lvl="0" algn="ctr"/>
            <a:r>
              <a:rPr lang="en-US" sz="5000" b="1" dirty="0">
                <a:solidFill>
                  <a:schemeClr val="lt1"/>
                </a:solidFill>
                <a:latin typeface="Calibri"/>
                <a:ea typeface="Calibri"/>
                <a:cs typeface="Calibri"/>
                <a:sym typeface="Calibri"/>
              </a:rPr>
              <a:t>The Expanding Armamentarium of Anti-HER2 Agents for Breast Cancer</a:t>
            </a:r>
            <a:endParaRPr lang="en-US" sz="5000" dirty="0"/>
          </a:p>
          <a:p>
            <a:pPr algn="ctr"/>
            <a:endParaRPr lang="pt-BR" sz="5000" dirty="0"/>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666172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5</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922321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5</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FD367194-AFC9-E3D6-9045-AFE448F92A3E}"/>
              </a:ext>
            </a:extLst>
          </p:cNvPr>
          <p:cNvPicPr>
            <a:picLocks noChangeAspect="1"/>
          </p:cNvPicPr>
          <p:nvPr/>
        </p:nvPicPr>
        <p:blipFill rotWithShape="1">
          <a:blip r:embed="rId2"/>
          <a:srcRect t="2150" r="32787" b="89691"/>
          <a:stretch/>
        </p:blipFill>
        <p:spPr>
          <a:xfrm>
            <a:off x="178419" y="1844839"/>
            <a:ext cx="7114479" cy="296196"/>
          </a:xfrm>
          <a:prstGeom prst="rect">
            <a:avLst/>
          </a:prstGeom>
        </p:spPr>
      </p:pic>
      <p:pic>
        <p:nvPicPr>
          <p:cNvPr id="9" name="Imagem 8">
            <a:extLst>
              <a:ext uri="{FF2B5EF4-FFF2-40B4-BE49-F238E27FC236}">
                <a16:creationId xmlns:a16="http://schemas.microsoft.com/office/drawing/2014/main" id="{06D174AA-2B28-3940-8880-3A378C48B788}"/>
              </a:ext>
            </a:extLst>
          </p:cNvPr>
          <p:cNvPicPr>
            <a:picLocks noChangeAspect="1"/>
          </p:cNvPicPr>
          <p:nvPr/>
        </p:nvPicPr>
        <p:blipFill rotWithShape="1">
          <a:blip r:embed="rId2"/>
          <a:srcRect t="17681"/>
          <a:stretch/>
        </p:blipFill>
        <p:spPr>
          <a:xfrm>
            <a:off x="178419" y="2408665"/>
            <a:ext cx="10203366" cy="2776654"/>
          </a:xfrm>
          <a:prstGeom prst="rect">
            <a:avLst/>
          </a:prstGeom>
        </p:spPr>
      </p:pic>
    </p:spTree>
    <p:extLst>
      <p:ext uri="{BB962C8B-B14F-4D97-AF65-F5344CB8AC3E}">
        <p14:creationId xmlns:p14="http://schemas.microsoft.com/office/powerpoint/2010/main" val="1138366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6</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719650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6</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2C30AB25-EF58-8587-590C-276FF7643419}"/>
              </a:ext>
            </a:extLst>
          </p:cNvPr>
          <p:cNvPicPr>
            <a:picLocks noChangeAspect="1"/>
          </p:cNvPicPr>
          <p:nvPr/>
        </p:nvPicPr>
        <p:blipFill rotWithShape="1">
          <a:blip r:embed="rId2"/>
          <a:srcRect b="93271"/>
          <a:stretch/>
        </p:blipFill>
        <p:spPr>
          <a:xfrm>
            <a:off x="404124" y="1593216"/>
            <a:ext cx="9487008" cy="302491"/>
          </a:xfrm>
          <a:prstGeom prst="rect">
            <a:avLst/>
          </a:prstGeom>
        </p:spPr>
      </p:pic>
      <p:pic>
        <p:nvPicPr>
          <p:cNvPr id="5" name="Imagem 4">
            <a:extLst>
              <a:ext uri="{FF2B5EF4-FFF2-40B4-BE49-F238E27FC236}">
                <a16:creationId xmlns:a16="http://schemas.microsoft.com/office/drawing/2014/main" id="{77D95F59-0AD4-8409-6ED0-E2C96F73A2B4}"/>
              </a:ext>
            </a:extLst>
          </p:cNvPr>
          <p:cNvPicPr>
            <a:picLocks noChangeAspect="1"/>
          </p:cNvPicPr>
          <p:nvPr/>
        </p:nvPicPr>
        <p:blipFill rotWithShape="1">
          <a:blip r:embed="rId2"/>
          <a:srcRect t="11528"/>
          <a:stretch/>
        </p:blipFill>
        <p:spPr>
          <a:xfrm>
            <a:off x="312948" y="2274848"/>
            <a:ext cx="9487008" cy="3977096"/>
          </a:xfrm>
          <a:prstGeom prst="rect">
            <a:avLst/>
          </a:prstGeom>
        </p:spPr>
      </p:pic>
      <p:sp>
        <p:nvSpPr>
          <p:cNvPr id="7" name="Retângulo 6">
            <a:extLst>
              <a:ext uri="{FF2B5EF4-FFF2-40B4-BE49-F238E27FC236}">
                <a16:creationId xmlns:a16="http://schemas.microsoft.com/office/drawing/2014/main" id="{2D388B4C-CD49-340C-821A-C6C01BC36A15}"/>
              </a:ext>
            </a:extLst>
          </p:cNvPr>
          <p:cNvSpPr/>
          <p:nvPr/>
        </p:nvSpPr>
        <p:spPr>
          <a:xfrm>
            <a:off x="1068658" y="2109416"/>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60088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7</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05368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7</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F94CC5F8-1324-E72A-289C-C0E7E572D20D}"/>
              </a:ext>
            </a:extLst>
          </p:cNvPr>
          <p:cNvPicPr>
            <a:picLocks noChangeAspect="1"/>
          </p:cNvPicPr>
          <p:nvPr/>
        </p:nvPicPr>
        <p:blipFill>
          <a:blip r:embed="rId2"/>
          <a:stretch>
            <a:fillRect/>
          </a:stretch>
        </p:blipFill>
        <p:spPr>
          <a:xfrm>
            <a:off x="226586" y="1796740"/>
            <a:ext cx="4178300" cy="342900"/>
          </a:xfrm>
          <a:prstGeom prst="rect">
            <a:avLst/>
          </a:prstGeom>
        </p:spPr>
      </p:pic>
      <p:pic>
        <p:nvPicPr>
          <p:cNvPr id="7" name="Imagem 6">
            <a:extLst>
              <a:ext uri="{FF2B5EF4-FFF2-40B4-BE49-F238E27FC236}">
                <a16:creationId xmlns:a16="http://schemas.microsoft.com/office/drawing/2014/main" id="{CAD93722-8C04-ED14-08D2-8BFA7E200039}"/>
              </a:ext>
            </a:extLst>
          </p:cNvPr>
          <p:cNvPicPr>
            <a:picLocks noChangeAspect="1"/>
          </p:cNvPicPr>
          <p:nvPr/>
        </p:nvPicPr>
        <p:blipFill>
          <a:blip r:embed="rId3"/>
          <a:stretch>
            <a:fillRect/>
          </a:stretch>
        </p:blipFill>
        <p:spPr>
          <a:xfrm>
            <a:off x="312947" y="2301824"/>
            <a:ext cx="10704457" cy="4210487"/>
          </a:xfrm>
          <a:prstGeom prst="rect">
            <a:avLst/>
          </a:prstGeom>
        </p:spPr>
      </p:pic>
      <p:sp>
        <p:nvSpPr>
          <p:cNvPr id="8" name="Retângulo 7">
            <a:extLst>
              <a:ext uri="{FF2B5EF4-FFF2-40B4-BE49-F238E27FC236}">
                <a16:creationId xmlns:a16="http://schemas.microsoft.com/office/drawing/2014/main" id="{1075BB74-E363-6573-D690-7E7CBF9920BD}"/>
              </a:ext>
            </a:extLst>
          </p:cNvPr>
          <p:cNvSpPr/>
          <p:nvPr/>
        </p:nvSpPr>
        <p:spPr>
          <a:xfrm>
            <a:off x="1068658" y="2131718"/>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48911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8</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739359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8</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5" name="Imagem 4">
            <a:extLst>
              <a:ext uri="{FF2B5EF4-FFF2-40B4-BE49-F238E27FC236}">
                <a16:creationId xmlns:a16="http://schemas.microsoft.com/office/drawing/2014/main" id="{8C6931FD-0245-16BA-F415-A2BB1EABB627}"/>
              </a:ext>
            </a:extLst>
          </p:cNvPr>
          <p:cNvPicPr>
            <a:picLocks noChangeAspect="1"/>
          </p:cNvPicPr>
          <p:nvPr/>
        </p:nvPicPr>
        <p:blipFill rotWithShape="1">
          <a:blip r:embed="rId2"/>
          <a:srcRect t="24723"/>
          <a:stretch/>
        </p:blipFill>
        <p:spPr>
          <a:xfrm>
            <a:off x="227980" y="1761893"/>
            <a:ext cx="6807200" cy="315486"/>
          </a:xfrm>
          <a:prstGeom prst="rect">
            <a:avLst/>
          </a:prstGeom>
        </p:spPr>
      </p:pic>
      <p:pic>
        <p:nvPicPr>
          <p:cNvPr id="6" name="Imagem 5">
            <a:extLst>
              <a:ext uri="{FF2B5EF4-FFF2-40B4-BE49-F238E27FC236}">
                <a16:creationId xmlns:a16="http://schemas.microsoft.com/office/drawing/2014/main" id="{B73E554F-65EF-6A6B-E27C-2245466B4BD5}"/>
              </a:ext>
            </a:extLst>
          </p:cNvPr>
          <p:cNvPicPr>
            <a:picLocks noChangeAspect="1"/>
          </p:cNvPicPr>
          <p:nvPr/>
        </p:nvPicPr>
        <p:blipFill>
          <a:blip r:embed="rId3"/>
          <a:stretch>
            <a:fillRect/>
          </a:stretch>
        </p:blipFill>
        <p:spPr>
          <a:xfrm>
            <a:off x="247753" y="2302909"/>
            <a:ext cx="10758501" cy="4164797"/>
          </a:xfrm>
          <a:prstGeom prst="rect">
            <a:avLst/>
          </a:prstGeom>
        </p:spPr>
      </p:pic>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51102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9</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601568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9</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3" name="Imagem 2">
            <a:extLst>
              <a:ext uri="{FF2B5EF4-FFF2-40B4-BE49-F238E27FC236}">
                <a16:creationId xmlns:a16="http://schemas.microsoft.com/office/drawing/2014/main" id="{981DF746-F07C-D6BA-1E76-848B397E5ED0}"/>
              </a:ext>
            </a:extLst>
          </p:cNvPr>
          <p:cNvPicPr>
            <a:picLocks noChangeAspect="1"/>
          </p:cNvPicPr>
          <p:nvPr/>
        </p:nvPicPr>
        <p:blipFill>
          <a:blip r:embed="rId2"/>
          <a:stretch>
            <a:fillRect/>
          </a:stretch>
        </p:blipFill>
        <p:spPr>
          <a:xfrm>
            <a:off x="232472" y="1666023"/>
            <a:ext cx="4813300" cy="292100"/>
          </a:xfrm>
          <a:prstGeom prst="rect">
            <a:avLst/>
          </a:prstGeom>
        </p:spPr>
      </p:pic>
      <p:pic>
        <p:nvPicPr>
          <p:cNvPr id="7" name="Imagem 6">
            <a:extLst>
              <a:ext uri="{FF2B5EF4-FFF2-40B4-BE49-F238E27FC236}">
                <a16:creationId xmlns:a16="http://schemas.microsoft.com/office/drawing/2014/main" id="{92C8ECAD-569C-38FE-7522-4269889457C0}"/>
              </a:ext>
            </a:extLst>
          </p:cNvPr>
          <p:cNvPicPr>
            <a:picLocks noChangeAspect="1"/>
          </p:cNvPicPr>
          <p:nvPr/>
        </p:nvPicPr>
        <p:blipFill>
          <a:blip r:embed="rId3"/>
          <a:stretch>
            <a:fillRect/>
          </a:stretch>
        </p:blipFill>
        <p:spPr>
          <a:xfrm>
            <a:off x="292358" y="2215204"/>
            <a:ext cx="10646988" cy="4375498"/>
          </a:xfrm>
          <a:prstGeom prst="rect">
            <a:avLst/>
          </a:prstGeom>
        </p:spPr>
      </p:pic>
      <p:sp>
        <p:nvSpPr>
          <p:cNvPr id="9" name="Retângulo 8">
            <a:extLst>
              <a:ext uri="{FF2B5EF4-FFF2-40B4-BE49-F238E27FC236}">
                <a16:creationId xmlns:a16="http://schemas.microsoft.com/office/drawing/2014/main" id="{74C44505-1029-A706-0027-3C81D21BA46A}"/>
              </a:ext>
            </a:extLst>
          </p:cNvPr>
          <p:cNvSpPr/>
          <p:nvPr/>
        </p:nvSpPr>
        <p:spPr>
          <a:xfrm>
            <a:off x="1124415" y="2064812"/>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1851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103938" y="1673497"/>
            <a:ext cx="8630755" cy="3181952"/>
          </a:xfrm>
        </p:spPr>
        <p:txBody>
          <a:bodyPr>
            <a:noAutofit/>
          </a:bodyPr>
          <a:lstStyle/>
          <a:p>
            <a:pPr marL="285744" indent="-285744">
              <a:lnSpc>
                <a:spcPct val="100000"/>
              </a:lnSpc>
              <a:buFont typeface="Arial" panose="020B0604020202020204" pitchFamily="34" charset="0"/>
              <a:buChar char="•"/>
            </a:pPr>
            <a:r>
              <a:rPr lang="pt-BR" sz="1800" dirty="0" err="1"/>
              <a:t>Antibody</a:t>
            </a:r>
            <a:r>
              <a:rPr lang="pt-BR" sz="1800" dirty="0"/>
              <a:t> </a:t>
            </a:r>
            <a:r>
              <a:rPr lang="pt-BR" sz="1800" dirty="0" err="1"/>
              <a:t>drug</a:t>
            </a:r>
            <a:r>
              <a:rPr lang="pt-BR" sz="1800" dirty="0"/>
              <a:t> </a:t>
            </a:r>
            <a:r>
              <a:rPr lang="pt-BR" sz="1800" dirty="0" err="1"/>
              <a:t>conjugates</a:t>
            </a:r>
            <a:r>
              <a:rPr lang="pt-BR" sz="1800" dirty="0"/>
              <a:t> = </a:t>
            </a:r>
            <a:r>
              <a:rPr lang="pt-BR" sz="1800" dirty="0" err="1"/>
              <a:t>ADCs</a:t>
            </a:r>
            <a:endParaRPr lang="pt-BR" sz="1800" dirty="0"/>
          </a:p>
          <a:p>
            <a:pPr marL="1028674" lvl="1" indent="-342891">
              <a:lnSpc>
                <a:spcPct val="100000"/>
              </a:lnSpc>
              <a:buFont typeface="Wingdings" panose="05000000000000000000" pitchFamily="2" charset="2"/>
              <a:buChar char="ü"/>
            </a:pPr>
            <a:r>
              <a:rPr lang="en-US" sz="1800" dirty="0">
                <a:solidFill>
                  <a:schemeClr val="tx1">
                    <a:lumMod val="50000"/>
                  </a:schemeClr>
                </a:solidFill>
              </a:rPr>
              <a:t>Monoclonal antibodies engineered to enhance antibody-dependent cellular cytotoxicity</a:t>
            </a:r>
          </a:p>
          <a:p>
            <a:pPr marL="1028674" lvl="1" indent="-342891">
              <a:lnSpc>
                <a:spcPct val="100000"/>
              </a:lnSpc>
              <a:buFont typeface="Wingdings" panose="05000000000000000000" pitchFamily="2" charset="2"/>
              <a:buChar char="ü"/>
            </a:pPr>
            <a:r>
              <a:rPr lang="pt-BR" sz="1800" dirty="0" err="1">
                <a:solidFill>
                  <a:schemeClr val="tx1">
                    <a:lumMod val="50000"/>
                  </a:schemeClr>
                </a:solidFill>
              </a:rPr>
              <a:t>Designed</a:t>
            </a:r>
            <a:r>
              <a:rPr lang="pt-BR" sz="1800" dirty="0">
                <a:solidFill>
                  <a:schemeClr val="tx1">
                    <a:lumMod val="50000"/>
                  </a:schemeClr>
                </a:solidFill>
              </a:rPr>
              <a:t> </a:t>
            </a:r>
            <a:r>
              <a:rPr lang="pt-BR" sz="1800" dirty="0" err="1">
                <a:solidFill>
                  <a:schemeClr val="tx1">
                    <a:lumMod val="50000"/>
                  </a:schemeClr>
                </a:solidFill>
              </a:rPr>
              <a:t>to</a:t>
            </a:r>
            <a:r>
              <a:rPr lang="pt-BR" sz="1800" dirty="0">
                <a:solidFill>
                  <a:schemeClr val="tx1">
                    <a:lumMod val="50000"/>
                  </a:schemeClr>
                </a:solidFill>
              </a:rPr>
              <a:t> target </a:t>
            </a:r>
            <a:r>
              <a:rPr lang="pt-BR" sz="1800" dirty="0" err="1">
                <a:solidFill>
                  <a:schemeClr val="tx1">
                    <a:lumMod val="50000"/>
                  </a:schemeClr>
                </a:solidFill>
              </a:rPr>
              <a:t>and</a:t>
            </a:r>
            <a:r>
              <a:rPr lang="pt-BR" sz="1800" dirty="0">
                <a:solidFill>
                  <a:schemeClr val="tx1">
                    <a:lumMod val="50000"/>
                  </a:schemeClr>
                </a:solidFill>
              </a:rPr>
              <a:t> release </a:t>
            </a:r>
            <a:r>
              <a:rPr lang="pt-BR" sz="1800" dirty="0" err="1">
                <a:solidFill>
                  <a:schemeClr val="tx1">
                    <a:lumMod val="50000"/>
                  </a:schemeClr>
                </a:solidFill>
              </a:rPr>
              <a:t>the</a:t>
            </a:r>
            <a:r>
              <a:rPr lang="pt-BR" sz="1800" dirty="0">
                <a:solidFill>
                  <a:schemeClr val="tx1">
                    <a:lumMod val="50000"/>
                  </a:schemeClr>
                </a:solidFill>
              </a:rPr>
              <a:t> </a:t>
            </a:r>
            <a:r>
              <a:rPr lang="pt-BR" sz="1800" dirty="0" err="1">
                <a:solidFill>
                  <a:schemeClr val="tx1">
                    <a:lumMod val="50000"/>
                  </a:schemeClr>
                </a:solidFill>
              </a:rPr>
              <a:t>drug</a:t>
            </a:r>
            <a:r>
              <a:rPr lang="pt-BR" sz="1800" dirty="0">
                <a:solidFill>
                  <a:schemeClr val="tx1">
                    <a:lumMod val="50000"/>
                  </a:schemeClr>
                </a:solidFill>
              </a:rPr>
              <a:t> </a:t>
            </a:r>
            <a:r>
              <a:rPr lang="pt-BR" sz="1800" dirty="0" err="1">
                <a:solidFill>
                  <a:schemeClr val="tx1">
                    <a:lumMod val="50000"/>
                  </a:schemeClr>
                </a:solidFill>
              </a:rPr>
              <a:t>directly</a:t>
            </a:r>
            <a:r>
              <a:rPr lang="pt-BR" sz="1800" dirty="0">
                <a:solidFill>
                  <a:schemeClr val="tx1">
                    <a:lumMod val="50000"/>
                  </a:schemeClr>
                </a:solidFill>
              </a:rPr>
              <a:t> </a:t>
            </a:r>
            <a:r>
              <a:rPr lang="pt-BR" sz="1800" dirty="0" err="1">
                <a:solidFill>
                  <a:schemeClr val="tx1">
                    <a:lumMod val="50000"/>
                  </a:schemeClr>
                </a:solidFill>
              </a:rPr>
              <a:t>to</a:t>
            </a:r>
            <a:r>
              <a:rPr lang="pt-BR" sz="1800" dirty="0">
                <a:solidFill>
                  <a:schemeClr val="tx1">
                    <a:lumMod val="50000"/>
                  </a:schemeClr>
                </a:solidFill>
              </a:rPr>
              <a:t> </a:t>
            </a:r>
            <a:r>
              <a:rPr lang="pt-BR" sz="1800" dirty="0" err="1">
                <a:solidFill>
                  <a:schemeClr val="tx1">
                    <a:lumMod val="50000"/>
                  </a:schemeClr>
                </a:solidFill>
              </a:rPr>
              <a:t>neoplastic</a:t>
            </a:r>
            <a:r>
              <a:rPr lang="pt-BR" sz="1800" dirty="0">
                <a:solidFill>
                  <a:schemeClr val="tx1">
                    <a:lumMod val="50000"/>
                  </a:schemeClr>
                </a:solidFill>
              </a:rPr>
              <a:t> </a:t>
            </a:r>
            <a:r>
              <a:rPr lang="pt-BR" sz="1800" dirty="0" err="1">
                <a:solidFill>
                  <a:schemeClr val="tx1">
                    <a:lumMod val="50000"/>
                  </a:schemeClr>
                </a:solidFill>
              </a:rPr>
              <a:t>cells</a:t>
            </a:r>
            <a:r>
              <a:rPr lang="pt-BR" sz="1800" dirty="0">
                <a:solidFill>
                  <a:schemeClr val="tx1">
                    <a:lumMod val="50000"/>
                  </a:schemeClr>
                </a:solidFill>
              </a:rPr>
              <a:t>: </a:t>
            </a:r>
            <a:r>
              <a:rPr lang="pt-BR" sz="1800" dirty="0" err="1">
                <a:solidFill>
                  <a:schemeClr val="tx1">
                    <a:lumMod val="50000"/>
                  </a:schemeClr>
                </a:solidFill>
              </a:rPr>
              <a:t>reduce</a:t>
            </a:r>
            <a:r>
              <a:rPr lang="pt-BR" sz="1800" dirty="0">
                <a:solidFill>
                  <a:schemeClr val="tx1">
                    <a:lumMod val="50000"/>
                  </a:schemeClr>
                </a:solidFill>
              </a:rPr>
              <a:t> </a:t>
            </a:r>
            <a:r>
              <a:rPr lang="pt-BR" sz="1800" dirty="0" err="1">
                <a:solidFill>
                  <a:schemeClr val="tx1">
                    <a:lumMod val="50000"/>
                  </a:schemeClr>
                </a:solidFill>
              </a:rPr>
              <a:t>systemic</a:t>
            </a:r>
            <a:r>
              <a:rPr lang="pt-BR" sz="1800" dirty="0">
                <a:solidFill>
                  <a:schemeClr val="tx1">
                    <a:lumMod val="50000"/>
                  </a:schemeClr>
                </a:solidFill>
              </a:rPr>
              <a:t> </a:t>
            </a:r>
            <a:r>
              <a:rPr lang="pt-BR" sz="1800" dirty="0" err="1">
                <a:solidFill>
                  <a:schemeClr val="tx1">
                    <a:lumMod val="50000"/>
                  </a:schemeClr>
                </a:solidFill>
              </a:rPr>
              <a:t>exposure</a:t>
            </a:r>
            <a:r>
              <a:rPr lang="pt-BR" sz="1800" dirty="0">
                <a:solidFill>
                  <a:schemeClr val="tx1">
                    <a:lumMod val="50000"/>
                  </a:schemeClr>
                </a:solidFill>
              </a:rPr>
              <a:t> </a:t>
            </a:r>
            <a:r>
              <a:rPr lang="pt-BR" sz="1800" dirty="0" err="1">
                <a:solidFill>
                  <a:schemeClr val="tx1">
                    <a:lumMod val="50000"/>
                  </a:schemeClr>
                </a:solidFill>
              </a:rPr>
              <a:t>to</a:t>
            </a:r>
            <a:r>
              <a:rPr lang="pt-BR" sz="1800" dirty="0">
                <a:solidFill>
                  <a:schemeClr val="tx1">
                    <a:lumMod val="50000"/>
                  </a:schemeClr>
                </a:solidFill>
              </a:rPr>
              <a:t> </a:t>
            </a:r>
            <a:r>
              <a:rPr lang="pt-BR" sz="1800" dirty="0" err="1">
                <a:solidFill>
                  <a:schemeClr val="tx1">
                    <a:lumMod val="50000"/>
                  </a:schemeClr>
                </a:solidFill>
              </a:rPr>
              <a:t>cytotoxic</a:t>
            </a:r>
            <a:r>
              <a:rPr lang="pt-BR" sz="1800" dirty="0">
                <a:solidFill>
                  <a:schemeClr val="tx1">
                    <a:lumMod val="50000"/>
                  </a:schemeClr>
                </a:solidFill>
              </a:rPr>
              <a:t> </a:t>
            </a:r>
            <a:r>
              <a:rPr lang="pt-BR" sz="1800" dirty="0" err="1">
                <a:solidFill>
                  <a:schemeClr val="tx1">
                    <a:lumMod val="50000"/>
                  </a:schemeClr>
                </a:solidFill>
              </a:rPr>
              <a:t>agents</a:t>
            </a:r>
            <a:r>
              <a:rPr lang="pt-BR" sz="1800" dirty="0">
                <a:solidFill>
                  <a:schemeClr val="tx1">
                    <a:lumMod val="50000"/>
                  </a:schemeClr>
                </a:solidFill>
              </a:rPr>
              <a:t> </a:t>
            </a:r>
          </a:p>
          <a:p>
            <a:pPr marL="1028674" lvl="1" indent="-342891">
              <a:lnSpc>
                <a:spcPct val="100000"/>
              </a:lnSpc>
              <a:buFont typeface="Wingdings" panose="05000000000000000000" pitchFamily="2" charset="2"/>
              <a:buChar char="ü"/>
            </a:pPr>
            <a:r>
              <a:rPr lang="pt-BR" sz="1800" dirty="0" err="1">
                <a:solidFill>
                  <a:schemeClr val="tx1">
                    <a:lumMod val="50000"/>
                  </a:schemeClr>
                </a:solidFill>
              </a:rPr>
              <a:t>First</a:t>
            </a:r>
            <a:r>
              <a:rPr lang="pt-BR" sz="1800" dirty="0">
                <a:solidFill>
                  <a:schemeClr val="tx1">
                    <a:lumMod val="50000"/>
                  </a:schemeClr>
                </a:solidFill>
              </a:rPr>
              <a:t> </a:t>
            </a:r>
            <a:r>
              <a:rPr lang="pt-BR" sz="1800" dirty="0" err="1">
                <a:solidFill>
                  <a:schemeClr val="tx1">
                    <a:lumMod val="50000"/>
                  </a:schemeClr>
                </a:solidFill>
              </a:rPr>
              <a:t>class</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a:t>
            </a:r>
            <a:r>
              <a:rPr lang="pt-BR" sz="1800" dirty="0" err="1">
                <a:solidFill>
                  <a:schemeClr val="tx1">
                    <a:lumMod val="50000"/>
                  </a:schemeClr>
                </a:solidFill>
              </a:rPr>
              <a:t>drugs</a:t>
            </a:r>
            <a:r>
              <a:rPr lang="pt-BR" sz="1800" dirty="0">
                <a:solidFill>
                  <a:schemeClr val="tx1">
                    <a:lumMod val="50000"/>
                  </a:schemeClr>
                </a:solidFill>
              </a:rPr>
              <a:t>: T-DM1 (</a:t>
            </a:r>
            <a:r>
              <a:rPr lang="pt-BR" sz="1800" dirty="0" err="1">
                <a:solidFill>
                  <a:schemeClr val="tx1">
                    <a:lumMod val="50000"/>
                  </a:schemeClr>
                </a:solidFill>
              </a:rPr>
              <a:t>association</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a:t>
            </a:r>
            <a:r>
              <a:rPr lang="pt-BR" sz="1800" dirty="0" err="1">
                <a:solidFill>
                  <a:schemeClr val="tx1">
                    <a:lumMod val="50000"/>
                  </a:schemeClr>
                </a:solidFill>
              </a:rPr>
              <a:t>trastuzumab</a:t>
            </a:r>
            <a:r>
              <a:rPr lang="pt-BR" sz="1800" dirty="0">
                <a:solidFill>
                  <a:schemeClr val="tx1">
                    <a:lumMod val="50000"/>
                  </a:schemeClr>
                </a:solidFill>
              </a:rPr>
              <a:t> + </a:t>
            </a:r>
            <a:r>
              <a:rPr lang="pt-BR" sz="1800" dirty="0" err="1">
                <a:solidFill>
                  <a:schemeClr val="tx1">
                    <a:lumMod val="50000"/>
                  </a:schemeClr>
                </a:solidFill>
              </a:rPr>
              <a:t>emtansine</a:t>
            </a:r>
            <a:r>
              <a:rPr lang="pt-BR" sz="1800" dirty="0">
                <a:solidFill>
                  <a:schemeClr val="tx1">
                    <a:lumMod val="50000"/>
                  </a:schemeClr>
                </a:solidFill>
              </a:rPr>
              <a:t> - DM1)</a:t>
            </a:r>
          </a:p>
          <a:p>
            <a:pPr marL="1028674" lvl="1" indent="-342891">
              <a:lnSpc>
                <a:spcPct val="100000"/>
              </a:lnSpc>
              <a:buFont typeface="Wingdings" panose="05000000000000000000" pitchFamily="2" charset="2"/>
              <a:buChar char="ü"/>
            </a:pPr>
            <a:r>
              <a:rPr lang="pt-BR" sz="1800" dirty="0" err="1">
                <a:solidFill>
                  <a:schemeClr val="tx1">
                    <a:lumMod val="50000"/>
                  </a:schemeClr>
                </a:solidFill>
              </a:rPr>
              <a:t>Evidences</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a:t>
            </a:r>
            <a:r>
              <a:rPr lang="pt-BR" sz="1800" dirty="0" err="1">
                <a:solidFill>
                  <a:schemeClr val="tx1">
                    <a:lumMod val="50000"/>
                  </a:schemeClr>
                </a:solidFill>
              </a:rPr>
              <a:t>good</a:t>
            </a:r>
            <a:r>
              <a:rPr lang="pt-BR" sz="1800" dirty="0">
                <a:solidFill>
                  <a:schemeClr val="tx1">
                    <a:lumMod val="50000"/>
                  </a:schemeClr>
                </a:solidFill>
              </a:rPr>
              <a:t> response rates </a:t>
            </a:r>
            <a:r>
              <a:rPr lang="pt-BR" sz="1800" dirty="0" err="1">
                <a:solidFill>
                  <a:schemeClr val="tx1">
                    <a:lumMod val="50000"/>
                  </a:schemeClr>
                </a:solidFill>
              </a:rPr>
              <a:t>also</a:t>
            </a:r>
            <a:r>
              <a:rPr lang="pt-BR" sz="1800" dirty="0">
                <a:solidFill>
                  <a:schemeClr val="tx1">
                    <a:lumMod val="50000"/>
                  </a:schemeClr>
                </a:solidFill>
              </a:rPr>
              <a:t> in </a:t>
            </a:r>
            <a:r>
              <a:rPr lang="pt-BR" sz="1800" dirty="0" err="1">
                <a:solidFill>
                  <a:schemeClr val="tx1">
                    <a:lumMod val="50000"/>
                  </a:schemeClr>
                </a:solidFill>
              </a:rPr>
              <a:t>BCs</a:t>
            </a:r>
            <a:r>
              <a:rPr lang="pt-BR" sz="1800" dirty="0">
                <a:solidFill>
                  <a:schemeClr val="tx1">
                    <a:lumMod val="50000"/>
                  </a:schemeClr>
                </a:solidFill>
              </a:rPr>
              <a:t> </a:t>
            </a:r>
            <a:r>
              <a:rPr lang="pt-BR" sz="1800" dirty="0" err="1">
                <a:solidFill>
                  <a:schemeClr val="tx1">
                    <a:lumMod val="50000"/>
                  </a:schemeClr>
                </a:solidFill>
              </a:rPr>
              <a:t>with</a:t>
            </a:r>
            <a:r>
              <a:rPr lang="pt-BR" sz="1800" dirty="0">
                <a:solidFill>
                  <a:schemeClr val="tx1">
                    <a:lumMod val="50000"/>
                  </a:schemeClr>
                </a:solidFill>
              </a:rPr>
              <a:t> </a:t>
            </a:r>
            <a:r>
              <a:rPr lang="pt-BR" sz="1800" dirty="0" err="1">
                <a:solidFill>
                  <a:schemeClr val="tx1">
                    <a:lumMod val="50000"/>
                  </a:schemeClr>
                </a:solidFill>
              </a:rPr>
              <a:t>low</a:t>
            </a:r>
            <a:r>
              <a:rPr lang="pt-BR" sz="1800" dirty="0">
                <a:solidFill>
                  <a:schemeClr val="tx1">
                    <a:lumMod val="50000"/>
                  </a:schemeClr>
                </a:solidFill>
              </a:rPr>
              <a:t> </a:t>
            </a:r>
            <a:r>
              <a:rPr lang="pt-BR" sz="1800" dirty="0" err="1">
                <a:solidFill>
                  <a:schemeClr val="tx1">
                    <a:lumMod val="50000"/>
                  </a:schemeClr>
                </a:solidFill>
              </a:rPr>
              <a:t>expression</a:t>
            </a:r>
            <a:r>
              <a:rPr lang="pt-BR" sz="1800" dirty="0">
                <a:solidFill>
                  <a:schemeClr val="tx1">
                    <a:lumMod val="50000"/>
                  </a:schemeClr>
                </a:solidFill>
              </a:rPr>
              <a:t> </a:t>
            </a:r>
            <a:r>
              <a:rPr lang="pt-BR" sz="1800" dirty="0" err="1">
                <a:solidFill>
                  <a:schemeClr val="tx1">
                    <a:lumMod val="50000"/>
                  </a:schemeClr>
                </a:solidFill>
              </a:rPr>
              <a:t>of</a:t>
            </a:r>
            <a:r>
              <a:rPr lang="pt-BR" sz="1800" dirty="0">
                <a:solidFill>
                  <a:schemeClr val="tx1">
                    <a:lumMod val="50000"/>
                  </a:schemeClr>
                </a:solidFill>
              </a:rPr>
              <a:t> HER2</a:t>
            </a:r>
          </a:p>
          <a:p>
            <a:pPr marL="1028674" lvl="1" indent="-342891">
              <a:lnSpc>
                <a:spcPct val="100000"/>
              </a:lnSpc>
              <a:buFont typeface="Wingdings" panose="05000000000000000000" pitchFamily="2" charset="2"/>
              <a:buChar char="ü"/>
            </a:pPr>
            <a:r>
              <a:rPr lang="pt-BR" sz="1800" b="1" dirty="0">
                <a:solidFill>
                  <a:srgbClr val="00B050"/>
                </a:solidFill>
              </a:rPr>
              <a:t>“HER2-Low” </a:t>
            </a:r>
            <a:r>
              <a:rPr lang="pt-BR" sz="1800" b="1" dirty="0" err="1">
                <a:solidFill>
                  <a:srgbClr val="00B050"/>
                </a:solidFill>
              </a:rPr>
              <a:t>breast</a:t>
            </a:r>
            <a:r>
              <a:rPr lang="pt-BR" sz="1800" b="1" dirty="0">
                <a:solidFill>
                  <a:srgbClr val="00B050"/>
                </a:solidFill>
              </a:rPr>
              <a:t> </a:t>
            </a:r>
            <a:r>
              <a:rPr lang="pt-BR" sz="1800" b="1" dirty="0" err="1">
                <a:solidFill>
                  <a:srgbClr val="00B050"/>
                </a:solidFill>
              </a:rPr>
              <a:t>cancer</a:t>
            </a:r>
            <a:endParaRPr lang="pt-BR" sz="1800" b="1" dirty="0">
              <a:solidFill>
                <a:srgbClr val="00B050"/>
              </a:solidFill>
            </a:endParaRPr>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691496"/>
            <a:ext cx="8267700" cy="937606"/>
          </a:xfrm>
        </p:spPr>
        <p:txBody>
          <a:bodyPr/>
          <a:lstStyle/>
          <a:p>
            <a:r>
              <a:rPr lang="pt-BR" sz="2400" dirty="0" err="1"/>
              <a:t>Inicially</a:t>
            </a:r>
            <a:r>
              <a:rPr lang="pt-BR" sz="2400" dirty="0"/>
              <a:t> </a:t>
            </a:r>
            <a:r>
              <a:rPr lang="pt-BR" sz="2400" dirty="0" err="1"/>
              <a:t>offered</a:t>
            </a:r>
            <a:r>
              <a:rPr lang="pt-BR" sz="2400" dirty="0"/>
              <a:t> </a:t>
            </a:r>
            <a:r>
              <a:rPr lang="pt-BR" sz="2400" dirty="0" err="1"/>
              <a:t>only</a:t>
            </a:r>
            <a:r>
              <a:rPr lang="pt-BR" sz="2400" dirty="0"/>
              <a:t> </a:t>
            </a:r>
            <a:r>
              <a:rPr lang="pt-BR" sz="2400" dirty="0" err="1"/>
              <a:t>to</a:t>
            </a:r>
            <a:r>
              <a:rPr lang="pt-BR" sz="2400" dirty="0"/>
              <a:t> </a:t>
            </a:r>
            <a:r>
              <a:rPr lang="pt-BR" sz="2400" dirty="0" err="1"/>
              <a:t>patients</a:t>
            </a:r>
            <a:r>
              <a:rPr lang="pt-BR" sz="2400" dirty="0"/>
              <a:t> </a:t>
            </a:r>
            <a:r>
              <a:rPr lang="pt-BR" sz="2400" dirty="0" err="1"/>
              <a:t>with</a:t>
            </a:r>
            <a:r>
              <a:rPr lang="pt-BR" sz="2400" dirty="0"/>
              <a:t> </a:t>
            </a:r>
            <a:r>
              <a:rPr lang="pt-BR" sz="2400" dirty="0" err="1"/>
              <a:t>metastatic</a:t>
            </a:r>
            <a:r>
              <a:rPr lang="pt-BR" sz="2400" dirty="0"/>
              <a:t> </a:t>
            </a:r>
          </a:p>
          <a:p>
            <a:r>
              <a:rPr lang="pt-BR" sz="2400" dirty="0"/>
              <a:t>HER2+ </a:t>
            </a:r>
            <a:r>
              <a:rPr lang="pt-BR" sz="2400" dirty="0" err="1"/>
              <a:t>breast</a:t>
            </a:r>
            <a:r>
              <a:rPr lang="pt-BR" sz="2400" dirty="0"/>
              <a:t> </a:t>
            </a:r>
            <a:r>
              <a:rPr lang="pt-BR" sz="2400" dirty="0" err="1"/>
              <a:t>cancer</a:t>
            </a:r>
            <a:r>
              <a:rPr lang="pt-BR" sz="2400" dirty="0"/>
              <a:t> </a:t>
            </a:r>
            <a:r>
              <a:rPr lang="pt-BR" sz="2400" dirty="0" err="1"/>
              <a:t>or</a:t>
            </a:r>
            <a:r>
              <a:rPr lang="pt-BR" sz="2400" dirty="0"/>
              <a:t> in </a:t>
            </a:r>
            <a:r>
              <a:rPr lang="pt-BR" sz="2400" dirty="0" err="1"/>
              <a:t>clinical</a:t>
            </a:r>
            <a:r>
              <a:rPr lang="pt-BR" sz="2400" dirty="0"/>
              <a:t> </a:t>
            </a:r>
            <a:r>
              <a:rPr lang="pt-BR" sz="2400" dirty="0" err="1"/>
              <a:t>trials</a:t>
            </a:r>
            <a:endParaRPr lang="pt-BR" sz="2400"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Novos Compostos Anti-HER2</a:t>
            </a:r>
          </a:p>
        </p:txBody>
      </p:sp>
      <p:sp>
        <p:nvSpPr>
          <p:cNvPr id="2" name="Rectangle 4">
            <a:extLst>
              <a:ext uri="{FF2B5EF4-FFF2-40B4-BE49-F238E27FC236}">
                <a16:creationId xmlns:a16="http://schemas.microsoft.com/office/drawing/2014/main" id="{A6235F49-EFC8-957B-4106-F6EC6D35197C}"/>
              </a:ext>
            </a:extLst>
          </p:cNvPr>
          <p:cNvSpPr/>
          <p:nvPr/>
        </p:nvSpPr>
        <p:spPr>
          <a:xfrm>
            <a:off x="8884340" y="5903893"/>
            <a:ext cx="3237188" cy="830997"/>
          </a:xfrm>
          <a:prstGeom prst="rect">
            <a:avLst/>
          </a:prstGeom>
        </p:spPr>
        <p:txBody>
          <a:bodyPr wrap="square">
            <a:spAutoFit/>
          </a:bodyPr>
          <a:lstStyle/>
          <a:p>
            <a:pPr algn="ctr"/>
            <a:r>
              <a:rPr lang="fr-FR" sz="1200" b="1" i="1" dirty="0">
                <a:latin typeface="Arial" panose="020B0604020202020204" pitchFamily="34" charset="0"/>
                <a:cs typeface="Arial" panose="020B0604020202020204" pitchFamily="34" charset="0"/>
              </a:rPr>
              <a:t>Marchiò C. et al </a:t>
            </a:r>
            <a:r>
              <a:rPr lang="en-US" sz="1200" b="1" i="1" dirty="0">
                <a:latin typeface="Arial" panose="020B0604020202020204" pitchFamily="34" charset="0"/>
                <a:cs typeface="Arial" panose="020B0604020202020204" pitchFamily="34" charset="0"/>
              </a:rPr>
              <a:t>Seminars in Cancer Biology 72 (2021) 123–135</a:t>
            </a:r>
            <a:endParaRPr lang="fr-FR" sz="1200" b="1" i="1" dirty="0">
              <a:latin typeface="Arial" panose="020B0604020202020204" pitchFamily="34" charset="0"/>
              <a:cs typeface="Arial" panose="020B0604020202020204" pitchFamily="34" charset="0"/>
            </a:endParaRPr>
          </a:p>
          <a:p>
            <a:pPr algn="ctr"/>
            <a:r>
              <a:rPr lang="de-DE" sz="1200" b="1" i="1" dirty="0">
                <a:latin typeface="Arial" panose="020B0604020202020204" pitchFamily="34" charset="0"/>
                <a:cs typeface="Arial" panose="020B0604020202020204" pitchFamily="34" charset="0"/>
              </a:rPr>
              <a:t>von Minckwitz et al N Engl J Med 2019;380(7):617-628</a:t>
            </a:r>
            <a:r>
              <a:rPr lang="fr-FR" sz="1200" b="1" i="1" dirty="0">
                <a:latin typeface="Arial" panose="020B0604020202020204" pitchFamily="34" charset="0"/>
                <a:cs typeface="Arial" panose="020B0604020202020204" pitchFamily="34" charset="0"/>
              </a:rPr>
              <a:t> </a:t>
            </a:r>
          </a:p>
        </p:txBody>
      </p:sp>
      <p:pic>
        <p:nvPicPr>
          <p:cNvPr id="5" name="Imagem 4">
            <a:extLst>
              <a:ext uri="{FF2B5EF4-FFF2-40B4-BE49-F238E27FC236}">
                <a16:creationId xmlns:a16="http://schemas.microsoft.com/office/drawing/2014/main" id="{E1AA949F-20F3-FE79-E315-1A6B61B22E9C}"/>
              </a:ext>
            </a:extLst>
          </p:cNvPr>
          <p:cNvPicPr>
            <a:picLocks noChangeAspect="1"/>
          </p:cNvPicPr>
          <p:nvPr/>
        </p:nvPicPr>
        <p:blipFill rotWithShape="1">
          <a:blip r:embed="rId4"/>
          <a:srcRect l="579" t="18124" r="2278" b="8597"/>
          <a:stretch/>
        </p:blipFill>
        <p:spPr>
          <a:xfrm>
            <a:off x="8653300" y="3466164"/>
            <a:ext cx="3486151" cy="2437729"/>
          </a:xfrm>
          <a:prstGeom prst="rect">
            <a:avLst/>
          </a:prstGeom>
        </p:spPr>
      </p:pic>
      <p:sp>
        <p:nvSpPr>
          <p:cNvPr id="6" name="CaixaDeTexto 5">
            <a:extLst>
              <a:ext uri="{FF2B5EF4-FFF2-40B4-BE49-F238E27FC236}">
                <a16:creationId xmlns:a16="http://schemas.microsoft.com/office/drawing/2014/main" id="{DCAE91BE-FB58-9C17-1143-E59FC2EADCF8}"/>
              </a:ext>
            </a:extLst>
          </p:cNvPr>
          <p:cNvSpPr txBox="1"/>
          <p:nvPr/>
        </p:nvSpPr>
        <p:spPr>
          <a:xfrm>
            <a:off x="8506758" y="2612234"/>
            <a:ext cx="3632693" cy="830997"/>
          </a:xfrm>
          <a:prstGeom prst="rect">
            <a:avLst/>
          </a:prstGeom>
          <a:noFill/>
        </p:spPr>
        <p:txBody>
          <a:bodyPr wrap="square" rtlCol="0">
            <a:spAutoFit/>
          </a:bodyPr>
          <a:lstStyle/>
          <a:p>
            <a:pPr algn="ctr"/>
            <a:r>
              <a:rPr lang="pt-BR" sz="2400" b="1" dirty="0">
                <a:solidFill>
                  <a:srgbClr val="138E15"/>
                </a:solidFill>
              </a:rPr>
              <a:t>KATHERINE </a:t>
            </a:r>
            <a:r>
              <a:rPr lang="pt-BR" sz="2400" b="1" dirty="0" err="1">
                <a:solidFill>
                  <a:srgbClr val="138E15"/>
                </a:solidFill>
              </a:rPr>
              <a:t>trial</a:t>
            </a:r>
            <a:endParaRPr lang="pt-BR" sz="2400" b="1" dirty="0">
              <a:solidFill>
                <a:srgbClr val="138E15"/>
              </a:solidFill>
            </a:endParaRPr>
          </a:p>
          <a:p>
            <a:pPr algn="ctr"/>
            <a:r>
              <a:rPr lang="pt-BR" sz="2400" dirty="0">
                <a:solidFill>
                  <a:srgbClr val="138E15"/>
                </a:solidFill>
              </a:rPr>
              <a:t>3y IDFS= 77% </a:t>
            </a:r>
            <a:r>
              <a:rPr lang="pt-BR" sz="2400" i="1" dirty="0" err="1">
                <a:solidFill>
                  <a:srgbClr val="138E15"/>
                </a:solidFill>
              </a:rPr>
              <a:t>vs</a:t>
            </a:r>
            <a:r>
              <a:rPr lang="pt-BR" sz="2400" dirty="0">
                <a:solidFill>
                  <a:srgbClr val="138E15"/>
                </a:solidFill>
              </a:rPr>
              <a:t> 88%</a:t>
            </a:r>
          </a:p>
        </p:txBody>
      </p:sp>
      <p:pic>
        <p:nvPicPr>
          <p:cNvPr id="7" name="Imagem 6">
            <a:extLst>
              <a:ext uri="{FF2B5EF4-FFF2-40B4-BE49-F238E27FC236}">
                <a16:creationId xmlns:a16="http://schemas.microsoft.com/office/drawing/2014/main" id="{BDF8FE8F-6B9D-8D78-067A-690C66F6EB1A}"/>
              </a:ext>
            </a:extLst>
          </p:cNvPr>
          <p:cNvPicPr>
            <a:picLocks noChangeAspect="1"/>
          </p:cNvPicPr>
          <p:nvPr/>
        </p:nvPicPr>
        <p:blipFill rotWithShape="1">
          <a:blip r:embed="rId5"/>
          <a:srcRect l="35645" t="8970" r="33554" b="21087"/>
          <a:stretch/>
        </p:blipFill>
        <p:spPr>
          <a:xfrm>
            <a:off x="7439990" y="65573"/>
            <a:ext cx="1297762" cy="1625462"/>
          </a:xfrm>
          <a:prstGeom prst="rect">
            <a:avLst/>
          </a:prstGeom>
        </p:spPr>
      </p:pic>
      <p:pic>
        <p:nvPicPr>
          <p:cNvPr id="8" name="Picture 2" descr="Dr Antonio C. Buzaid Chefe Geral Centro Avançado de Oncologia - ppt download">
            <a:extLst>
              <a:ext uri="{FF2B5EF4-FFF2-40B4-BE49-F238E27FC236}">
                <a16:creationId xmlns:a16="http://schemas.microsoft.com/office/drawing/2014/main" id="{8A9B9CF5-5DA2-23FC-6A73-FD97252AB4E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19" t="19634" r="10637" b="10690"/>
          <a:stretch/>
        </p:blipFill>
        <p:spPr bwMode="auto">
          <a:xfrm>
            <a:off x="8734693" y="63734"/>
            <a:ext cx="3404758" cy="2437729"/>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Diagrama&#10;&#10;Descrição gerada automaticamente">
            <a:extLst>
              <a:ext uri="{FF2B5EF4-FFF2-40B4-BE49-F238E27FC236}">
                <a16:creationId xmlns:a16="http://schemas.microsoft.com/office/drawing/2014/main" id="{0F5C3035-4DA2-2C0A-9872-AC606DD0C6D7}"/>
              </a:ext>
            </a:extLst>
          </p:cNvPr>
          <p:cNvPicPr>
            <a:picLocks noChangeAspect="1"/>
          </p:cNvPicPr>
          <p:nvPr/>
        </p:nvPicPr>
        <p:blipFill>
          <a:blip r:embed="rId7"/>
          <a:stretch>
            <a:fillRect/>
          </a:stretch>
        </p:blipFill>
        <p:spPr>
          <a:xfrm>
            <a:off x="392294" y="4395831"/>
            <a:ext cx="3986325" cy="2237533"/>
          </a:xfrm>
          <a:prstGeom prst="rect">
            <a:avLst/>
          </a:prstGeom>
        </p:spPr>
      </p:pic>
      <p:pic>
        <p:nvPicPr>
          <p:cNvPr id="66" name="Imagem 65">
            <a:extLst>
              <a:ext uri="{FF2B5EF4-FFF2-40B4-BE49-F238E27FC236}">
                <a16:creationId xmlns:a16="http://schemas.microsoft.com/office/drawing/2014/main" id="{79679CEF-8CDE-B2F6-0D60-DC52E6A89D00}"/>
              </a:ext>
            </a:extLst>
          </p:cNvPr>
          <p:cNvPicPr>
            <a:picLocks noChangeAspect="1"/>
          </p:cNvPicPr>
          <p:nvPr/>
        </p:nvPicPr>
        <p:blipFill>
          <a:blip r:embed="rId8"/>
          <a:stretch>
            <a:fillRect/>
          </a:stretch>
        </p:blipFill>
        <p:spPr>
          <a:xfrm>
            <a:off x="4903792" y="3938969"/>
            <a:ext cx="3080784" cy="2864840"/>
          </a:xfrm>
          <a:prstGeom prst="rect">
            <a:avLst/>
          </a:prstGeom>
        </p:spPr>
      </p:pic>
    </p:spTree>
    <p:extLst>
      <p:ext uri="{BB962C8B-B14F-4D97-AF65-F5344CB8AC3E}">
        <p14:creationId xmlns:p14="http://schemas.microsoft.com/office/powerpoint/2010/main" val="168286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10</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687063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10</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pic>
        <p:nvPicPr>
          <p:cNvPr id="6" name="Imagem 5">
            <a:extLst>
              <a:ext uri="{FF2B5EF4-FFF2-40B4-BE49-F238E27FC236}">
                <a16:creationId xmlns:a16="http://schemas.microsoft.com/office/drawing/2014/main" id="{F8E5D21A-E16A-DD8E-B50D-8AB30CA857BA}"/>
              </a:ext>
            </a:extLst>
          </p:cNvPr>
          <p:cNvPicPr>
            <a:picLocks noChangeAspect="1"/>
          </p:cNvPicPr>
          <p:nvPr/>
        </p:nvPicPr>
        <p:blipFill>
          <a:blip r:embed="rId2"/>
          <a:stretch>
            <a:fillRect/>
          </a:stretch>
        </p:blipFill>
        <p:spPr>
          <a:xfrm>
            <a:off x="247753" y="1608707"/>
            <a:ext cx="8777302" cy="546017"/>
          </a:xfrm>
          <a:prstGeom prst="rect">
            <a:avLst/>
          </a:prstGeom>
        </p:spPr>
      </p:pic>
      <p:sp>
        <p:nvSpPr>
          <p:cNvPr id="8" name="Retângulo 7">
            <a:extLst>
              <a:ext uri="{FF2B5EF4-FFF2-40B4-BE49-F238E27FC236}">
                <a16:creationId xmlns:a16="http://schemas.microsoft.com/office/drawing/2014/main" id="{803384CA-8BBB-E66D-8E21-CC76B87EF668}"/>
              </a:ext>
            </a:extLst>
          </p:cNvPr>
          <p:cNvSpPr/>
          <p:nvPr/>
        </p:nvSpPr>
        <p:spPr>
          <a:xfrm>
            <a:off x="1767469" y="1966989"/>
            <a:ext cx="685799" cy="12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C9032076-D02D-86E3-2C4A-92C7047633D3}"/>
              </a:ext>
            </a:extLst>
          </p:cNvPr>
          <p:cNvPicPr>
            <a:picLocks noChangeAspect="1"/>
          </p:cNvPicPr>
          <p:nvPr/>
        </p:nvPicPr>
        <p:blipFill>
          <a:blip r:embed="rId3"/>
          <a:stretch>
            <a:fillRect/>
          </a:stretch>
        </p:blipFill>
        <p:spPr>
          <a:xfrm>
            <a:off x="247752" y="2252547"/>
            <a:ext cx="8777301" cy="4338155"/>
          </a:xfrm>
          <a:prstGeom prst="rect">
            <a:avLst/>
          </a:prstGeom>
        </p:spPr>
      </p:pic>
      <p:sp>
        <p:nvSpPr>
          <p:cNvPr id="9" name="Retângulo 8">
            <a:extLst>
              <a:ext uri="{FF2B5EF4-FFF2-40B4-BE49-F238E27FC236}">
                <a16:creationId xmlns:a16="http://schemas.microsoft.com/office/drawing/2014/main" id="{74C44505-1029-A706-0027-3C81D21BA46A}"/>
              </a:ext>
            </a:extLst>
          </p:cNvPr>
          <p:cNvSpPr/>
          <p:nvPr/>
        </p:nvSpPr>
        <p:spPr>
          <a:xfrm>
            <a:off x="1046358" y="2109416"/>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86672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11</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2049507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11</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7153EC62-194C-6123-FC3D-EB8A61AE050B}"/>
              </a:ext>
            </a:extLst>
          </p:cNvPr>
          <p:cNvPicPr>
            <a:picLocks noChangeAspect="1"/>
          </p:cNvPicPr>
          <p:nvPr/>
        </p:nvPicPr>
        <p:blipFill rotWithShape="1">
          <a:blip r:embed="rId2"/>
          <a:srcRect b="21189"/>
          <a:stretch/>
        </p:blipFill>
        <p:spPr>
          <a:xfrm>
            <a:off x="664423" y="1733373"/>
            <a:ext cx="1030561" cy="333208"/>
          </a:xfrm>
          <a:prstGeom prst="rect">
            <a:avLst/>
          </a:prstGeom>
        </p:spPr>
      </p:pic>
      <p:pic>
        <p:nvPicPr>
          <p:cNvPr id="7" name="Imagem 6">
            <a:extLst>
              <a:ext uri="{FF2B5EF4-FFF2-40B4-BE49-F238E27FC236}">
                <a16:creationId xmlns:a16="http://schemas.microsoft.com/office/drawing/2014/main" id="{7E99AFD9-CB2C-6825-F9E7-1A5DA6B98B73}"/>
              </a:ext>
            </a:extLst>
          </p:cNvPr>
          <p:cNvPicPr>
            <a:picLocks noChangeAspect="1"/>
          </p:cNvPicPr>
          <p:nvPr/>
        </p:nvPicPr>
        <p:blipFill>
          <a:blip r:embed="rId3"/>
          <a:stretch>
            <a:fillRect/>
          </a:stretch>
        </p:blipFill>
        <p:spPr>
          <a:xfrm>
            <a:off x="1694984" y="1760095"/>
            <a:ext cx="4282070" cy="355600"/>
          </a:xfrm>
          <a:prstGeom prst="rect">
            <a:avLst/>
          </a:prstGeom>
        </p:spPr>
      </p:pic>
      <p:pic>
        <p:nvPicPr>
          <p:cNvPr id="9" name="Imagem 8">
            <a:extLst>
              <a:ext uri="{FF2B5EF4-FFF2-40B4-BE49-F238E27FC236}">
                <a16:creationId xmlns:a16="http://schemas.microsoft.com/office/drawing/2014/main" id="{09A04722-3D86-00FB-5A2A-A1AC6ABE5F1B}"/>
              </a:ext>
            </a:extLst>
          </p:cNvPr>
          <p:cNvPicPr>
            <a:picLocks noChangeAspect="1"/>
          </p:cNvPicPr>
          <p:nvPr/>
        </p:nvPicPr>
        <p:blipFill>
          <a:blip r:embed="rId4"/>
          <a:stretch>
            <a:fillRect/>
          </a:stretch>
        </p:blipFill>
        <p:spPr>
          <a:xfrm>
            <a:off x="664423" y="2360147"/>
            <a:ext cx="10397587" cy="4230555"/>
          </a:xfrm>
          <a:prstGeom prst="rect">
            <a:avLst/>
          </a:prstGeom>
        </p:spPr>
      </p:pic>
      <p:sp>
        <p:nvSpPr>
          <p:cNvPr id="10" name="Retângulo 9">
            <a:extLst>
              <a:ext uri="{FF2B5EF4-FFF2-40B4-BE49-F238E27FC236}">
                <a16:creationId xmlns:a16="http://schemas.microsoft.com/office/drawing/2014/main" id="{A672366B-67E1-F761-39E8-49433655A904}"/>
              </a:ext>
            </a:extLst>
          </p:cNvPr>
          <p:cNvSpPr/>
          <p:nvPr/>
        </p:nvSpPr>
        <p:spPr>
          <a:xfrm>
            <a:off x="664423" y="2253507"/>
            <a:ext cx="2599162" cy="116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12365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12</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702825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12</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56C8516A-2D5B-2C96-357B-D4426066E28E}"/>
              </a:ext>
            </a:extLst>
          </p:cNvPr>
          <p:cNvPicPr>
            <a:picLocks noChangeAspect="1"/>
          </p:cNvPicPr>
          <p:nvPr/>
        </p:nvPicPr>
        <p:blipFill rotWithShape="1">
          <a:blip r:embed="rId2"/>
          <a:srcRect t="13917"/>
          <a:stretch/>
        </p:blipFill>
        <p:spPr>
          <a:xfrm>
            <a:off x="404124" y="1812971"/>
            <a:ext cx="7772400" cy="492998"/>
          </a:xfrm>
          <a:prstGeom prst="rect">
            <a:avLst/>
          </a:prstGeom>
        </p:spPr>
      </p:pic>
      <p:sp>
        <p:nvSpPr>
          <p:cNvPr id="6" name="Retângulo 5">
            <a:extLst>
              <a:ext uri="{FF2B5EF4-FFF2-40B4-BE49-F238E27FC236}">
                <a16:creationId xmlns:a16="http://schemas.microsoft.com/office/drawing/2014/main" id="{CEB2B9CE-F92E-B274-8AEC-5384AF140206}"/>
              </a:ext>
            </a:extLst>
          </p:cNvPr>
          <p:cNvSpPr/>
          <p:nvPr/>
        </p:nvSpPr>
        <p:spPr>
          <a:xfrm>
            <a:off x="3990273" y="2064812"/>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A2272217-6DED-B8FC-17C2-B1EF8660F69C}"/>
              </a:ext>
            </a:extLst>
          </p:cNvPr>
          <p:cNvPicPr>
            <a:picLocks noChangeAspect="1"/>
          </p:cNvPicPr>
          <p:nvPr/>
        </p:nvPicPr>
        <p:blipFill>
          <a:blip r:embed="rId3"/>
          <a:stretch>
            <a:fillRect/>
          </a:stretch>
        </p:blipFill>
        <p:spPr>
          <a:xfrm>
            <a:off x="404123" y="2637515"/>
            <a:ext cx="10423711" cy="3807890"/>
          </a:xfrm>
          <a:prstGeom prst="rect">
            <a:avLst/>
          </a:prstGeom>
        </p:spPr>
      </p:pic>
      <p:sp>
        <p:nvSpPr>
          <p:cNvPr id="11" name="Retângulo 10">
            <a:extLst>
              <a:ext uri="{FF2B5EF4-FFF2-40B4-BE49-F238E27FC236}">
                <a16:creationId xmlns:a16="http://schemas.microsoft.com/office/drawing/2014/main" id="{A7F2DA77-99FC-14E9-4DF5-3026C96995FC}"/>
              </a:ext>
            </a:extLst>
          </p:cNvPr>
          <p:cNvSpPr/>
          <p:nvPr/>
        </p:nvSpPr>
        <p:spPr>
          <a:xfrm>
            <a:off x="1221053" y="2440723"/>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39763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13</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000309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13</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CD693896-9EC1-4F7D-6E4E-7028AA8093F6}"/>
              </a:ext>
            </a:extLst>
          </p:cNvPr>
          <p:cNvPicPr>
            <a:picLocks noChangeAspect="1"/>
          </p:cNvPicPr>
          <p:nvPr/>
        </p:nvPicPr>
        <p:blipFill>
          <a:blip r:embed="rId2"/>
          <a:stretch>
            <a:fillRect/>
          </a:stretch>
        </p:blipFill>
        <p:spPr>
          <a:xfrm>
            <a:off x="471139" y="1618992"/>
            <a:ext cx="990600" cy="317500"/>
          </a:xfrm>
          <a:prstGeom prst="rect">
            <a:avLst/>
          </a:prstGeom>
        </p:spPr>
      </p:pic>
      <p:pic>
        <p:nvPicPr>
          <p:cNvPr id="7" name="Imagem 6">
            <a:extLst>
              <a:ext uri="{FF2B5EF4-FFF2-40B4-BE49-F238E27FC236}">
                <a16:creationId xmlns:a16="http://schemas.microsoft.com/office/drawing/2014/main" id="{AB02ADAD-0EA9-554D-304F-7893DDE9A59C}"/>
              </a:ext>
            </a:extLst>
          </p:cNvPr>
          <p:cNvPicPr>
            <a:picLocks noChangeAspect="1"/>
          </p:cNvPicPr>
          <p:nvPr/>
        </p:nvPicPr>
        <p:blipFill>
          <a:blip r:embed="rId3"/>
          <a:stretch>
            <a:fillRect/>
          </a:stretch>
        </p:blipFill>
        <p:spPr>
          <a:xfrm>
            <a:off x="1461739" y="1639828"/>
            <a:ext cx="4318000" cy="330200"/>
          </a:xfrm>
          <a:prstGeom prst="rect">
            <a:avLst/>
          </a:prstGeom>
        </p:spPr>
      </p:pic>
      <p:pic>
        <p:nvPicPr>
          <p:cNvPr id="9" name="Imagem 8">
            <a:extLst>
              <a:ext uri="{FF2B5EF4-FFF2-40B4-BE49-F238E27FC236}">
                <a16:creationId xmlns:a16="http://schemas.microsoft.com/office/drawing/2014/main" id="{A0FA35F3-7052-4836-6A20-9B790AF4252B}"/>
              </a:ext>
            </a:extLst>
          </p:cNvPr>
          <p:cNvPicPr>
            <a:picLocks noChangeAspect="1"/>
          </p:cNvPicPr>
          <p:nvPr/>
        </p:nvPicPr>
        <p:blipFill>
          <a:blip r:embed="rId4"/>
          <a:stretch>
            <a:fillRect/>
          </a:stretch>
        </p:blipFill>
        <p:spPr>
          <a:xfrm>
            <a:off x="471139" y="2184187"/>
            <a:ext cx="4902200" cy="342900"/>
          </a:xfrm>
          <a:prstGeom prst="rect">
            <a:avLst/>
          </a:prstGeom>
        </p:spPr>
      </p:pic>
      <p:sp>
        <p:nvSpPr>
          <p:cNvPr id="11" name="Retângulo 10">
            <a:extLst>
              <a:ext uri="{FF2B5EF4-FFF2-40B4-BE49-F238E27FC236}">
                <a16:creationId xmlns:a16="http://schemas.microsoft.com/office/drawing/2014/main" id="{AE2FE1F1-CD8F-C759-8147-A58BEFCDBC1E}"/>
              </a:ext>
            </a:extLst>
          </p:cNvPr>
          <p:cNvSpPr/>
          <p:nvPr/>
        </p:nvSpPr>
        <p:spPr>
          <a:xfrm>
            <a:off x="1131845" y="1983525"/>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id="{87833A8E-60A0-DDDC-4F7C-1165282D9BC5}"/>
              </a:ext>
            </a:extLst>
          </p:cNvPr>
          <p:cNvPicPr>
            <a:picLocks noChangeAspect="1"/>
          </p:cNvPicPr>
          <p:nvPr/>
        </p:nvPicPr>
        <p:blipFill>
          <a:blip r:embed="rId5"/>
          <a:stretch>
            <a:fillRect/>
          </a:stretch>
        </p:blipFill>
        <p:spPr>
          <a:xfrm>
            <a:off x="404124" y="2727749"/>
            <a:ext cx="9676578" cy="3733270"/>
          </a:xfrm>
          <a:prstGeom prst="rect">
            <a:avLst/>
          </a:prstGeom>
        </p:spPr>
      </p:pic>
    </p:spTree>
    <p:extLst>
      <p:ext uri="{BB962C8B-B14F-4D97-AF65-F5344CB8AC3E}">
        <p14:creationId xmlns:p14="http://schemas.microsoft.com/office/powerpoint/2010/main" val="3015382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13</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CD693896-9EC1-4F7D-6E4E-7028AA8093F6}"/>
              </a:ext>
            </a:extLst>
          </p:cNvPr>
          <p:cNvPicPr>
            <a:picLocks noChangeAspect="1"/>
          </p:cNvPicPr>
          <p:nvPr/>
        </p:nvPicPr>
        <p:blipFill>
          <a:blip r:embed="rId2"/>
          <a:stretch>
            <a:fillRect/>
          </a:stretch>
        </p:blipFill>
        <p:spPr>
          <a:xfrm>
            <a:off x="471139" y="1618992"/>
            <a:ext cx="990600" cy="317500"/>
          </a:xfrm>
          <a:prstGeom prst="rect">
            <a:avLst/>
          </a:prstGeom>
        </p:spPr>
      </p:pic>
      <p:pic>
        <p:nvPicPr>
          <p:cNvPr id="7" name="Imagem 6">
            <a:extLst>
              <a:ext uri="{FF2B5EF4-FFF2-40B4-BE49-F238E27FC236}">
                <a16:creationId xmlns:a16="http://schemas.microsoft.com/office/drawing/2014/main" id="{AB02ADAD-0EA9-554D-304F-7893DDE9A59C}"/>
              </a:ext>
            </a:extLst>
          </p:cNvPr>
          <p:cNvPicPr>
            <a:picLocks noChangeAspect="1"/>
          </p:cNvPicPr>
          <p:nvPr/>
        </p:nvPicPr>
        <p:blipFill>
          <a:blip r:embed="rId3"/>
          <a:stretch>
            <a:fillRect/>
          </a:stretch>
        </p:blipFill>
        <p:spPr>
          <a:xfrm>
            <a:off x="1461739" y="1639828"/>
            <a:ext cx="4318000" cy="330200"/>
          </a:xfrm>
          <a:prstGeom prst="rect">
            <a:avLst/>
          </a:prstGeom>
        </p:spPr>
      </p:pic>
      <p:pic>
        <p:nvPicPr>
          <p:cNvPr id="9" name="Imagem 8">
            <a:extLst>
              <a:ext uri="{FF2B5EF4-FFF2-40B4-BE49-F238E27FC236}">
                <a16:creationId xmlns:a16="http://schemas.microsoft.com/office/drawing/2014/main" id="{A0FA35F3-7052-4836-6A20-9B790AF4252B}"/>
              </a:ext>
            </a:extLst>
          </p:cNvPr>
          <p:cNvPicPr>
            <a:picLocks noChangeAspect="1"/>
          </p:cNvPicPr>
          <p:nvPr/>
        </p:nvPicPr>
        <p:blipFill>
          <a:blip r:embed="rId4"/>
          <a:stretch>
            <a:fillRect/>
          </a:stretch>
        </p:blipFill>
        <p:spPr>
          <a:xfrm>
            <a:off x="471139" y="2184187"/>
            <a:ext cx="4902200" cy="342900"/>
          </a:xfrm>
          <a:prstGeom prst="rect">
            <a:avLst/>
          </a:prstGeom>
        </p:spPr>
      </p:pic>
      <p:sp>
        <p:nvSpPr>
          <p:cNvPr id="11" name="Retângulo 10">
            <a:extLst>
              <a:ext uri="{FF2B5EF4-FFF2-40B4-BE49-F238E27FC236}">
                <a16:creationId xmlns:a16="http://schemas.microsoft.com/office/drawing/2014/main" id="{AE2FE1F1-CD8F-C759-8147-A58BEFCDBC1E}"/>
              </a:ext>
            </a:extLst>
          </p:cNvPr>
          <p:cNvSpPr/>
          <p:nvPr/>
        </p:nvSpPr>
        <p:spPr>
          <a:xfrm>
            <a:off x="1131845" y="1983525"/>
            <a:ext cx="2042532" cy="24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616E64EA-BFA2-41AE-5662-BBA934C7E346}"/>
              </a:ext>
            </a:extLst>
          </p:cNvPr>
          <p:cNvPicPr>
            <a:picLocks noChangeAspect="1"/>
          </p:cNvPicPr>
          <p:nvPr/>
        </p:nvPicPr>
        <p:blipFill>
          <a:blip r:embed="rId5"/>
          <a:stretch>
            <a:fillRect/>
          </a:stretch>
        </p:blipFill>
        <p:spPr>
          <a:xfrm>
            <a:off x="404124" y="2774782"/>
            <a:ext cx="9854998" cy="3313784"/>
          </a:xfrm>
          <a:prstGeom prst="rect">
            <a:avLst/>
          </a:prstGeom>
        </p:spPr>
      </p:pic>
    </p:spTree>
    <p:extLst>
      <p:ext uri="{BB962C8B-B14F-4D97-AF65-F5344CB8AC3E}">
        <p14:creationId xmlns:p14="http://schemas.microsoft.com/office/powerpoint/2010/main" val="4219642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14</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88070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286159" y="1393663"/>
            <a:ext cx="5133130" cy="1677914"/>
          </a:xfrm>
        </p:spPr>
        <p:txBody>
          <a:bodyPr>
            <a:normAutofit fontScale="47500" lnSpcReduction="20000"/>
          </a:bodyPr>
          <a:lstStyle/>
          <a:p>
            <a:pPr marL="285744" indent="-285744">
              <a:lnSpc>
                <a:spcPct val="150000"/>
              </a:lnSpc>
              <a:buFont typeface="Arial" panose="020B0604020202020204" pitchFamily="34" charset="0"/>
              <a:buChar char="•"/>
            </a:pPr>
            <a:r>
              <a:rPr lang="pt-BR" sz="3200" dirty="0" err="1"/>
              <a:t>Evidences</a:t>
            </a:r>
            <a:r>
              <a:rPr lang="pt-BR" sz="3200" dirty="0"/>
              <a:t> </a:t>
            </a:r>
            <a:r>
              <a:rPr lang="pt-BR" sz="3200" dirty="0" err="1"/>
              <a:t>of</a:t>
            </a:r>
            <a:r>
              <a:rPr lang="pt-BR" sz="3200" dirty="0"/>
              <a:t> </a:t>
            </a:r>
            <a:r>
              <a:rPr lang="pt-BR" sz="3200" dirty="0" err="1"/>
              <a:t>activity</a:t>
            </a:r>
            <a:r>
              <a:rPr lang="pt-BR" sz="3200" dirty="0"/>
              <a:t> in </a:t>
            </a:r>
            <a:r>
              <a:rPr lang="pt-BR" sz="3200" dirty="0" err="1"/>
              <a:t>the</a:t>
            </a:r>
            <a:r>
              <a:rPr lang="pt-BR" sz="3200" dirty="0"/>
              <a:t> HER2-Low </a:t>
            </a:r>
            <a:r>
              <a:rPr lang="pt-BR" sz="3200" dirty="0" err="1"/>
              <a:t>subgroup</a:t>
            </a:r>
            <a:endParaRPr lang="pt-BR" sz="3200" dirty="0"/>
          </a:p>
          <a:p>
            <a:pPr marL="285744" indent="-285744">
              <a:lnSpc>
                <a:spcPct val="150000"/>
              </a:lnSpc>
              <a:buFont typeface="Arial" panose="020B0604020202020204" pitchFamily="34" charset="0"/>
              <a:buChar char="•"/>
            </a:pPr>
            <a:r>
              <a:rPr lang="pt-BR" sz="3200" dirty="0"/>
              <a:t>T-</a:t>
            </a:r>
            <a:r>
              <a:rPr lang="pt-BR" sz="3200" dirty="0" err="1"/>
              <a:t>DXd</a:t>
            </a:r>
            <a:r>
              <a:rPr lang="pt-BR" sz="3200" dirty="0"/>
              <a:t>: HER2-targeted </a:t>
            </a:r>
            <a:r>
              <a:rPr lang="pt-BR" sz="3200" dirty="0" err="1"/>
              <a:t>antibody</a:t>
            </a:r>
            <a:r>
              <a:rPr lang="pt-BR" sz="3200" dirty="0"/>
              <a:t> </a:t>
            </a:r>
            <a:r>
              <a:rPr lang="pt-BR" sz="3200" dirty="0" err="1"/>
              <a:t>drug</a:t>
            </a:r>
            <a:r>
              <a:rPr lang="pt-BR" sz="3200" dirty="0"/>
              <a:t> </a:t>
            </a:r>
            <a:r>
              <a:rPr lang="pt-BR" sz="3200" dirty="0" err="1"/>
              <a:t>conjugate</a:t>
            </a:r>
            <a:r>
              <a:rPr lang="pt-BR" sz="3200" dirty="0"/>
              <a:t> (ADC) </a:t>
            </a:r>
            <a:r>
              <a:rPr lang="pt-BR" sz="3200" dirty="0" err="1"/>
              <a:t>with</a:t>
            </a:r>
            <a:r>
              <a:rPr lang="pt-BR" sz="3200" dirty="0"/>
              <a:t> a </a:t>
            </a:r>
            <a:r>
              <a:rPr lang="pt-BR" sz="3200" dirty="0" err="1"/>
              <a:t>topoisomerase</a:t>
            </a:r>
            <a:r>
              <a:rPr lang="pt-BR" sz="3200" dirty="0"/>
              <a:t> I </a:t>
            </a:r>
            <a:r>
              <a:rPr lang="pt-BR" sz="3200" dirty="0" err="1"/>
              <a:t>inhibitor</a:t>
            </a:r>
            <a:r>
              <a:rPr lang="pt-BR" sz="3200" dirty="0"/>
              <a:t> </a:t>
            </a:r>
            <a:r>
              <a:rPr lang="pt-BR" sz="3200" dirty="0" err="1"/>
              <a:t>payload</a:t>
            </a:r>
            <a:endParaRPr lang="pt-BR" sz="3200" dirty="0"/>
          </a:p>
        </p:txBody>
      </p:sp>
      <p:sp>
        <p:nvSpPr>
          <p:cNvPr id="4" name="Espaço Reservado para Texto 3">
            <a:extLst>
              <a:ext uri="{FF2B5EF4-FFF2-40B4-BE49-F238E27FC236}">
                <a16:creationId xmlns:a16="http://schemas.microsoft.com/office/drawing/2014/main" id="{9BBE7430-D31A-4C23-B8A7-15D2E5DC3A6C}"/>
              </a:ext>
            </a:extLst>
          </p:cNvPr>
          <p:cNvSpPr>
            <a:spLocks noGrp="1"/>
          </p:cNvSpPr>
          <p:nvPr>
            <p:ph type="body" sz="quarter" idx="11"/>
          </p:nvPr>
        </p:nvSpPr>
        <p:spPr>
          <a:xfrm>
            <a:off x="0" y="780762"/>
            <a:ext cx="8267700" cy="480131"/>
          </a:xfrm>
        </p:spPr>
        <p:txBody>
          <a:bodyPr/>
          <a:lstStyle/>
          <a:p>
            <a:r>
              <a:rPr lang="en-US" dirty="0" err="1">
                <a:ea typeface="Calibri" panose="020F0502020204030204" pitchFamily="34" charset="0"/>
              </a:rPr>
              <a:t>T</a:t>
            </a:r>
            <a:r>
              <a:rPr lang="en-US" sz="2800" dirty="0" err="1">
                <a:ea typeface="Calibri" panose="020F0502020204030204" pitchFamily="34" charset="0"/>
              </a:rPr>
              <a:t>rastuzumabe</a:t>
            </a:r>
            <a:r>
              <a:rPr lang="en-US" sz="2800" dirty="0">
                <a:ea typeface="Calibri" panose="020F0502020204030204" pitchFamily="34" charset="0"/>
              </a:rPr>
              <a:t> deruxtecana</a:t>
            </a:r>
            <a:endParaRPr lang="pt-BR"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16" name="Título 1">
            <a:extLst>
              <a:ext uri="{FF2B5EF4-FFF2-40B4-BE49-F238E27FC236}">
                <a16:creationId xmlns:a16="http://schemas.microsoft.com/office/drawing/2014/main" id="{F6AEB1DB-2E13-4BBB-9A3B-A3FEDB492AD8}"/>
              </a:ext>
            </a:extLst>
          </p:cNvPr>
          <p:cNvSpPr txBox="1">
            <a:spLocks/>
          </p:cNvSpPr>
          <p:nvPr/>
        </p:nvSpPr>
        <p:spPr>
          <a:xfrm>
            <a:off x="103941" y="224636"/>
            <a:ext cx="10381842" cy="535531"/>
          </a:xfrm>
          <a:prstGeom prst="rect">
            <a:avLst/>
          </a:prstGeom>
        </p:spPr>
        <p:txBody>
          <a:bodyPr vert="horz" wrap="square" lIns="91440" tIns="45720" rIns="91440" bIns="45720" rtlCol="0" anchor="ctr">
            <a:spAutoFit/>
          </a:bodyPr>
          <a:lstStyle>
            <a:lvl1pPr algn="l" defTabSz="914400" rtl="0" eaLnBrk="1" latinLnBrk="0" hangingPunct="1">
              <a:lnSpc>
                <a:spcPct val="80000"/>
              </a:lnSpc>
              <a:spcBef>
                <a:spcPct val="0"/>
              </a:spcBef>
              <a:buNone/>
              <a:defRPr sz="3600" b="1" kern="1200">
                <a:solidFill>
                  <a:srgbClr val="025F4D"/>
                </a:solidFill>
                <a:latin typeface="Segoe UI" panose="020B0502040204020203" pitchFamily="34" charset="0"/>
                <a:ea typeface="+mj-ea"/>
                <a:cs typeface="Segoe UI" panose="020B0502040204020203" pitchFamily="34" charset="0"/>
              </a:defRPr>
            </a:lvl1pPr>
          </a:lstStyle>
          <a:p>
            <a:r>
              <a:rPr lang="pt-BR" dirty="0"/>
              <a:t>Novos Compostos Anti-HER2</a:t>
            </a:r>
          </a:p>
        </p:txBody>
      </p:sp>
      <p:sp>
        <p:nvSpPr>
          <p:cNvPr id="5" name="TextBox 340">
            <a:extLst>
              <a:ext uri="{FF2B5EF4-FFF2-40B4-BE49-F238E27FC236}">
                <a16:creationId xmlns:a16="http://schemas.microsoft.com/office/drawing/2014/main" id="{88BDDA61-4556-5BA1-4CC8-7653E95BF998}"/>
              </a:ext>
            </a:extLst>
          </p:cNvPr>
          <p:cNvSpPr txBox="1"/>
          <p:nvPr/>
        </p:nvSpPr>
        <p:spPr>
          <a:xfrm>
            <a:off x="103941" y="6187088"/>
            <a:ext cx="6979419" cy="446276"/>
          </a:xfrm>
          <a:prstGeom prst="rect">
            <a:avLst/>
          </a:prstGeom>
          <a:noFill/>
        </p:spPr>
        <p:txBody>
          <a:bodyPr wrap="square" rtlCol="0" anchor="b" anchorCtr="0">
            <a:spAutoFit/>
          </a:bodyPr>
          <a:lstStyle/>
          <a:p>
            <a:pPr defTabSz="1219140">
              <a:spcBef>
                <a:spcPct val="30000"/>
              </a:spcBef>
              <a:defRPr/>
            </a:pPr>
            <a:r>
              <a:rPr lang="en-US" sz="1000" dirty="0" err="1">
                <a:solidFill>
                  <a:srgbClr val="000000"/>
                </a:solidFill>
                <a:latin typeface="+mj-lt"/>
              </a:rPr>
              <a:t>Nakada</a:t>
            </a:r>
            <a:r>
              <a:rPr lang="en-US" sz="1000" dirty="0">
                <a:solidFill>
                  <a:srgbClr val="000000"/>
                </a:solidFill>
                <a:latin typeface="+mj-lt"/>
              </a:rPr>
              <a:t> T, et al. </a:t>
            </a:r>
            <a:r>
              <a:rPr lang="en-US" sz="1000" i="1" dirty="0">
                <a:solidFill>
                  <a:srgbClr val="000000"/>
                </a:solidFill>
                <a:latin typeface="+mj-lt"/>
              </a:rPr>
              <a:t>Chem Pharm Bull (Tokyo). </a:t>
            </a:r>
            <a:r>
              <a:rPr lang="en-US" sz="1000" dirty="0">
                <a:solidFill>
                  <a:srgbClr val="000000"/>
                </a:solidFill>
                <a:latin typeface="+mj-lt"/>
              </a:rPr>
              <a:t>2019;67(3):173-185. </a:t>
            </a:r>
            <a:r>
              <a:rPr lang="en-GB" sz="1000" dirty="0" err="1">
                <a:solidFill>
                  <a:srgbClr val="000000"/>
                </a:solidFill>
                <a:latin typeface="+mj-lt"/>
                <a:cs typeface="Arial" panose="020B0604020202020204" pitchFamily="34" charset="0"/>
              </a:rPr>
              <a:t>Ogitani</a:t>
            </a:r>
            <a:r>
              <a:rPr lang="en-GB" sz="1000" dirty="0">
                <a:solidFill>
                  <a:srgbClr val="000000"/>
                </a:solidFill>
                <a:latin typeface="+mj-lt"/>
                <a:cs typeface="Arial" panose="020B0604020202020204" pitchFamily="34" charset="0"/>
              </a:rPr>
              <a:t> Y, et al. </a:t>
            </a:r>
            <a:r>
              <a:rPr lang="en-GB" sz="1000" i="1" dirty="0">
                <a:solidFill>
                  <a:srgbClr val="000000"/>
                </a:solidFill>
                <a:latin typeface="+mj-lt"/>
                <a:cs typeface="Arial" panose="020B0604020202020204" pitchFamily="34" charset="0"/>
              </a:rPr>
              <a:t>Clin Cancer Res</a:t>
            </a:r>
            <a:r>
              <a:rPr lang="en-GB" sz="1000" dirty="0">
                <a:solidFill>
                  <a:srgbClr val="000000"/>
                </a:solidFill>
                <a:latin typeface="+mj-lt"/>
                <a:cs typeface="Arial" panose="020B0604020202020204" pitchFamily="34" charset="0"/>
              </a:rPr>
              <a:t>. 2016;22(20):5097-5108</a:t>
            </a:r>
            <a:endParaRPr lang="en-US" sz="1000" dirty="0">
              <a:solidFill>
                <a:srgbClr val="000000"/>
              </a:solidFill>
              <a:latin typeface="+mj-lt"/>
              <a:cs typeface="Arial" panose="020B0604020202020204" pitchFamily="34" charset="0"/>
            </a:endParaRPr>
          </a:p>
          <a:p>
            <a:pPr defTabSz="1219140">
              <a:spcBef>
                <a:spcPct val="30000"/>
              </a:spcBef>
              <a:defRPr/>
            </a:pPr>
            <a:r>
              <a:rPr lang="en-US" sz="1000" dirty="0">
                <a:solidFill>
                  <a:srgbClr val="000000"/>
                </a:solidFill>
                <a:latin typeface="+mj-lt"/>
              </a:rPr>
              <a:t>Trail PA, et al. </a:t>
            </a:r>
            <a:r>
              <a:rPr lang="en-US" sz="1000" i="1" dirty="0" err="1">
                <a:solidFill>
                  <a:srgbClr val="000000"/>
                </a:solidFill>
                <a:latin typeface="+mj-lt"/>
              </a:rPr>
              <a:t>Pharmacol</a:t>
            </a:r>
            <a:r>
              <a:rPr lang="en-US" sz="1000" i="1" dirty="0">
                <a:solidFill>
                  <a:srgbClr val="000000"/>
                </a:solidFill>
                <a:latin typeface="+mj-lt"/>
              </a:rPr>
              <a:t> </a:t>
            </a:r>
            <a:r>
              <a:rPr lang="en-US" sz="1000" i="1" dirty="0" err="1">
                <a:solidFill>
                  <a:srgbClr val="000000"/>
                </a:solidFill>
                <a:latin typeface="+mj-lt"/>
              </a:rPr>
              <a:t>Ther</a:t>
            </a:r>
            <a:r>
              <a:rPr lang="en-US" sz="1000" i="1" dirty="0">
                <a:solidFill>
                  <a:srgbClr val="000000"/>
                </a:solidFill>
                <a:latin typeface="+mj-lt"/>
              </a:rPr>
              <a:t>. </a:t>
            </a:r>
            <a:r>
              <a:rPr lang="en-US" sz="1000" dirty="0">
                <a:solidFill>
                  <a:srgbClr val="000000"/>
                </a:solidFill>
                <a:latin typeface="+mj-lt"/>
              </a:rPr>
              <a:t>2018;181:126-142</a:t>
            </a:r>
            <a:r>
              <a:rPr lang="de-DE" sz="1000" dirty="0">
                <a:solidFill>
                  <a:srgbClr val="000000"/>
                </a:solidFill>
                <a:latin typeface="+mj-lt"/>
              </a:rPr>
              <a:t>. </a:t>
            </a:r>
            <a:r>
              <a:rPr lang="en-US" sz="1000" dirty="0" err="1">
                <a:solidFill>
                  <a:srgbClr val="000000"/>
                </a:solidFill>
                <a:latin typeface="+mj-lt"/>
                <a:cs typeface="Arial" panose="020B0604020202020204" pitchFamily="34" charset="0"/>
              </a:rPr>
              <a:t>Ogitani</a:t>
            </a:r>
            <a:r>
              <a:rPr lang="en-US" sz="1000" dirty="0">
                <a:solidFill>
                  <a:srgbClr val="000000"/>
                </a:solidFill>
                <a:latin typeface="+mj-lt"/>
                <a:cs typeface="Arial" panose="020B0604020202020204" pitchFamily="34" charset="0"/>
              </a:rPr>
              <a:t> Y, et al. </a:t>
            </a:r>
            <a:r>
              <a:rPr lang="en-US" sz="1000" i="1" dirty="0">
                <a:solidFill>
                  <a:srgbClr val="000000"/>
                </a:solidFill>
                <a:latin typeface="+mj-lt"/>
                <a:cs typeface="Arial" panose="020B0604020202020204" pitchFamily="34" charset="0"/>
              </a:rPr>
              <a:t>Cancer Sci</a:t>
            </a:r>
            <a:r>
              <a:rPr lang="en-US" sz="1000" dirty="0">
                <a:solidFill>
                  <a:srgbClr val="000000"/>
                </a:solidFill>
                <a:latin typeface="+mj-lt"/>
                <a:cs typeface="Arial" panose="020B0604020202020204" pitchFamily="34" charset="0"/>
              </a:rPr>
              <a:t>. 2016;107(7):1039-1046</a:t>
            </a:r>
            <a:endParaRPr lang="en-US" sz="1000" dirty="0">
              <a:solidFill>
                <a:srgbClr val="000000"/>
              </a:solidFill>
              <a:latin typeface="+mj-lt"/>
            </a:endParaRPr>
          </a:p>
        </p:txBody>
      </p:sp>
      <p:pic>
        <p:nvPicPr>
          <p:cNvPr id="746" name="Imagem 745">
            <a:extLst>
              <a:ext uri="{FF2B5EF4-FFF2-40B4-BE49-F238E27FC236}">
                <a16:creationId xmlns:a16="http://schemas.microsoft.com/office/drawing/2014/main" id="{8D0E1BE1-B21D-102C-A42E-2E3E8BD5902E}"/>
              </a:ext>
            </a:extLst>
          </p:cNvPr>
          <p:cNvPicPr>
            <a:picLocks noChangeAspect="1"/>
          </p:cNvPicPr>
          <p:nvPr/>
        </p:nvPicPr>
        <p:blipFill>
          <a:blip r:embed="rId4"/>
          <a:stretch>
            <a:fillRect/>
          </a:stretch>
        </p:blipFill>
        <p:spPr>
          <a:xfrm>
            <a:off x="5570289" y="2537645"/>
            <a:ext cx="5790223" cy="3250822"/>
          </a:xfrm>
          <a:prstGeom prst="rect">
            <a:avLst/>
          </a:prstGeom>
        </p:spPr>
      </p:pic>
      <p:pic>
        <p:nvPicPr>
          <p:cNvPr id="799" name="Imagem 798">
            <a:extLst>
              <a:ext uri="{FF2B5EF4-FFF2-40B4-BE49-F238E27FC236}">
                <a16:creationId xmlns:a16="http://schemas.microsoft.com/office/drawing/2014/main" id="{8B444544-F131-15E9-F77D-7E51DB8BA6F1}"/>
              </a:ext>
            </a:extLst>
          </p:cNvPr>
          <p:cNvPicPr>
            <a:picLocks noChangeAspect="1"/>
          </p:cNvPicPr>
          <p:nvPr/>
        </p:nvPicPr>
        <p:blipFill>
          <a:blip r:embed="rId5"/>
          <a:stretch>
            <a:fillRect/>
          </a:stretch>
        </p:blipFill>
        <p:spPr>
          <a:xfrm>
            <a:off x="696656" y="3150780"/>
            <a:ext cx="4389500" cy="2487384"/>
          </a:xfrm>
          <a:prstGeom prst="rect">
            <a:avLst/>
          </a:prstGeom>
        </p:spPr>
      </p:pic>
      <p:sp>
        <p:nvSpPr>
          <p:cNvPr id="800" name="Google Shape;143;g14de1185f82_0_60">
            <a:extLst>
              <a:ext uri="{FF2B5EF4-FFF2-40B4-BE49-F238E27FC236}">
                <a16:creationId xmlns:a16="http://schemas.microsoft.com/office/drawing/2014/main" id="{1DBD2142-CB58-7F4E-93CF-A08BF06E668A}"/>
              </a:ext>
            </a:extLst>
          </p:cNvPr>
          <p:cNvSpPr txBox="1"/>
          <p:nvPr/>
        </p:nvSpPr>
        <p:spPr>
          <a:xfrm>
            <a:off x="6895979" y="6205072"/>
            <a:ext cx="3589804" cy="507791"/>
          </a:xfrm>
          <a:prstGeom prst="rect">
            <a:avLst/>
          </a:prstGeom>
          <a:noFill/>
          <a:ln>
            <a:noFill/>
          </a:ln>
        </p:spPr>
        <p:txBody>
          <a:bodyPr spcFirstLastPara="1" wrap="square" lIns="121900" tIns="121900" rIns="121900" bIns="121900" anchor="t" anchorCtr="0">
            <a:spAutoFit/>
          </a:bodyPr>
          <a:lstStyle/>
          <a:p>
            <a:pPr algn="ctr" defTabSz="609585">
              <a:buClr>
                <a:srgbClr val="000000"/>
              </a:buClr>
              <a:buSzPts val="1500"/>
              <a:defRPr/>
            </a:pPr>
            <a:r>
              <a:rPr lang="pt-BR" sz="1700" b="1" dirty="0">
                <a:solidFill>
                  <a:schemeClr val="bg1">
                    <a:lumMod val="50000"/>
                  </a:schemeClr>
                </a:solidFill>
                <a:latin typeface="+mj-lt"/>
                <a:ea typeface="Lora"/>
                <a:cs typeface="Lora"/>
                <a:sym typeface="Lora"/>
              </a:rPr>
              <a:t>Diagramas cortesia: AstraZeneca</a:t>
            </a:r>
          </a:p>
        </p:txBody>
      </p:sp>
      <p:sp>
        <p:nvSpPr>
          <p:cNvPr id="801" name="TextBox 1200">
            <a:extLst>
              <a:ext uri="{FF2B5EF4-FFF2-40B4-BE49-F238E27FC236}">
                <a16:creationId xmlns:a16="http://schemas.microsoft.com/office/drawing/2014/main" id="{41592214-FDA9-A530-77D5-093068FFE1B7}"/>
              </a:ext>
            </a:extLst>
          </p:cNvPr>
          <p:cNvSpPr txBox="1"/>
          <p:nvPr/>
        </p:nvSpPr>
        <p:spPr>
          <a:xfrm>
            <a:off x="5522502" y="5894413"/>
            <a:ext cx="4963281" cy="203133"/>
          </a:xfrm>
          <a:prstGeom prst="rect">
            <a:avLst/>
          </a:prstGeom>
          <a:noFill/>
        </p:spPr>
        <p:txBody>
          <a:bodyPr wrap="square">
            <a:spAutoFit/>
          </a:bodyPr>
          <a:lstStyle/>
          <a:p>
            <a:pPr algn="r" defTabSz="609593">
              <a:lnSpc>
                <a:spcPct val="90000"/>
              </a:lnSpc>
              <a:defRPr/>
            </a:pPr>
            <a:r>
              <a:rPr lang="pt-BR" sz="800" dirty="0">
                <a:solidFill>
                  <a:srgbClr val="000000"/>
                </a:solidFill>
                <a:latin typeface="+mj-lt"/>
              </a:rPr>
              <a:t>Adaptado com permissão de </a:t>
            </a:r>
            <a:r>
              <a:rPr lang="pt-BR" sz="800" dirty="0">
                <a:solidFill>
                  <a:srgbClr val="0B1920"/>
                </a:solidFill>
                <a:latin typeface="+mj-lt"/>
                <a:cs typeface="Calibri" panose="020F0502020204030204" pitchFamily="34" charset="0"/>
              </a:rPr>
              <a:t>Modi S, et al. </a:t>
            </a:r>
            <a:r>
              <a:rPr lang="pt-BR" sz="800" i="1" dirty="0">
                <a:solidFill>
                  <a:srgbClr val="0B1920"/>
                </a:solidFill>
                <a:latin typeface="+mj-lt"/>
                <a:cs typeface="Calibri" panose="020F0502020204030204" pitchFamily="34" charset="0"/>
              </a:rPr>
              <a:t>J Clin </a:t>
            </a:r>
            <a:r>
              <a:rPr lang="pt-BR" sz="800" i="1" dirty="0" err="1">
                <a:solidFill>
                  <a:srgbClr val="0B1920"/>
                </a:solidFill>
                <a:latin typeface="+mj-lt"/>
                <a:cs typeface="Calibri" panose="020F0502020204030204" pitchFamily="34" charset="0"/>
              </a:rPr>
              <a:t>Oncol</a:t>
            </a:r>
            <a:r>
              <a:rPr lang="pt-BR" sz="800" i="1" dirty="0">
                <a:solidFill>
                  <a:srgbClr val="0B1920"/>
                </a:solidFill>
                <a:latin typeface="+mj-lt"/>
                <a:cs typeface="Calibri" panose="020F0502020204030204" pitchFamily="34" charset="0"/>
              </a:rPr>
              <a:t> </a:t>
            </a:r>
            <a:r>
              <a:rPr lang="pt-BR" sz="800" dirty="0">
                <a:solidFill>
                  <a:srgbClr val="0B1920"/>
                </a:solidFill>
                <a:latin typeface="+mj-lt"/>
                <a:cs typeface="Calibri" panose="020F0502020204030204" pitchFamily="34" charset="0"/>
              </a:rPr>
              <a:t>2020;38:1887-96. CC BY ND 4.0</a:t>
            </a:r>
            <a:endParaRPr lang="pt-BR" sz="800" dirty="0">
              <a:solidFill>
                <a:srgbClr val="000000"/>
              </a:solidFill>
              <a:latin typeface="+mj-lt"/>
              <a:cs typeface="Calibri" panose="020F0502020204030204" pitchFamily="34" charset="0"/>
            </a:endParaRPr>
          </a:p>
        </p:txBody>
      </p:sp>
      <p:sp>
        <p:nvSpPr>
          <p:cNvPr id="802" name="TextBox 833">
            <a:extLst>
              <a:ext uri="{FF2B5EF4-FFF2-40B4-BE49-F238E27FC236}">
                <a16:creationId xmlns:a16="http://schemas.microsoft.com/office/drawing/2014/main" id="{CF2AF212-EEAB-F4C3-4A38-858BC2A571E0}"/>
              </a:ext>
            </a:extLst>
          </p:cNvPr>
          <p:cNvSpPr txBox="1"/>
          <p:nvPr/>
        </p:nvSpPr>
        <p:spPr>
          <a:xfrm>
            <a:off x="6149068" y="1467809"/>
            <a:ext cx="4336715" cy="954107"/>
          </a:xfrm>
          <a:prstGeom prst="rect">
            <a:avLst/>
          </a:prstGeom>
          <a:solidFill>
            <a:srgbClr val="CCFFCC"/>
          </a:solidFill>
        </p:spPr>
        <p:txBody>
          <a:bodyPr wrap="square" rtlCol="0">
            <a:spAutoFit/>
          </a:bodyPr>
          <a:lstStyle/>
          <a:p>
            <a:pPr marL="0" lvl="1">
              <a:spcAft>
                <a:spcPts val="151"/>
              </a:spcAft>
              <a:buClr>
                <a:schemeClr val="tx1"/>
              </a:buClr>
            </a:pPr>
            <a:r>
              <a:rPr lang="pt-BR" sz="1400" dirty="0"/>
              <a:t>A internalização do T-</a:t>
            </a:r>
            <a:r>
              <a:rPr lang="pt-BR" sz="1400" dirty="0" err="1"/>
              <a:t>DXd</a:t>
            </a:r>
            <a:r>
              <a:rPr lang="pt-BR" sz="1400" dirty="0"/>
              <a:t> leva à liberação da carga útil de </a:t>
            </a:r>
            <a:r>
              <a:rPr lang="pt-BR" sz="1400" dirty="0" err="1"/>
              <a:t>DXd</a:t>
            </a:r>
            <a:r>
              <a:rPr lang="pt-BR" sz="1400" dirty="0"/>
              <a:t> e subsequente morte celular nas células-alvo tumorais e nas células tumorais vizinhas através do efeito “</a:t>
            </a:r>
            <a:r>
              <a:rPr lang="pt-BR" sz="1400" dirty="0" err="1"/>
              <a:t>Bystander</a:t>
            </a:r>
            <a:r>
              <a:rPr lang="pt-BR" sz="1400" dirty="0"/>
              <a:t>”</a:t>
            </a:r>
            <a:endParaRPr lang="pt-BR" sz="1400" baseline="30000" dirty="0"/>
          </a:p>
        </p:txBody>
      </p:sp>
    </p:spTree>
    <p:extLst>
      <p:ext uri="{BB962C8B-B14F-4D97-AF65-F5344CB8AC3E}">
        <p14:creationId xmlns:p14="http://schemas.microsoft.com/office/powerpoint/2010/main" val="1753668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14</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8" name="Retângulo 7">
            <a:extLst>
              <a:ext uri="{FF2B5EF4-FFF2-40B4-BE49-F238E27FC236}">
                <a16:creationId xmlns:a16="http://schemas.microsoft.com/office/drawing/2014/main" id="{BA916F9B-93BD-A557-BF01-5F91B42C81CA}"/>
              </a:ext>
            </a:extLst>
          </p:cNvPr>
          <p:cNvSpPr/>
          <p:nvPr/>
        </p:nvSpPr>
        <p:spPr>
          <a:xfrm>
            <a:off x="2005358" y="2053661"/>
            <a:ext cx="2042532" cy="179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5E4194BC-038F-2C3C-D802-C141A3A6B7B3}"/>
              </a:ext>
            </a:extLst>
          </p:cNvPr>
          <p:cNvPicPr>
            <a:picLocks noChangeAspect="1"/>
          </p:cNvPicPr>
          <p:nvPr/>
        </p:nvPicPr>
        <p:blipFill>
          <a:blip r:embed="rId2"/>
          <a:stretch>
            <a:fillRect/>
          </a:stretch>
        </p:blipFill>
        <p:spPr>
          <a:xfrm>
            <a:off x="257193" y="1566481"/>
            <a:ext cx="7772400" cy="662131"/>
          </a:xfrm>
          <a:prstGeom prst="rect">
            <a:avLst/>
          </a:prstGeom>
        </p:spPr>
      </p:pic>
      <p:sp>
        <p:nvSpPr>
          <p:cNvPr id="6" name="Retângulo 5">
            <a:extLst>
              <a:ext uri="{FF2B5EF4-FFF2-40B4-BE49-F238E27FC236}">
                <a16:creationId xmlns:a16="http://schemas.microsoft.com/office/drawing/2014/main" id="{399C5B98-4781-AFE0-79AE-FE97C922377B}"/>
              </a:ext>
            </a:extLst>
          </p:cNvPr>
          <p:cNvSpPr/>
          <p:nvPr/>
        </p:nvSpPr>
        <p:spPr>
          <a:xfrm>
            <a:off x="6607095" y="1566481"/>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FCF5DC76-D0DC-0B56-9429-9CC9CF47B3F9}"/>
              </a:ext>
            </a:extLst>
          </p:cNvPr>
          <p:cNvPicPr>
            <a:picLocks noChangeAspect="1"/>
          </p:cNvPicPr>
          <p:nvPr/>
        </p:nvPicPr>
        <p:blipFill>
          <a:blip r:embed="rId3"/>
          <a:stretch>
            <a:fillRect/>
          </a:stretch>
        </p:blipFill>
        <p:spPr>
          <a:xfrm>
            <a:off x="161690" y="2441947"/>
            <a:ext cx="8803890" cy="3602502"/>
          </a:xfrm>
          <a:prstGeom prst="rect">
            <a:avLst/>
          </a:prstGeom>
        </p:spPr>
      </p:pic>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6CAE7690-85F8-C323-FBB4-005420650DFA}"/>
              </a:ext>
            </a:extLst>
          </p:cNvPr>
          <p:cNvPicPr>
            <a:picLocks noChangeAspect="1"/>
          </p:cNvPicPr>
          <p:nvPr/>
        </p:nvPicPr>
        <p:blipFill>
          <a:blip r:embed="rId4"/>
          <a:stretch>
            <a:fillRect/>
          </a:stretch>
        </p:blipFill>
        <p:spPr>
          <a:xfrm>
            <a:off x="161690" y="6129884"/>
            <a:ext cx="8803890" cy="572314"/>
          </a:xfrm>
          <a:prstGeom prst="rect">
            <a:avLst/>
          </a:prstGeom>
        </p:spPr>
      </p:pic>
      <p:sp>
        <p:nvSpPr>
          <p:cNvPr id="15" name="Retângulo 14">
            <a:extLst>
              <a:ext uri="{FF2B5EF4-FFF2-40B4-BE49-F238E27FC236}">
                <a16:creationId xmlns:a16="http://schemas.microsoft.com/office/drawing/2014/main" id="{A22104C9-4267-A811-FA28-CE0645089CDE}"/>
              </a:ext>
            </a:extLst>
          </p:cNvPr>
          <p:cNvSpPr/>
          <p:nvPr/>
        </p:nvSpPr>
        <p:spPr>
          <a:xfrm>
            <a:off x="3759817" y="2279220"/>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4907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15</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113716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15</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F6B06067-29BE-5FFE-D0B5-CB5FEE623ACA}"/>
              </a:ext>
            </a:extLst>
          </p:cNvPr>
          <p:cNvPicPr>
            <a:picLocks noChangeAspect="1"/>
          </p:cNvPicPr>
          <p:nvPr/>
        </p:nvPicPr>
        <p:blipFill>
          <a:blip r:embed="rId2"/>
          <a:stretch>
            <a:fillRect/>
          </a:stretch>
        </p:blipFill>
        <p:spPr>
          <a:xfrm>
            <a:off x="247753" y="2230209"/>
            <a:ext cx="10278998" cy="4081381"/>
          </a:xfrm>
          <a:prstGeom prst="rect">
            <a:avLst/>
          </a:prstGeom>
        </p:spPr>
      </p:pic>
      <p:pic>
        <p:nvPicPr>
          <p:cNvPr id="9" name="Imagem 8">
            <a:extLst>
              <a:ext uri="{FF2B5EF4-FFF2-40B4-BE49-F238E27FC236}">
                <a16:creationId xmlns:a16="http://schemas.microsoft.com/office/drawing/2014/main" id="{DA6AD8BD-7543-4E28-2C00-7559A2B3520F}"/>
              </a:ext>
            </a:extLst>
          </p:cNvPr>
          <p:cNvPicPr>
            <a:picLocks noChangeAspect="1"/>
          </p:cNvPicPr>
          <p:nvPr/>
        </p:nvPicPr>
        <p:blipFill>
          <a:blip r:embed="rId3"/>
          <a:stretch>
            <a:fillRect/>
          </a:stretch>
        </p:blipFill>
        <p:spPr>
          <a:xfrm>
            <a:off x="301797" y="1651495"/>
            <a:ext cx="6502400" cy="381000"/>
          </a:xfrm>
          <a:prstGeom prst="rect">
            <a:avLst/>
          </a:prstGeom>
        </p:spPr>
      </p:pic>
    </p:spTree>
    <p:extLst>
      <p:ext uri="{BB962C8B-B14F-4D97-AF65-F5344CB8AC3E}">
        <p14:creationId xmlns:p14="http://schemas.microsoft.com/office/powerpoint/2010/main" val="3456151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16</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533617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16</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AAA76D92-9770-8DD4-DCC2-F75EBDF40CF9}"/>
              </a:ext>
            </a:extLst>
          </p:cNvPr>
          <p:cNvPicPr>
            <a:picLocks noChangeAspect="1"/>
          </p:cNvPicPr>
          <p:nvPr/>
        </p:nvPicPr>
        <p:blipFill>
          <a:blip r:embed="rId2"/>
          <a:stretch>
            <a:fillRect/>
          </a:stretch>
        </p:blipFill>
        <p:spPr>
          <a:xfrm>
            <a:off x="247753" y="1638524"/>
            <a:ext cx="8267909" cy="578235"/>
          </a:xfrm>
          <a:prstGeom prst="rect">
            <a:avLst/>
          </a:prstGeom>
        </p:spPr>
      </p:pic>
      <p:pic>
        <p:nvPicPr>
          <p:cNvPr id="6" name="Imagem 5">
            <a:extLst>
              <a:ext uri="{FF2B5EF4-FFF2-40B4-BE49-F238E27FC236}">
                <a16:creationId xmlns:a16="http://schemas.microsoft.com/office/drawing/2014/main" id="{BF3ECBB4-CF7F-B112-40ED-05C8DC92B752}"/>
              </a:ext>
            </a:extLst>
          </p:cNvPr>
          <p:cNvPicPr>
            <a:picLocks noChangeAspect="1"/>
          </p:cNvPicPr>
          <p:nvPr/>
        </p:nvPicPr>
        <p:blipFill>
          <a:blip r:embed="rId3"/>
          <a:stretch>
            <a:fillRect/>
          </a:stretch>
        </p:blipFill>
        <p:spPr>
          <a:xfrm>
            <a:off x="312948" y="2462354"/>
            <a:ext cx="9433218" cy="4049958"/>
          </a:xfrm>
          <a:prstGeom prst="rect">
            <a:avLst/>
          </a:prstGeom>
        </p:spPr>
      </p:pic>
      <p:pic>
        <p:nvPicPr>
          <p:cNvPr id="8" name="Imagem 7">
            <a:extLst>
              <a:ext uri="{FF2B5EF4-FFF2-40B4-BE49-F238E27FC236}">
                <a16:creationId xmlns:a16="http://schemas.microsoft.com/office/drawing/2014/main" id="{DA031E03-63A1-40D6-71D0-6913B51C4892}"/>
              </a:ext>
            </a:extLst>
          </p:cNvPr>
          <p:cNvPicPr>
            <a:picLocks noChangeAspect="1"/>
          </p:cNvPicPr>
          <p:nvPr/>
        </p:nvPicPr>
        <p:blipFill rotWithShape="1">
          <a:blip r:embed="rId4"/>
          <a:srcRect l="1039" t="67148" b="7133"/>
          <a:stretch/>
        </p:blipFill>
        <p:spPr>
          <a:xfrm>
            <a:off x="312948" y="4293220"/>
            <a:ext cx="9399765" cy="1115121"/>
          </a:xfrm>
          <a:prstGeom prst="rect">
            <a:avLst/>
          </a:prstGeom>
        </p:spPr>
      </p:pic>
      <p:sp>
        <p:nvSpPr>
          <p:cNvPr id="9" name="Retângulo 8">
            <a:extLst>
              <a:ext uri="{FF2B5EF4-FFF2-40B4-BE49-F238E27FC236}">
                <a16:creationId xmlns:a16="http://schemas.microsoft.com/office/drawing/2014/main" id="{189D0329-74E9-7557-1301-F141A9EED9BF}"/>
              </a:ext>
            </a:extLst>
          </p:cNvPr>
          <p:cNvSpPr/>
          <p:nvPr/>
        </p:nvSpPr>
        <p:spPr>
          <a:xfrm>
            <a:off x="4301474" y="6159844"/>
            <a:ext cx="2957969" cy="229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70415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431995" y="2399629"/>
            <a:ext cx="9328010" cy="2609693"/>
          </a:xfrm>
        </p:spPr>
        <p:txBody>
          <a:bodyPr/>
          <a:lstStyle/>
          <a:p>
            <a:pPr lvl="0" algn="ctr"/>
            <a:r>
              <a:rPr lang="en-US" sz="5000" b="1" dirty="0">
                <a:solidFill>
                  <a:schemeClr val="lt1"/>
                </a:solidFill>
                <a:latin typeface="Calibri"/>
                <a:ea typeface="Calibri"/>
                <a:cs typeface="Calibri"/>
                <a:sym typeface="Calibri"/>
              </a:rPr>
              <a:t>Caso 17</a:t>
            </a:r>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30369264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B1455-2F58-80F1-79D3-2A330A5EAEB2}"/>
              </a:ext>
            </a:extLst>
          </p:cNvPr>
          <p:cNvSpPr>
            <a:spLocks noGrp="1"/>
          </p:cNvSpPr>
          <p:nvPr>
            <p:ph type="title"/>
          </p:nvPr>
        </p:nvSpPr>
        <p:spPr/>
        <p:txBody>
          <a:bodyPr/>
          <a:lstStyle/>
          <a:p>
            <a:r>
              <a:rPr lang="pt-BR" dirty="0"/>
              <a:t>Caso 17</a:t>
            </a:r>
          </a:p>
        </p:txBody>
      </p:sp>
      <p:sp>
        <p:nvSpPr>
          <p:cNvPr id="4" name="Espaço Reservado para Texto 3">
            <a:extLst>
              <a:ext uri="{FF2B5EF4-FFF2-40B4-BE49-F238E27FC236}">
                <a16:creationId xmlns:a16="http://schemas.microsoft.com/office/drawing/2014/main" id="{AAF89311-DE90-9739-C1A6-5329B65AA888}"/>
              </a:ext>
            </a:extLst>
          </p:cNvPr>
          <p:cNvSpPr>
            <a:spLocks noGrp="1"/>
          </p:cNvSpPr>
          <p:nvPr>
            <p:ph type="body" sz="quarter" idx="11"/>
          </p:nvPr>
        </p:nvSpPr>
        <p:spPr/>
        <p:txBody>
          <a:bodyPr/>
          <a:lstStyle/>
          <a:p>
            <a:endParaRPr lang="pt-BR"/>
          </a:p>
        </p:txBody>
      </p:sp>
      <p:sp>
        <p:nvSpPr>
          <p:cNvPr id="13" name="Retângulo 12">
            <a:extLst>
              <a:ext uri="{FF2B5EF4-FFF2-40B4-BE49-F238E27FC236}">
                <a16:creationId xmlns:a16="http://schemas.microsoft.com/office/drawing/2014/main" id="{AA1DFEC7-E359-A58D-FF92-7089ED2467AD}"/>
              </a:ext>
            </a:extLst>
          </p:cNvPr>
          <p:cNvSpPr/>
          <p:nvPr/>
        </p:nvSpPr>
        <p:spPr>
          <a:xfrm>
            <a:off x="582860" y="2244637"/>
            <a:ext cx="1422498" cy="217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3569B02F-F550-C9C6-0F25-BEFAF9AA4A33}"/>
              </a:ext>
            </a:extLst>
          </p:cNvPr>
          <p:cNvPicPr>
            <a:picLocks noChangeAspect="1"/>
          </p:cNvPicPr>
          <p:nvPr/>
        </p:nvPicPr>
        <p:blipFill>
          <a:blip r:embed="rId2"/>
          <a:stretch>
            <a:fillRect/>
          </a:stretch>
        </p:blipFill>
        <p:spPr>
          <a:xfrm>
            <a:off x="312948" y="1566131"/>
            <a:ext cx="5537200" cy="329576"/>
          </a:xfrm>
          <a:prstGeom prst="rect">
            <a:avLst/>
          </a:prstGeom>
        </p:spPr>
      </p:pic>
      <p:pic>
        <p:nvPicPr>
          <p:cNvPr id="6" name="Imagem 5">
            <a:extLst>
              <a:ext uri="{FF2B5EF4-FFF2-40B4-BE49-F238E27FC236}">
                <a16:creationId xmlns:a16="http://schemas.microsoft.com/office/drawing/2014/main" id="{E53EE9C6-7595-18E7-61E8-987A079DE196}"/>
              </a:ext>
            </a:extLst>
          </p:cNvPr>
          <p:cNvPicPr>
            <a:picLocks noChangeAspect="1"/>
          </p:cNvPicPr>
          <p:nvPr/>
        </p:nvPicPr>
        <p:blipFill>
          <a:blip r:embed="rId3"/>
          <a:stretch>
            <a:fillRect/>
          </a:stretch>
        </p:blipFill>
        <p:spPr>
          <a:xfrm>
            <a:off x="404124" y="2052896"/>
            <a:ext cx="9420100" cy="4537805"/>
          </a:xfrm>
          <a:prstGeom prst="rect">
            <a:avLst/>
          </a:prstGeom>
        </p:spPr>
      </p:pic>
    </p:spTree>
    <p:extLst>
      <p:ext uri="{BB962C8B-B14F-4D97-AF65-F5344CB8AC3E}">
        <p14:creationId xmlns:p14="http://schemas.microsoft.com/office/powerpoint/2010/main" val="190059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CD5C9-A763-4B65-AA0F-50550FAAEDB6}"/>
              </a:ext>
            </a:extLst>
          </p:cNvPr>
          <p:cNvSpPr>
            <a:spLocks noGrp="1"/>
          </p:cNvSpPr>
          <p:nvPr>
            <p:ph type="title"/>
          </p:nvPr>
        </p:nvSpPr>
        <p:spPr>
          <a:xfrm>
            <a:off x="312948" y="267298"/>
            <a:ext cx="7954752" cy="535531"/>
          </a:xfrm>
        </p:spPr>
        <p:txBody>
          <a:bodyPr/>
          <a:lstStyle/>
          <a:p>
            <a:r>
              <a:rPr lang="pt-BR" dirty="0" err="1"/>
              <a:t>Take</a:t>
            </a:r>
            <a:r>
              <a:rPr lang="pt-BR" dirty="0"/>
              <a:t>-Home </a:t>
            </a:r>
            <a:r>
              <a:rPr lang="pt-BR" dirty="0" err="1"/>
              <a:t>Messages</a:t>
            </a:r>
            <a:endParaRPr lang="pt-BR" dirty="0"/>
          </a:p>
        </p:txBody>
      </p:sp>
      <p:sp>
        <p:nvSpPr>
          <p:cNvPr id="3" name="Espaço Reservado para Texto 2">
            <a:extLst>
              <a:ext uri="{FF2B5EF4-FFF2-40B4-BE49-F238E27FC236}">
                <a16:creationId xmlns:a16="http://schemas.microsoft.com/office/drawing/2014/main" id="{7873843B-4713-43F6-8F9A-2683955C11A0}"/>
              </a:ext>
            </a:extLst>
          </p:cNvPr>
          <p:cNvSpPr>
            <a:spLocks noGrp="1"/>
          </p:cNvSpPr>
          <p:nvPr>
            <p:ph type="body" sz="quarter" idx="16"/>
          </p:nvPr>
        </p:nvSpPr>
        <p:spPr>
          <a:xfrm>
            <a:off x="312948" y="1788924"/>
            <a:ext cx="8790412" cy="4743956"/>
          </a:xfrm>
        </p:spPr>
        <p:txBody>
          <a:bodyPr/>
          <a:lstStyle/>
          <a:p>
            <a:pPr marL="457200" indent="-457200">
              <a:buClr>
                <a:schemeClr val="tx1"/>
              </a:buClr>
              <a:buFont typeface="Arial" panose="020B0604020202020204" pitchFamily="34" charset="0"/>
              <a:buChar char="•"/>
            </a:pPr>
            <a:r>
              <a:rPr lang="pt-BR" dirty="0"/>
              <a:t>Introdução de novos compostos anti-HER2: está modificando os paradigmas da avaliação do HER2 no câncer de mama</a:t>
            </a:r>
          </a:p>
          <a:p>
            <a:pPr marL="457200" indent="-457200">
              <a:buClr>
                <a:schemeClr val="tx1"/>
              </a:buClr>
              <a:buFont typeface="Arial" panose="020B0604020202020204" pitchFamily="34" charset="0"/>
              <a:buChar char="•"/>
            </a:pPr>
            <a:r>
              <a:rPr lang="pt-BR" dirty="0"/>
              <a:t>Pacientes com tumores com baixos níveis de expressão de HER2 são beneficiados com novas terapias anti-HER2, principalmente </a:t>
            </a:r>
            <a:r>
              <a:rPr lang="pt-BR" dirty="0" err="1"/>
              <a:t>ADCs</a:t>
            </a:r>
            <a:endParaRPr lang="pt-BR" dirty="0"/>
          </a:p>
          <a:p>
            <a:pPr marL="457200" indent="-457200">
              <a:buClr>
                <a:schemeClr val="tx1"/>
              </a:buClr>
              <a:buFont typeface="Arial" panose="020B0604020202020204" pitchFamily="34" charset="0"/>
              <a:buChar char="•"/>
            </a:pPr>
            <a:r>
              <a:rPr lang="pt-BR" dirty="0"/>
              <a:t>HER2-low: escores 1+e 2+/ISH negativo</a:t>
            </a:r>
          </a:p>
          <a:p>
            <a:pPr marL="457200" indent="-457200">
              <a:buClr>
                <a:schemeClr val="tx1"/>
              </a:buClr>
              <a:buFont typeface="Arial" panose="020B0604020202020204" pitchFamily="34" charset="0"/>
              <a:buChar char="•"/>
            </a:pPr>
            <a:r>
              <a:rPr lang="pt-BR" dirty="0"/>
              <a:t>HER2-ultralow: escore 0 com marcação em até 10% das células neoplásicas</a:t>
            </a:r>
          </a:p>
        </p:txBody>
      </p:sp>
      <p:sp>
        <p:nvSpPr>
          <p:cNvPr id="4" name="Espaço Reservado para Texto 3">
            <a:extLst>
              <a:ext uri="{FF2B5EF4-FFF2-40B4-BE49-F238E27FC236}">
                <a16:creationId xmlns:a16="http://schemas.microsoft.com/office/drawing/2014/main" id="{536E7B12-BF43-4433-A908-3AB2B039FC5E}"/>
              </a:ext>
            </a:extLst>
          </p:cNvPr>
          <p:cNvSpPr>
            <a:spLocks noGrp="1"/>
          </p:cNvSpPr>
          <p:nvPr>
            <p:ph type="body" sz="quarter" idx="11"/>
          </p:nvPr>
        </p:nvSpPr>
        <p:spPr>
          <a:xfrm>
            <a:off x="0" y="928811"/>
            <a:ext cx="8267909" cy="480131"/>
          </a:xfrm>
        </p:spPr>
        <p:txBody>
          <a:bodyPr/>
          <a:lstStyle/>
          <a:p>
            <a:r>
              <a:rPr lang="en-US" dirty="0" err="1"/>
              <a:t>Câncer</a:t>
            </a:r>
            <a:r>
              <a:rPr lang="en-US" dirty="0"/>
              <a:t> de Mama HER2-Low</a:t>
            </a:r>
            <a:endParaRPr lang="pt-BR" dirty="0"/>
          </a:p>
        </p:txBody>
      </p:sp>
      <p:pic>
        <p:nvPicPr>
          <p:cNvPr id="6" name="Imagem 8">
            <a:extLst>
              <a:ext uri="{FF2B5EF4-FFF2-40B4-BE49-F238E27FC236}">
                <a16:creationId xmlns:a16="http://schemas.microsoft.com/office/drawing/2014/main" id="{CEE9A6D4-0B71-4942-8361-FC15186CDC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356807" y="267298"/>
            <a:ext cx="662473" cy="810862"/>
          </a:xfrm>
          <a:prstGeom prst="rect">
            <a:avLst/>
          </a:prstGeom>
        </p:spPr>
      </p:pic>
      <p:grpSp>
        <p:nvGrpSpPr>
          <p:cNvPr id="7" name="Agrupar 175">
            <a:extLst>
              <a:ext uri="{FF2B5EF4-FFF2-40B4-BE49-F238E27FC236}">
                <a16:creationId xmlns:a16="http://schemas.microsoft.com/office/drawing/2014/main" id="{0A80188D-55AB-405C-8D50-520249B38981}"/>
              </a:ext>
            </a:extLst>
          </p:cNvPr>
          <p:cNvGrpSpPr/>
          <p:nvPr/>
        </p:nvGrpSpPr>
        <p:grpSpPr>
          <a:xfrm>
            <a:off x="10919350" y="522034"/>
            <a:ext cx="437456" cy="393290"/>
            <a:chOff x="3545187" y="2710780"/>
            <a:chExt cx="517818" cy="512042"/>
          </a:xfrm>
        </p:grpSpPr>
        <p:sp>
          <p:nvSpPr>
            <p:cNvPr id="8" name="Oval 449">
              <a:extLst>
                <a:ext uri="{FF2B5EF4-FFF2-40B4-BE49-F238E27FC236}">
                  <a16:creationId xmlns:a16="http://schemas.microsoft.com/office/drawing/2014/main" id="{8A40DF6E-AD58-4EDE-8109-14E9FD9348CE}"/>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9" name="Grupo 820">
              <a:extLst>
                <a:ext uri="{FF2B5EF4-FFF2-40B4-BE49-F238E27FC236}">
                  <a16:creationId xmlns:a16="http://schemas.microsoft.com/office/drawing/2014/main" id="{E88D7A5A-F245-4B43-B036-43611594CBBD}"/>
                </a:ext>
              </a:extLst>
            </p:cNvPr>
            <p:cNvGrpSpPr/>
            <p:nvPr/>
          </p:nvGrpSpPr>
          <p:grpSpPr>
            <a:xfrm>
              <a:off x="3674298" y="2824185"/>
              <a:ext cx="294520" cy="286820"/>
              <a:chOff x="3543300" y="2725738"/>
              <a:chExt cx="242888" cy="236538"/>
            </a:xfrm>
          </p:grpSpPr>
          <p:sp>
            <p:nvSpPr>
              <p:cNvPr id="10" name="Freeform 450">
                <a:extLst>
                  <a:ext uri="{FF2B5EF4-FFF2-40B4-BE49-F238E27FC236}">
                    <a16:creationId xmlns:a16="http://schemas.microsoft.com/office/drawing/2014/main" id="{2450EF51-530C-4F73-9D8F-EF648AC64DC3}"/>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1" name="Oval 451">
                <a:extLst>
                  <a:ext uri="{FF2B5EF4-FFF2-40B4-BE49-F238E27FC236}">
                    <a16:creationId xmlns:a16="http://schemas.microsoft.com/office/drawing/2014/main" id="{5437849E-4AC3-436E-9209-06607ADAF540}"/>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4301409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7CD5C9-A763-4B65-AA0F-50550FAAEDB6}"/>
              </a:ext>
            </a:extLst>
          </p:cNvPr>
          <p:cNvSpPr>
            <a:spLocks noGrp="1"/>
          </p:cNvSpPr>
          <p:nvPr>
            <p:ph type="title"/>
          </p:nvPr>
        </p:nvSpPr>
        <p:spPr>
          <a:xfrm>
            <a:off x="312948" y="267298"/>
            <a:ext cx="7954752" cy="535531"/>
          </a:xfrm>
        </p:spPr>
        <p:txBody>
          <a:bodyPr/>
          <a:lstStyle/>
          <a:p>
            <a:r>
              <a:rPr lang="pt-BR" dirty="0" err="1"/>
              <a:t>Take</a:t>
            </a:r>
            <a:r>
              <a:rPr lang="pt-BR" dirty="0"/>
              <a:t>-Home </a:t>
            </a:r>
            <a:r>
              <a:rPr lang="pt-BR" dirty="0" err="1"/>
              <a:t>Messages</a:t>
            </a:r>
            <a:endParaRPr lang="pt-BR" dirty="0"/>
          </a:p>
        </p:txBody>
      </p:sp>
      <p:sp>
        <p:nvSpPr>
          <p:cNvPr id="3" name="Espaço Reservado para Texto 2">
            <a:extLst>
              <a:ext uri="{FF2B5EF4-FFF2-40B4-BE49-F238E27FC236}">
                <a16:creationId xmlns:a16="http://schemas.microsoft.com/office/drawing/2014/main" id="{7873843B-4713-43F6-8F9A-2683955C11A0}"/>
              </a:ext>
            </a:extLst>
          </p:cNvPr>
          <p:cNvSpPr>
            <a:spLocks noGrp="1"/>
          </p:cNvSpPr>
          <p:nvPr>
            <p:ph type="body" sz="quarter" idx="16"/>
          </p:nvPr>
        </p:nvSpPr>
        <p:spPr>
          <a:xfrm>
            <a:off x="312948" y="1660734"/>
            <a:ext cx="8871692" cy="4743956"/>
          </a:xfrm>
        </p:spPr>
        <p:txBody>
          <a:bodyPr>
            <a:normAutofit/>
          </a:bodyPr>
          <a:lstStyle/>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ASCO/CAP nomenclature need to be maintained in the report: include score 0/1+/2+/3+</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Use of the term “HER2-Low” is not mandatory in the pathology report, but </a:t>
            </a:r>
            <a:r>
              <a:rPr kumimoji="0" lang="en-US" sz="24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may</a:t>
            </a:r>
            <a:r>
              <a:rPr kumimoji="0" lang="en-US" sz="2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be used</a:t>
            </a: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 CAP Biomarkers Protocol March 2023 </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ASCO/CAP Guidelines 2023: </a:t>
            </a:r>
          </a:p>
          <a:p>
            <a:pPr marL="10287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Include footnote comment about HER2-Low breast cancer</a:t>
            </a:r>
          </a:p>
          <a:p>
            <a:pPr marL="102870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Negative for HER2 overexpression/gene amplification</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Examine at high-power (40x): to distinguish 0 from 1+</a:t>
            </a:r>
          </a:p>
          <a:p>
            <a:pPr marL="285744" marR="0" lvl="0" indent="-285744"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A3A3A"/>
                </a:solidFill>
                <a:effectLst/>
                <a:uLnTx/>
                <a:uFillTx/>
                <a:latin typeface="Calibri" panose="020F0502020204030204"/>
                <a:ea typeface="+mn-ea"/>
                <a:cs typeface="+mn-cs"/>
              </a:rPr>
              <a:t>Borderline cases should be reviewed by other pathologists</a:t>
            </a:r>
          </a:p>
        </p:txBody>
      </p:sp>
      <p:sp>
        <p:nvSpPr>
          <p:cNvPr id="4" name="Espaço Reservado para Texto 3">
            <a:extLst>
              <a:ext uri="{FF2B5EF4-FFF2-40B4-BE49-F238E27FC236}">
                <a16:creationId xmlns:a16="http://schemas.microsoft.com/office/drawing/2014/main" id="{536E7B12-BF43-4433-A908-3AB2B039FC5E}"/>
              </a:ext>
            </a:extLst>
          </p:cNvPr>
          <p:cNvSpPr>
            <a:spLocks noGrp="1"/>
          </p:cNvSpPr>
          <p:nvPr>
            <p:ph type="body" sz="quarter" idx="11"/>
          </p:nvPr>
        </p:nvSpPr>
        <p:spPr>
          <a:xfrm>
            <a:off x="0" y="928811"/>
            <a:ext cx="8267909" cy="480131"/>
          </a:xfrm>
        </p:spPr>
        <p:txBody>
          <a:bodyPr/>
          <a:lstStyle/>
          <a:p>
            <a:r>
              <a:rPr lang="en-US" dirty="0" err="1"/>
              <a:t>Câncer</a:t>
            </a:r>
            <a:r>
              <a:rPr lang="en-US" dirty="0"/>
              <a:t> de Mama HER2-Low</a:t>
            </a:r>
            <a:endParaRPr lang="pt-BR" dirty="0"/>
          </a:p>
        </p:txBody>
      </p:sp>
      <p:pic>
        <p:nvPicPr>
          <p:cNvPr id="6" name="Imagem 8">
            <a:extLst>
              <a:ext uri="{FF2B5EF4-FFF2-40B4-BE49-F238E27FC236}">
                <a16:creationId xmlns:a16="http://schemas.microsoft.com/office/drawing/2014/main" id="{CEE9A6D4-0B71-4942-8361-FC15186CDC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356807" y="267298"/>
            <a:ext cx="662473" cy="810862"/>
          </a:xfrm>
          <a:prstGeom prst="rect">
            <a:avLst/>
          </a:prstGeom>
        </p:spPr>
      </p:pic>
      <p:grpSp>
        <p:nvGrpSpPr>
          <p:cNvPr id="7" name="Agrupar 175">
            <a:extLst>
              <a:ext uri="{FF2B5EF4-FFF2-40B4-BE49-F238E27FC236}">
                <a16:creationId xmlns:a16="http://schemas.microsoft.com/office/drawing/2014/main" id="{0A80188D-55AB-405C-8D50-520249B38981}"/>
              </a:ext>
            </a:extLst>
          </p:cNvPr>
          <p:cNvGrpSpPr/>
          <p:nvPr/>
        </p:nvGrpSpPr>
        <p:grpSpPr>
          <a:xfrm>
            <a:off x="10919350" y="522034"/>
            <a:ext cx="437456" cy="393290"/>
            <a:chOff x="3545187" y="2710780"/>
            <a:chExt cx="517818" cy="512042"/>
          </a:xfrm>
        </p:grpSpPr>
        <p:sp>
          <p:nvSpPr>
            <p:cNvPr id="8" name="Oval 449">
              <a:extLst>
                <a:ext uri="{FF2B5EF4-FFF2-40B4-BE49-F238E27FC236}">
                  <a16:creationId xmlns:a16="http://schemas.microsoft.com/office/drawing/2014/main" id="{8A40DF6E-AD58-4EDE-8109-14E9FD9348CE}"/>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9" name="Grupo 820">
              <a:extLst>
                <a:ext uri="{FF2B5EF4-FFF2-40B4-BE49-F238E27FC236}">
                  <a16:creationId xmlns:a16="http://schemas.microsoft.com/office/drawing/2014/main" id="{E88D7A5A-F245-4B43-B036-43611594CBBD}"/>
                </a:ext>
              </a:extLst>
            </p:cNvPr>
            <p:cNvGrpSpPr/>
            <p:nvPr/>
          </p:nvGrpSpPr>
          <p:grpSpPr>
            <a:xfrm>
              <a:off x="3674298" y="2824185"/>
              <a:ext cx="294520" cy="286820"/>
              <a:chOff x="3543300" y="2725738"/>
              <a:chExt cx="242888" cy="236538"/>
            </a:xfrm>
          </p:grpSpPr>
          <p:sp>
            <p:nvSpPr>
              <p:cNvPr id="10" name="Freeform 450">
                <a:extLst>
                  <a:ext uri="{FF2B5EF4-FFF2-40B4-BE49-F238E27FC236}">
                    <a16:creationId xmlns:a16="http://schemas.microsoft.com/office/drawing/2014/main" id="{2450EF51-530C-4F73-9D8F-EF648AC64DC3}"/>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1" name="Oval 451">
                <a:extLst>
                  <a:ext uri="{FF2B5EF4-FFF2-40B4-BE49-F238E27FC236}">
                    <a16:creationId xmlns:a16="http://schemas.microsoft.com/office/drawing/2014/main" id="{5437849E-4AC3-436E-9209-06607ADAF540}"/>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013666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BDC21EB3-A0DD-4E46-88E9-66741BF2EA88}"/>
              </a:ext>
            </a:extLst>
          </p:cNvPr>
          <p:cNvSpPr>
            <a:spLocks noGrp="1"/>
          </p:cNvSpPr>
          <p:nvPr>
            <p:ph sz="quarter" idx="10"/>
          </p:nvPr>
        </p:nvSpPr>
        <p:spPr>
          <a:xfrm>
            <a:off x="6547344" y="307700"/>
            <a:ext cx="5402318" cy="586822"/>
          </a:xfrm>
        </p:spPr>
        <p:txBody>
          <a:bodyPr/>
          <a:lstStyle/>
          <a:p>
            <a:r>
              <a:rPr lang="pt-BR" sz="3400" b="1" dirty="0"/>
              <a:t>Obrigada!</a:t>
            </a:r>
          </a:p>
        </p:txBody>
      </p:sp>
      <p:sp>
        <p:nvSpPr>
          <p:cNvPr id="6" name="Espaço Reservado para Conteúdo 5">
            <a:extLst>
              <a:ext uri="{FF2B5EF4-FFF2-40B4-BE49-F238E27FC236}">
                <a16:creationId xmlns:a16="http://schemas.microsoft.com/office/drawing/2014/main" id="{B0DD3150-A1AE-452F-B514-1255E8D0F5D5}"/>
              </a:ext>
            </a:extLst>
          </p:cNvPr>
          <p:cNvSpPr>
            <a:spLocks noGrp="1"/>
          </p:cNvSpPr>
          <p:nvPr>
            <p:ph sz="quarter" idx="11"/>
          </p:nvPr>
        </p:nvSpPr>
        <p:spPr>
          <a:xfrm>
            <a:off x="121920" y="4774534"/>
            <a:ext cx="11939451" cy="2333897"/>
          </a:xfrm>
        </p:spPr>
        <p:txBody>
          <a:bodyPr>
            <a:normAutofit/>
          </a:bodyPr>
          <a:lstStyle/>
          <a:p>
            <a:r>
              <a:rPr lang="pt-BR" b="1" dirty="0">
                <a:solidFill>
                  <a:srgbClr val="46A711"/>
                </a:solidFill>
              </a:rPr>
              <a:t>Marina De Brot, MD PhD</a:t>
            </a:r>
          </a:p>
          <a:p>
            <a:pPr marL="0" indent="0">
              <a:buNone/>
            </a:pPr>
            <a:r>
              <a:rPr lang="pt-BR" sz="1800" b="1" dirty="0">
                <a:solidFill>
                  <a:srgbClr val="85B037"/>
                </a:solidFill>
              </a:rPr>
              <a:t>Patologista Titular e Professora do Programa de Pós-Graduação do </a:t>
            </a:r>
            <a:r>
              <a:rPr lang="pt-BR" sz="1800" b="1" dirty="0" err="1">
                <a:solidFill>
                  <a:srgbClr val="85B037"/>
                </a:solidFill>
              </a:rPr>
              <a:t>A.C.Camargo</a:t>
            </a:r>
            <a:r>
              <a:rPr lang="pt-BR" sz="1800" b="1" dirty="0">
                <a:solidFill>
                  <a:srgbClr val="85B037"/>
                </a:solidFill>
              </a:rPr>
              <a:t> </a:t>
            </a:r>
            <a:r>
              <a:rPr lang="pt-BR" sz="1800" b="1" dirty="0" err="1">
                <a:solidFill>
                  <a:srgbClr val="85B037"/>
                </a:solidFill>
              </a:rPr>
              <a:t>Cancer</a:t>
            </a:r>
            <a:r>
              <a:rPr lang="pt-BR" sz="1800" b="1" dirty="0">
                <a:solidFill>
                  <a:srgbClr val="85B037"/>
                </a:solidFill>
              </a:rPr>
              <a:t> Center</a:t>
            </a:r>
          </a:p>
          <a:p>
            <a:pPr marL="0" indent="0">
              <a:buNone/>
            </a:pPr>
            <a:r>
              <a:rPr lang="pt-BR" sz="1800" b="1" dirty="0">
                <a:solidFill>
                  <a:srgbClr val="85B037"/>
                </a:solidFill>
              </a:rPr>
              <a:t>Presidente da Associação dos Patologistas do Estado de São Paulo (APESP)</a:t>
            </a:r>
          </a:p>
          <a:p>
            <a:pPr marL="0" indent="0">
              <a:buNone/>
            </a:pPr>
            <a:r>
              <a:rPr lang="pt-BR" sz="1800" b="1" dirty="0">
                <a:solidFill>
                  <a:srgbClr val="85B037"/>
                </a:solidFill>
              </a:rPr>
              <a:t>Secretária-Geral da Sociedade Brasileira de Patologia (SBP)</a:t>
            </a:r>
          </a:p>
          <a:p>
            <a:pPr marL="0" indent="0">
              <a:buNone/>
            </a:pPr>
            <a:r>
              <a:rPr lang="pt-BR" sz="1800" b="1" dirty="0">
                <a:solidFill>
                  <a:srgbClr val="85B037"/>
                </a:solidFill>
              </a:rPr>
              <a:t>Secretária da </a:t>
            </a:r>
            <a:r>
              <a:rPr lang="pt-BR" sz="1800" b="1" i="1" dirty="0" err="1">
                <a:solidFill>
                  <a:srgbClr val="85B037"/>
                </a:solidFill>
              </a:rPr>
              <a:t>International</a:t>
            </a:r>
            <a:r>
              <a:rPr lang="pt-BR" sz="1800" b="1" i="1" dirty="0">
                <a:solidFill>
                  <a:srgbClr val="85B037"/>
                </a:solidFill>
              </a:rPr>
              <a:t> Society </a:t>
            </a:r>
            <a:r>
              <a:rPr lang="pt-BR" sz="1800" b="1" i="1" dirty="0" err="1">
                <a:solidFill>
                  <a:srgbClr val="85B037"/>
                </a:solidFill>
              </a:rPr>
              <a:t>of</a:t>
            </a:r>
            <a:r>
              <a:rPr lang="pt-BR" sz="1800" b="1" i="1" dirty="0">
                <a:solidFill>
                  <a:srgbClr val="85B037"/>
                </a:solidFill>
              </a:rPr>
              <a:t> </a:t>
            </a:r>
            <a:r>
              <a:rPr lang="pt-BR" sz="1800" b="1" i="1" dirty="0" err="1">
                <a:solidFill>
                  <a:srgbClr val="85B037"/>
                </a:solidFill>
              </a:rPr>
              <a:t>Breast</a:t>
            </a:r>
            <a:r>
              <a:rPr lang="pt-BR" sz="1800" b="1" i="1" dirty="0">
                <a:solidFill>
                  <a:srgbClr val="85B037"/>
                </a:solidFill>
              </a:rPr>
              <a:t> </a:t>
            </a:r>
            <a:r>
              <a:rPr lang="pt-BR" sz="1800" b="1" i="1" dirty="0" err="1">
                <a:solidFill>
                  <a:srgbClr val="85B037"/>
                </a:solidFill>
              </a:rPr>
              <a:t>Pathology</a:t>
            </a:r>
            <a:r>
              <a:rPr lang="pt-BR" sz="1800" b="1" i="1" dirty="0">
                <a:solidFill>
                  <a:srgbClr val="85B037"/>
                </a:solidFill>
              </a:rPr>
              <a:t> </a:t>
            </a:r>
            <a:r>
              <a:rPr lang="pt-BR" sz="1800" b="1" dirty="0">
                <a:solidFill>
                  <a:srgbClr val="85B037"/>
                </a:solidFill>
              </a:rPr>
              <a:t>(ISBP)</a:t>
            </a:r>
          </a:p>
        </p:txBody>
      </p:sp>
      <p:sp>
        <p:nvSpPr>
          <p:cNvPr id="8" name="Espaço Reservado para Conteúdo 4">
            <a:extLst>
              <a:ext uri="{FF2B5EF4-FFF2-40B4-BE49-F238E27FC236}">
                <a16:creationId xmlns:a16="http://schemas.microsoft.com/office/drawing/2014/main" id="{BDC21EB3-A0DD-4E46-88E9-66741BF2EA88}"/>
              </a:ext>
            </a:extLst>
          </p:cNvPr>
          <p:cNvSpPr txBox="1">
            <a:spLocks/>
          </p:cNvSpPr>
          <p:nvPr/>
        </p:nvSpPr>
        <p:spPr>
          <a:xfrm>
            <a:off x="121920" y="307700"/>
            <a:ext cx="6910523" cy="831987"/>
          </a:xfrm>
          <a:prstGeom prst="rect">
            <a:avLst/>
          </a:prstGeom>
        </p:spPr>
        <p:txBody>
          <a:bodyPr/>
          <a:lstStyle>
            <a:lvl1pPr marL="0" indent="0" algn="ctr" defTabSz="914400" rtl="0" eaLnBrk="1" latinLnBrk="0" hangingPunct="1">
              <a:lnSpc>
                <a:spcPct val="90000"/>
              </a:lnSpc>
              <a:spcBef>
                <a:spcPts val="1000"/>
              </a:spcBef>
              <a:buFontTx/>
              <a:buNone/>
              <a:defRPr lang="pt-BR" sz="2400" b="0" kern="1200" dirty="0" smtClean="0">
                <a:solidFill>
                  <a:srgbClr val="CCD40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pt-BR" sz="2800" b="0" kern="1200" dirty="0" smtClean="0">
                <a:solidFill>
                  <a:srgbClr val="CCD40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800" b="0" kern="1200" dirty="0" smtClean="0">
                <a:solidFill>
                  <a:srgbClr val="CCD40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pt-BR" sz="2800" b="0" kern="1200" dirty="0" smtClean="0">
                <a:solidFill>
                  <a:srgbClr val="CCD40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pt-BR" sz="2800" b="0" kern="1200" dirty="0">
                <a:solidFill>
                  <a:srgbClr val="CCD40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500" b="1" dirty="0">
                <a:solidFill>
                  <a:schemeClr val="bg1"/>
                </a:solidFill>
              </a:rPr>
              <a:t>marina.debrot@accamargo.org.br</a:t>
            </a:r>
          </a:p>
          <a:p>
            <a:r>
              <a:rPr lang="pt-BR" sz="2500" b="1" dirty="0">
                <a:solidFill>
                  <a:schemeClr val="bg1"/>
                </a:solidFill>
              </a:rPr>
              <a:t>@</a:t>
            </a:r>
            <a:r>
              <a:rPr lang="pt-BR" sz="2500" b="1" dirty="0" err="1">
                <a:solidFill>
                  <a:schemeClr val="bg1"/>
                </a:solidFill>
              </a:rPr>
              <a:t>DebrotMarina</a:t>
            </a:r>
            <a:endParaRPr lang="pt-BR" sz="2500" b="1" dirty="0">
              <a:solidFill>
                <a:schemeClr val="bg1"/>
              </a:solidFill>
            </a:endParaRPr>
          </a:p>
        </p:txBody>
      </p:sp>
    </p:spTree>
    <p:extLst>
      <p:ext uri="{BB962C8B-B14F-4D97-AF65-F5344CB8AC3E}">
        <p14:creationId xmlns:p14="http://schemas.microsoft.com/office/powerpoint/2010/main" val="28225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0B1619F2-F762-4CB9-9F74-FFD32CFDCDE5}"/>
              </a:ext>
            </a:extLst>
          </p:cNvPr>
          <p:cNvSpPr>
            <a:spLocks noGrp="1"/>
          </p:cNvSpPr>
          <p:nvPr>
            <p:ph type="body" sz="quarter" idx="12"/>
          </p:nvPr>
        </p:nvSpPr>
        <p:spPr>
          <a:xfrm>
            <a:off x="182883" y="2461203"/>
            <a:ext cx="5555404" cy="1677914"/>
          </a:xfrm>
        </p:spPr>
        <p:txBody>
          <a:bodyPr>
            <a:normAutofit fontScale="55000" lnSpcReduction="20000"/>
          </a:bodyPr>
          <a:lstStyle/>
          <a:p>
            <a:pPr marL="285744" indent="-285744">
              <a:lnSpc>
                <a:spcPct val="100000"/>
              </a:lnSpc>
              <a:buFont typeface="Arial" panose="020B0604020202020204" pitchFamily="34" charset="0"/>
              <a:buChar char="•"/>
            </a:pPr>
            <a:r>
              <a:rPr lang="en-US" sz="3200" dirty="0"/>
              <a:t>Benefit of trastuzumab </a:t>
            </a:r>
            <a:r>
              <a:rPr lang="en-US" sz="3200" dirty="0" err="1"/>
              <a:t>deruxtecan</a:t>
            </a:r>
            <a:r>
              <a:rPr lang="en-US" sz="3200" dirty="0"/>
              <a:t> (T-</a:t>
            </a:r>
            <a:r>
              <a:rPr lang="en-US" sz="3200" dirty="0" err="1"/>
              <a:t>DXd</a:t>
            </a:r>
            <a:r>
              <a:rPr lang="en-US" sz="3200" dirty="0"/>
              <a:t>) in patients with HER2-low advanced breast cancer</a:t>
            </a:r>
          </a:p>
          <a:p>
            <a:pPr marL="285744" indent="-285744">
              <a:lnSpc>
                <a:spcPct val="100000"/>
              </a:lnSpc>
              <a:buFont typeface="Arial" panose="020B0604020202020204" pitchFamily="34" charset="0"/>
              <a:buChar char="•"/>
            </a:pPr>
            <a:r>
              <a:rPr lang="en-US" sz="3200" dirty="0"/>
              <a:t>In HER2-low </a:t>
            </a:r>
            <a:r>
              <a:rPr lang="en-US" sz="3200" dirty="0" err="1"/>
              <a:t>mBC</a:t>
            </a:r>
            <a:r>
              <a:rPr lang="en-US" sz="3200" dirty="0"/>
              <a:t>, trastuzumab </a:t>
            </a:r>
            <a:r>
              <a:rPr lang="en-US" sz="3200" dirty="0" err="1"/>
              <a:t>deruxtecan</a:t>
            </a:r>
            <a:r>
              <a:rPr lang="en-US" sz="3200" dirty="0"/>
              <a:t> resulted in significantly longer PFS and OS than the physician’s choice of chemotherapy</a:t>
            </a:r>
          </a:p>
          <a:p>
            <a:pPr>
              <a:lnSpc>
                <a:spcPct val="150000"/>
              </a:lnSpc>
            </a:pPr>
            <a:endParaRPr lang="pt-BR" sz="3200" dirty="0"/>
          </a:p>
        </p:txBody>
      </p:sp>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10" name="Agrupar 175">
            <a:extLst>
              <a:ext uri="{FF2B5EF4-FFF2-40B4-BE49-F238E27FC236}">
                <a16:creationId xmlns:a16="http://schemas.microsoft.com/office/drawing/2014/main" id="{40915E40-DAA7-4982-B882-23EBF0B66232}"/>
              </a:ext>
            </a:extLst>
          </p:cNvPr>
          <p:cNvGrpSpPr/>
          <p:nvPr/>
        </p:nvGrpSpPr>
        <p:grpSpPr>
          <a:xfrm>
            <a:off x="11092070" y="224636"/>
            <a:ext cx="437456" cy="393290"/>
            <a:chOff x="3545187" y="2710780"/>
            <a:chExt cx="517818" cy="512042"/>
          </a:xfrm>
        </p:grpSpPr>
        <p:sp>
          <p:nvSpPr>
            <p:cNvPr id="12" name="Oval 449">
              <a:extLst>
                <a:ext uri="{FF2B5EF4-FFF2-40B4-BE49-F238E27FC236}">
                  <a16:creationId xmlns:a16="http://schemas.microsoft.com/office/drawing/2014/main" id="{E8846229-726C-4B8A-BD97-2C339A9A4FB6}"/>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3" name="Grupo 820">
              <a:extLst>
                <a:ext uri="{FF2B5EF4-FFF2-40B4-BE49-F238E27FC236}">
                  <a16:creationId xmlns:a16="http://schemas.microsoft.com/office/drawing/2014/main" id="{6B63D491-A56E-4F34-86ED-D57777B47004}"/>
                </a:ext>
              </a:extLst>
            </p:cNvPr>
            <p:cNvGrpSpPr/>
            <p:nvPr/>
          </p:nvGrpSpPr>
          <p:grpSpPr>
            <a:xfrm>
              <a:off x="3674298" y="2824185"/>
              <a:ext cx="294520" cy="286820"/>
              <a:chOff x="3543300" y="2725738"/>
              <a:chExt cx="242888" cy="236538"/>
            </a:xfrm>
          </p:grpSpPr>
          <p:sp>
            <p:nvSpPr>
              <p:cNvPr id="14" name="Freeform 450">
                <a:extLst>
                  <a:ext uri="{FF2B5EF4-FFF2-40B4-BE49-F238E27FC236}">
                    <a16:creationId xmlns:a16="http://schemas.microsoft.com/office/drawing/2014/main" id="{B1A0CDD5-FD36-45B0-B983-9DF1DD100CB0}"/>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5" name="Oval 451">
                <a:extLst>
                  <a:ext uri="{FF2B5EF4-FFF2-40B4-BE49-F238E27FC236}">
                    <a16:creationId xmlns:a16="http://schemas.microsoft.com/office/drawing/2014/main" id="{03C6BFD2-19C1-4E83-A46C-2A97259BAE65}"/>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6" name="Rectangle 4">
            <a:extLst>
              <a:ext uri="{FF2B5EF4-FFF2-40B4-BE49-F238E27FC236}">
                <a16:creationId xmlns:a16="http://schemas.microsoft.com/office/drawing/2014/main" id="{212022D7-B2A0-B545-7690-194183A953B4}"/>
              </a:ext>
            </a:extLst>
          </p:cNvPr>
          <p:cNvSpPr/>
          <p:nvPr/>
        </p:nvSpPr>
        <p:spPr>
          <a:xfrm>
            <a:off x="8513980" y="6392371"/>
            <a:ext cx="4868229" cy="307777"/>
          </a:xfrm>
          <a:prstGeom prst="rect">
            <a:avLst/>
          </a:prstGeom>
        </p:spPr>
        <p:txBody>
          <a:bodyPr wrap="square">
            <a:spAutoFit/>
          </a:bodyPr>
          <a:lstStyle/>
          <a:p>
            <a:pPr algn="ctr"/>
            <a:r>
              <a:rPr lang="fr-FR" sz="1400" b="1" i="1" dirty="0">
                <a:latin typeface="Arial" panose="020B0604020202020204" pitchFamily="34" charset="0"/>
                <a:cs typeface="Arial" panose="020B0604020202020204" pitchFamily="34" charset="0"/>
              </a:rPr>
              <a:t>Modi et al,  NEJM 2022</a:t>
            </a:r>
          </a:p>
        </p:txBody>
      </p:sp>
      <p:pic>
        <p:nvPicPr>
          <p:cNvPr id="11" name="Picture 16">
            <a:extLst>
              <a:ext uri="{FF2B5EF4-FFF2-40B4-BE49-F238E27FC236}">
                <a16:creationId xmlns:a16="http://schemas.microsoft.com/office/drawing/2014/main" id="{A8323F99-CBC5-5B3B-2324-6CE1F2953EBF}"/>
              </a:ext>
            </a:extLst>
          </p:cNvPr>
          <p:cNvPicPr>
            <a:picLocks noChangeAspect="1"/>
          </p:cNvPicPr>
          <p:nvPr/>
        </p:nvPicPr>
        <p:blipFill>
          <a:blip r:embed="rId4"/>
          <a:stretch>
            <a:fillRect/>
          </a:stretch>
        </p:blipFill>
        <p:spPr>
          <a:xfrm>
            <a:off x="5843873" y="3651739"/>
            <a:ext cx="6259475" cy="2465283"/>
          </a:xfrm>
          <a:prstGeom prst="rect">
            <a:avLst/>
          </a:prstGeom>
        </p:spPr>
      </p:pic>
      <p:pic>
        <p:nvPicPr>
          <p:cNvPr id="17" name="Picture 15">
            <a:extLst>
              <a:ext uri="{FF2B5EF4-FFF2-40B4-BE49-F238E27FC236}">
                <a16:creationId xmlns:a16="http://schemas.microsoft.com/office/drawing/2014/main" id="{EBDB3653-56D3-0B10-FA8A-D0505081EEE7}"/>
              </a:ext>
            </a:extLst>
          </p:cNvPr>
          <p:cNvPicPr>
            <a:picLocks noChangeAspect="1"/>
          </p:cNvPicPr>
          <p:nvPr/>
        </p:nvPicPr>
        <p:blipFill>
          <a:blip r:embed="rId5"/>
          <a:stretch>
            <a:fillRect/>
          </a:stretch>
        </p:blipFill>
        <p:spPr>
          <a:xfrm>
            <a:off x="5843874" y="1092837"/>
            <a:ext cx="6251799" cy="2465283"/>
          </a:xfrm>
          <a:prstGeom prst="rect">
            <a:avLst/>
          </a:prstGeom>
        </p:spPr>
      </p:pic>
      <p:sp>
        <p:nvSpPr>
          <p:cNvPr id="18" name="CaixaDeTexto 7">
            <a:extLst>
              <a:ext uri="{FF2B5EF4-FFF2-40B4-BE49-F238E27FC236}">
                <a16:creationId xmlns:a16="http://schemas.microsoft.com/office/drawing/2014/main" id="{0AF84BED-E966-99CB-C93A-2D52A29D8372}"/>
              </a:ext>
            </a:extLst>
          </p:cNvPr>
          <p:cNvSpPr txBox="1"/>
          <p:nvPr/>
        </p:nvSpPr>
        <p:spPr>
          <a:xfrm>
            <a:off x="6549341" y="93505"/>
            <a:ext cx="4980186" cy="923330"/>
          </a:xfrm>
          <a:prstGeom prst="rect">
            <a:avLst/>
          </a:prstGeom>
          <a:solidFill>
            <a:schemeClr val="accent6">
              <a:lumMod val="20000"/>
              <a:lumOff val="80000"/>
            </a:schemeClr>
          </a:solidFill>
        </p:spPr>
        <p:txBody>
          <a:bodyPr wrap="square" rtlCol="0">
            <a:spAutoFit/>
          </a:bodyPr>
          <a:lstStyle/>
          <a:p>
            <a:pPr algn="ctr"/>
            <a:r>
              <a:rPr lang="pt-BR" b="1" dirty="0">
                <a:solidFill>
                  <a:srgbClr val="138E15"/>
                </a:solidFill>
              </a:rPr>
              <a:t>DESTINY Breast-04</a:t>
            </a:r>
          </a:p>
          <a:p>
            <a:pPr algn="ctr"/>
            <a:r>
              <a:rPr lang="pt-BR" b="1" dirty="0" err="1">
                <a:solidFill>
                  <a:srgbClr val="138E15"/>
                </a:solidFill>
              </a:rPr>
              <a:t>Reduction</a:t>
            </a:r>
            <a:r>
              <a:rPr lang="pt-BR" b="1" dirty="0">
                <a:solidFill>
                  <a:srgbClr val="138E15"/>
                </a:solidFill>
              </a:rPr>
              <a:t> in </a:t>
            </a:r>
            <a:r>
              <a:rPr lang="pt-BR" b="1" dirty="0" err="1">
                <a:solidFill>
                  <a:srgbClr val="138E15"/>
                </a:solidFill>
              </a:rPr>
              <a:t>risk</a:t>
            </a:r>
            <a:r>
              <a:rPr lang="pt-BR" b="1" dirty="0">
                <a:solidFill>
                  <a:srgbClr val="138E15"/>
                </a:solidFill>
              </a:rPr>
              <a:t> </a:t>
            </a:r>
            <a:r>
              <a:rPr lang="pt-BR" b="1" dirty="0" err="1">
                <a:solidFill>
                  <a:srgbClr val="138E15"/>
                </a:solidFill>
              </a:rPr>
              <a:t>of</a:t>
            </a:r>
            <a:r>
              <a:rPr lang="pt-BR" b="1" dirty="0">
                <a:solidFill>
                  <a:srgbClr val="138E15"/>
                </a:solidFill>
              </a:rPr>
              <a:t> </a:t>
            </a:r>
            <a:r>
              <a:rPr lang="pt-BR" b="1" dirty="0" err="1">
                <a:solidFill>
                  <a:srgbClr val="138E15"/>
                </a:solidFill>
              </a:rPr>
              <a:t>disease</a:t>
            </a:r>
            <a:r>
              <a:rPr lang="pt-BR" b="1" dirty="0">
                <a:solidFill>
                  <a:srgbClr val="138E15"/>
                </a:solidFill>
              </a:rPr>
              <a:t> </a:t>
            </a:r>
            <a:r>
              <a:rPr lang="pt-BR" b="1" dirty="0" err="1">
                <a:solidFill>
                  <a:srgbClr val="138E15"/>
                </a:solidFill>
              </a:rPr>
              <a:t>progression</a:t>
            </a:r>
            <a:r>
              <a:rPr lang="pt-BR" b="1" dirty="0">
                <a:solidFill>
                  <a:srgbClr val="138E15"/>
                </a:solidFill>
              </a:rPr>
              <a:t> </a:t>
            </a:r>
            <a:r>
              <a:rPr lang="pt-BR" b="1" dirty="0" err="1">
                <a:solidFill>
                  <a:srgbClr val="138E15"/>
                </a:solidFill>
              </a:rPr>
              <a:t>or</a:t>
            </a:r>
            <a:r>
              <a:rPr lang="pt-BR" b="1" dirty="0">
                <a:solidFill>
                  <a:srgbClr val="138E15"/>
                </a:solidFill>
              </a:rPr>
              <a:t> death </a:t>
            </a:r>
            <a:r>
              <a:rPr lang="pt-BR" b="1" dirty="0" err="1">
                <a:solidFill>
                  <a:srgbClr val="138E15"/>
                </a:solidFill>
              </a:rPr>
              <a:t>by</a:t>
            </a:r>
            <a:r>
              <a:rPr lang="pt-BR" b="1" dirty="0">
                <a:solidFill>
                  <a:srgbClr val="138E15"/>
                </a:solidFill>
              </a:rPr>
              <a:t> 50%</a:t>
            </a:r>
          </a:p>
        </p:txBody>
      </p:sp>
      <p:pic>
        <p:nvPicPr>
          <p:cNvPr id="19" name="Imagem 18">
            <a:extLst>
              <a:ext uri="{FF2B5EF4-FFF2-40B4-BE49-F238E27FC236}">
                <a16:creationId xmlns:a16="http://schemas.microsoft.com/office/drawing/2014/main" id="{0EE1136A-9274-72E7-2257-4C71FA227BDA}"/>
              </a:ext>
            </a:extLst>
          </p:cNvPr>
          <p:cNvPicPr>
            <a:picLocks noChangeAspect="1"/>
          </p:cNvPicPr>
          <p:nvPr/>
        </p:nvPicPr>
        <p:blipFill>
          <a:blip r:embed="rId6"/>
          <a:stretch>
            <a:fillRect/>
          </a:stretch>
        </p:blipFill>
        <p:spPr>
          <a:xfrm>
            <a:off x="1077609" y="68628"/>
            <a:ext cx="4011227" cy="338017"/>
          </a:xfrm>
          <a:prstGeom prst="rect">
            <a:avLst/>
          </a:prstGeom>
        </p:spPr>
      </p:pic>
      <p:pic>
        <p:nvPicPr>
          <p:cNvPr id="20" name="Imagem 19">
            <a:extLst>
              <a:ext uri="{FF2B5EF4-FFF2-40B4-BE49-F238E27FC236}">
                <a16:creationId xmlns:a16="http://schemas.microsoft.com/office/drawing/2014/main" id="{EEFA400A-D6FC-41A7-7EFA-1053BEAB81DB}"/>
              </a:ext>
            </a:extLst>
          </p:cNvPr>
          <p:cNvPicPr>
            <a:picLocks noChangeAspect="1"/>
          </p:cNvPicPr>
          <p:nvPr/>
        </p:nvPicPr>
        <p:blipFill>
          <a:blip r:embed="rId7"/>
          <a:stretch>
            <a:fillRect/>
          </a:stretch>
        </p:blipFill>
        <p:spPr>
          <a:xfrm>
            <a:off x="109672" y="344414"/>
            <a:ext cx="5471731" cy="576431"/>
          </a:xfrm>
          <a:prstGeom prst="rect">
            <a:avLst/>
          </a:prstGeom>
        </p:spPr>
      </p:pic>
      <p:pic>
        <p:nvPicPr>
          <p:cNvPr id="21" name="Picture 14">
            <a:extLst>
              <a:ext uri="{FF2B5EF4-FFF2-40B4-BE49-F238E27FC236}">
                <a16:creationId xmlns:a16="http://schemas.microsoft.com/office/drawing/2014/main" id="{030FD532-6237-3339-8A77-DFAD2726DA68}"/>
              </a:ext>
            </a:extLst>
          </p:cNvPr>
          <p:cNvPicPr>
            <a:picLocks noChangeAspect="1"/>
          </p:cNvPicPr>
          <p:nvPr/>
        </p:nvPicPr>
        <p:blipFill>
          <a:blip r:embed="rId8"/>
          <a:stretch>
            <a:fillRect/>
          </a:stretch>
        </p:blipFill>
        <p:spPr>
          <a:xfrm>
            <a:off x="46446" y="940832"/>
            <a:ext cx="5876182" cy="1385267"/>
          </a:xfrm>
          <a:prstGeom prst="rect">
            <a:avLst/>
          </a:prstGeom>
        </p:spPr>
      </p:pic>
      <p:pic>
        <p:nvPicPr>
          <p:cNvPr id="22" name="Picture 15">
            <a:extLst>
              <a:ext uri="{FF2B5EF4-FFF2-40B4-BE49-F238E27FC236}">
                <a16:creationId xmlns:a16="http://schemas.microsoft.com/office/drawing/2014/main" id="{A021131A-4E54-02E6-9EF7-29284DC273D9}"/>
              </a:ext>
            </a:extLst>
          </p:cNvPr>
          <p:cNvPicPr>
            <a:picLocks noChangeAspect="1"/>
          </p:cNvPicPr>
          <p:nvPr/>
        </p:nvPicPr>
        <p:blipFill rotWithShape="1">
          <a:blip r:embed="rId9"/>
          <a:srcRect l="1146" r="2629"/>
          <a:stretch/>
        </p:blipFill>
        <p:spPr>
          <a:xfrm>
            <a:off x="109672" y="4515124"/>
            <a:ext cx="5555404" cy="2206045"/>
          </a:xfrm>
          <a:prstGeom prst="rect">
            <a:avLst/>
          </a:prstGeom>
        </p:spPr>
      </p:pic>
      <p:sp>
        <p:nvSpPr>
          <p:cNvPr id="25" name="Rectangle 4">
            <a:extLst>
              <a:ext uri="{FF2B5EF4-FFF2-40B4-BE49-F238E27FC236}">
                <a16:creationId xmlns:a16="http://schemas.microsoft.com/office/drawing/2014/main" id="{DED05A65-96FE-941C-FF80-838158B1B845}"/>
              </a:ext>
            </a:extLst>
          </p:cNvPr>
          <p:cNvSpPr/>
          <p:nvPr/>
        </p:nvSpPr>
        <p:spPr>
          <a:xfrm>
            <a:off x="1387919" y="3848693"/>
            <a:ext cx="2911037" cy="523220"/>
          </a:xfrm>
          <a:prstGeom prst="rect">
            <a:avLst/>
          </a:prstGeom>
          <a:solidFill>
            <a:schemeClr val="accent6">
              <a:lumMod val="20000"/>
              <a:lumOff val="80000"/>
            </a:schemeClr>
          </a:solidFill>
          <a:ln>
            <a:noFill/>
          </a:ln>
        </p:spPr>
        <p:txBody>
          <a:bodyPr wrap="square">
            <a:spAutoFit/>
          </a:bodyPr>
          <a:lstStyle/>
          <a:p>
            <a:pPr algn="ctr"/>
            <a:r>
              <a:rPr lang="fr-FR" sz="1400" b="1" dirty="0">
                <a:solidFill>
                  <a:srgbClr val="339933"/>
                </a:solidFill>
                <a:latin typeface="Calibri" panose="020F0502020204030204" pitchFamily="34" charset="0"/>
                <a:cs typeface="Calibri" panose="020F0502020204030204" pitchFamily="34" charset="0"/>
              </a:rPr>
              <a:t>VENTANA HER2/neu (4B5) </a:t>
            </a:r>
          </a:p>
          <a:p>
            <a:pPr algn="ctr"/>
            <a:r>
              <a:rPr lang="fr-FR" sz="1400" b="1" dirty="0">
                <a:solidFill>
                  <a:srgbClr val="339933"/>
                </a:solidFill>
                <a:latin typeface="Calibri" panose="020F0502020204030204" pitchFamily="34" charset="0"/>
                <a:cs typeface="Calibri" panose="020F0502020204030204" pitchFamily="34" charset="0"/>
              </a:rPr>
              <a:t>IUO Assay (investigational use only)</a:t>
            </a:r>
          </a:p>
        </p:txBody>
      </p:sp>
    </p:spTree>
    <p:extLst>
      <p:ext uri="{BB962C8B-B14F-4D97-AF65-F5344CB8AC3E}">
        <p14:creationId xmlns:p14="http://schemas.microsoft.com/office/powerpoint/2010/main" val="341235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16"/>
          </p:nvPr>
        </p:nvSpPr>
        <p:spPr>
          <a:xfrm>
            <a:off x="1574312" y="2482756"/>
            <a:ext cx="9328010" cy="2609693"/>
          </a:xfrm>
        </p:spPr>
        <p:txBody>
          <a:bodyPr/>
          <a:lstStyle/>
          <a:p>
            <a:pPr algn="ctr"/>
            <a:r>
              <a:rPr lang="en-US" sz="5400" b="1" dirty="0">
                <a:solidFill>
                  <a:schemeClr val="lt1"/>
                </a:solidFill>
                <a:latin typeface="Calibri"/>
                <a:ea typeface="Calibri"/>
                <a:cs typeface="Calibri"/>
                <a:sym typeface="Calibri"/>
              </a:rPr>
              <a:t>HER2-Low Breast Cancer: Definition</a:t>
            </a:r>
            <a:endParaRPr lang="en-US" sz="1600" dirty="0"/>
          </a:p>
        </p:txBody>
      </p:sp>
      <p:sp>
        <p:nvSpPr>
          <p:cNvPr id="4" name="Espaço Reservado para Texto 3"/>
          <p:cNvSpPr>
            <a:spLocks noGrp="1"/>
          </p:cNvSpPr>
          <p:nvPr>
            <p:ph type="body" sz="quarter" idx="11"/>
          </p:nvPr>
        </p:nvSpPr>
        <p:spPr/>
        <p:txBody>
          <a:bodyPr/>
          <a:lstStyle/>
          <a:p>
            <a:endParaRPr lang="pt-BR" dirty="0"/>
          </a:p>
        </p:txBody>
      </p:sp>
      <p:pic>
        <p:nvPicPr>
          <p:cNvPr id="5" name="Imagem 8">
            <a:extLst>
              <a:ext uri="{FF2B5EF4-FFF2-40B4-BE49-F238E27FC236}">
                <a16:creationId xmlns:a16="http://schemas.microsoft.com/office/drawing/2014/main" id="{BEDF38A7-A76A-4D0B-B02B-3BB2BC1911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2" r="87485"/>
          <a:stretch/>
        </p:blipFill>
        <p:spPr>
          <a:xfrm>
            <a:off x="11529527" y="-30100"/>
            <a:ext cx="662473" cy="810862"/>
          </a:xfrm>
          <a:prstGeom prst="rect">
            <a:avLst/>
          </a:prstGeom>
        </p:spPr>
      </p:pic>
      <p:grpSp>
        <p:nvGrpSpPr>
          <p:cNvPr id="6" name="Agrupar 175">
            <a:extLst>
              <a:ext uri="{FF2B5EF4-FFF2-40B4-BE49-F238E27FC236}">
                <a16:creationId xmlns:a16="http://schemas.microsoft.com/office/drawing/2014/main" id="{008A6D5B-3F9A-473B-B7D3-77BB52D7B544}"/>
              </a:ext>
            </a:extLst>
          </p:cNvPr>
          <p:cNvGrpSpPr/>
          <p:nvPr/>
        </p:nvGrpSpPr>
        <p:grpSpPr>
          <a:xfrm>
            <a:off x="11092070" y="224636"/>
            <a:ext cx="437456" cy="393290"/>
            <a:chOff x="3545187" y="2710780"/>
            <a:chExt cx="517818" cy="512042"/>
          </a:xfrm>
        </p:grpSpPr>
        <p:sp>
          <p:nvSpPr>
            <p:cNvPr id="7" name="Oval 449">
              <a:extLst>
                <a:ext uri="{FF2B5EF4-FFF2-40B4-BE49-F238E27FC236}">
                  <a16:creationId xmlns:a16="http://schemas.microsoft.com/office/drawing/2014/main" id="{75174FC4-82CE-412D-85D3-CB68B10D5105}"/>
                </a:ext>
              </a:extLst>
            </p:cNvPr>
            <p:cNvSpPr>
              <a:spLocks noChangeArrowheads="1"/>
            </p:cNvSpPr>
            <p:nvPr/>
          </p:nvSpPr>
          <p:spPr bwMode="auto">
            <a:xfrm>
              <a:off x="3545187" y="2710780"/>
              <a:ext cx="517818" cy="512042"/>
            </a:xfrm>
            <a:prstGeom prst="ellipse">
              <a:avLst/>
            </a:prstGeom>
            <a:solidFill>
              <a:srgbClr val="017E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8" name="Grupo 820">
              <a:extLst>
                <a:ext uri="{FF2B5EF4-FFF2-40B4-BE49-F238E27FC236}">
                  <a16:creationId xmlns:a16="http://schemas.microsoft.com/office/drawing/2014/main" id="{2A8E47E3-20B6-4DE5-8B0F-E12A140ED248}"/>
                </a:ext>
              </a:extLst>
            </p:cNvPr>
            <p:cNvGrpSpPr/>
            <p:nvPr/>
          </p:nvGrpSpPr>
          <p:grpSpPr>
            <a:xfrm>
              <a:off x="3674298" y="2824185"/>
              <a:ext cx="294520" cy="286820"/>
              <a:chOff x="3543300" y="2725738"/>
              <a:chExt cx="242888" cy="236538"/>
            </a:xfrm>
          </p:grpSpPr>
          <p:sp>
            <p:nvSpPr>
              <p:cNvPr id="9" name="Freeform 450">
                <a:extLst>
                  <a:ext uri="{FF2B5EF4-FFF2-40B4-BE49-F238E27FC236}">
                    <a16:creationId xmlns:a16="http://schemas.microsoft.com/office/drawing/2014/main" id="{9E069B33-B692-48FF-98F3-5A1B210571DE}"/>
                  </a:ext>
                </a:extLst>
              </p:cNvPr>
              <p:cNvSpPr>
                <a:spLocks/>
              </p:cNvSpPr>
              <p:nvPr/>
            </p:nvSpPr>
            <p:spPr bwMode="auto">
              <a:xfrm>
                <a:off x="3543300" y="2725738"/>
                <a:ext cx="242888" cy="236538"/>
              </a:xfrm>
              <a:custGeom>
                <a:avLst/>
                <a:gdLst>
                  <a:gd name="T0" fmla="*/ 105 w 238"/>
                  <a:gd name="T1" fmla="*/ 232 h 232"/>
                  <a:gd name="T2" fmla="*/ 59 w 238"/>
                  <a:gd name="T3" fmla="*/ 222 h 232"/>
                  <a:gd name="T4" fmla="*/ 1 w 238"/>
                  <a:gd name="T5" fmla="*/ 153 h 232"/>
                  <a:gd name="T6" fmla="*/ 12 w 238"/>
                  <a:gd name="T7" fmla="*/ 139 h 232"/>
                  <a:gd name="T8" fmla="*/ 25 w 238"/>
                  <a:gd name="T9" fmla="*/ 150 h 232"/>
                  <a:gd name="T10" fmla="*/ 68 w 238"/>
                  <a:gd name="T11" fmla="*/ 200 h 232"/>
                  <a:gd name="T12" fmla="*/ 155 w 238"/>
                  <a:gd name="T13" fmla="*/ 191 h 232"/>
                  <a:gd name="T14" fmla="*/ 152 w 238"/>
                  <a:gd name="T15" fmla="*/ 64 h 232"/>
                  <a:gd name="T16" fmla="*/ 142 w 238"/>
                  <a:gd name="T17" fmla="*/ 47 h 232"/>
                  <a:gd name="T18" fmla="*/ 142 w 238"/>
                  <a:gd name="T19" fmla="*/ 35 h 232"/>
                  <a:gd name="T20" fmla="*/ 157 w 238"/>
                  <a:gd name="T21" fmla="*/ 8 h 232"/>
                  <a:gd name="T22" fmla="*/ 173 w 238"/>
                  <a:gd name="T23" fmla="*/ 4 h 232"/>
                  <a:gd name="T24" fmla="*/ 178 w 238"/>
                  <a:gd name="T25" fmla="*/ 20 h 232"/>
                  <a:gd name="T26" fmla="*/ 167 w 238"/>
                  <a:gd name="T27" fmla="*/ 41 h 232"/>
                  <a:gd name="T28" fmla="*/ 173 w 238"/>
                  <a:gd name="T29" fmla="*/ 51 h 232"/>
                  <a:gd name="T30" fmla="*/ 170 w 238"/>
                  <a:gd name="T31" fmla="*/ 210 h 232"/>
                  <a:gd name="T32" fmla="*/ 105 w 238"/>
                  <a:gd name="T3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8" h="232">
                    <a:moveTo>
                      <a:pt x="105" y="232"/>
                    </a:moveTo>
                    <a:cubicBezTo>
                      <a:pt x="90" y="232"/>
                      <a:pt x="74" y="229"/>
                      <a:pt x="59" y="222"/>
                    </a:cubicBezTo>
                    <a:cubicBezTo>
                      <a:pt x="26" y="208"/>
                      <a:pt x="4" y="181"/>
                      <a:pt x="1" y="153"/>
                    </a:cubicBezTo>
                    <a:cubicBezTo>
                      <a:pt x="0" y="146"/>
                      <a:pt x="5" y="140"/>
                      <a:pt x="12" y="139"/>
                    </a:cubicBezTo>
                    <a:cubicBezTo>
                      <a:pt x="19" y="139"/>
                      <a:pt x="25" y="144"/>
                      <a:pt x="25" y="150"/>
                    </a:cubicBezTo>
                    <a:cubicBezTo>
                      <a:pt x="27" y="170"/>
                      <a:pt x="44" y="189"/>
                      <a:pt x="68" y="200"/>
                    </a:cubicBezTo>
                    <a:cubicBezTo>
                      <a:pt x="92" y="210"/>
                      <a:pt x="127" y="213"/>
                      <a:pt x="155" y="191"/>
                    </a:cubicBezTo>
                    <a:cubicBezTo>
                      <a:pt x="202" y="154"/>
                      <a:pt x="179" y="108"/>
                      <a:pt x="152" y="64"/>
                    </a:cubicBezTo>
                    <a:cubicBezTo>
                      <a:pt x="148" y="57"/>
                      <a:pt x="144" y="51"/>
                      <a:pt x="142" y="47"/>
                    </a:cubicBezTo>
                    <a:cubicBezTo>
                      <a:pt x="140" y="43"/>
                      <a:pt x="140" y="39"/>
                      <a:pt x="142" y="35"/>
                    </a:cubicBezTo>
                    <a:cubicBezTo>
                      <a:pt x="157" y="8"/>
                      <a:pt x="157" y="8"/>
                      <a:pt x="157" y="8"/>
                    </a:cubicBezTo>
                    <a:cubicBezTo>
                      <a:pt x="160" y="2"/>
                      <a:pt x="167" y="0"/>
                      <a:pt x="173" y="4"/>
                    </a:cubicBezTo>
                    <a:cubicBezTo>
                      <a:pt x="179" y="7"/>
                      <a:pt x="181" y="14"/>
                      <a:pt x="178" y="20"/>
                    </a:cubicBezTo>
                    <a:cubicBezTo>
                      <a:pt x="167" y="41"/>
                      <a:pt x="167" y="41"/>
                      <a:pt x="167" y="41"/>
                    </a:cubicBezTo>
                    <a:cubicBezTo>
                      <a:pt x="168" y="44"/>
                      <a:pt x="170" y="47"/>
                      <a:pt x="173" y="51"/>
                    </a:cubicBezTo>
                    <a:cubicBezTo>
                      <a:pt x="194" y="85"/>
                      <a:pt x="238" y="157"/>
                      <a:pt x="170" y="210"/>
                    </a:cubicBezTo>
                    <a:cubicBezTo>
                      <a:pt x="152" y="225"/>
                      <a:pt x="129" y="232"/>
                      <a:pt x="105" y="2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10" name="Oval 451">
                <a:extLst>
                  <a:ext uri="{FF2B5EF4-FFF2-40B4-BE49-F238E27FC236}">
                    <a16:creationId xmlns:a16="http://schemas.microsoft.com/office/drawing/2014/main" id="{4F165357-28C9-49C4-968F-88B63125FEBE}"/>
                  </a:ext>
                </a:extLst>
              </p:cNvPr>
              <p:cNvSpPr>
                <a:spLocks noChangeArrowheads="1"/>
              </p:cNvSpPr>
              <p:nvPr/>
            </p:nvSpPr>
            <p:spPr bwMode="auto">
              <a:xfrm>
                <a:off x="3638550" y="2857500"/>
                <a:ext cx="60325" cy="58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Tree>
    <p:extLst>
      <p:ext uri="{BB962C8B-B14F-4D97-AF65-F5344CB8AC3E}">
        <p14:creationId xmlns:p14="http://schemas.microsoft.com/office/powerpoint/2010/main" val="1130181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o Office">
  <a:themeElements>
    <a:clrScheme name="1_Tema do Office 1">
      <a:dk1>
        <a:srgbClr val="3F3F3F"/>
      </a:dk1>
      <a:lt1>
        <a:srgbClr val="FFFFFF"/>
      </a:lt1>
      <a:dk2>
        <a:srgbClr val="007A33"/>
      </a:dk2>
      <a:lt2>
        <a:srgbClr val="C4D600"/>
      </a:lt2>
      <a:accent1>
        <a:srgbClr val="046A38"/>
      </a:accent1>
      <a:accent2>
        <a:srgbClr val="509E2F"/>
      </a:accent2>
      <a:accent3>
        <a:srgbClr val="FFFFFF"/>
      </a:accent3>
      <a:accent4>
        <a:srgbClr val="343434"/>
      </a:accent4>
      <a:accent5>
        <a:srgbClr val="AAB9AE"/>
      </a:accent5>
      <a:accent6>
        <a:srgbClr val="488F2A"/>
      </a:accent6>
      <a:hlink>
        <a:srgbClr val="00263A"/>
      </a:hlink>
      <a:folHlink>
        <a:srgbClr val="4180E6"/>
      </a:folHlink>
    </a:clrScheme>
    <a:fontScheme name="1_Tema do Office">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1_Tema do Office 1">
        <a:dk1>
          <a:srgbClr val="3F3F3F"/>
        </a:dk1>
        <a:lt1>
          <a:srgbClr val="FFFFFF"/>
        </a:lt1>
        <a:dk2>
          <a:srgbClr val="007A33"/>
        </a:dk2>
        <a:lt2>
          <a:srgbClr val="C4D600"/>
        </a:lt2>
        <a:accent1>
          <a:srgbClr val="046A38"/>
        </a:accent1>
        <a:accent2>
          <a:srgbClr val="509E2F"/>
        </a:accent2>
        <a:accent3>
          <a:srgbClr val="FFFFFF"/>
        </a:accent3>
        <a:accent4>
          <a:srgbClr val="343434"/>
        </a:accent4>
        <a:accent5>
          <a:srgbClr val="AAB9AE"/>
        </a:accent5>
        <a:accent6>
          <a:srgbClr val="488F2A"/>
        </a:accent6>
        <a:hlink>
          <a:srgbClr val="00263A"/>
        </a:hlink>
        <a:folHlink>
          <a:srgbClr val="4180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CH Blank Master Layout">
  <a:themeElements>
    <a:clrScheme name="Astra T-DXd 2">
      <a:dk1>
        <a:srgbClr val="3F4444"/>
      </a:dk1>
      <a:lt1>
        <a:srgbClr val="FFFFFF"/>
      </a:lt1>
      <a:dk2>
        <a:srgbClr val="870B54"/>
      </a:dk2>
      <a:lt2>
        <a:srgbClr val="BFD72E"/>
      </a:lt2>
      <a:accent1>
        <a:srgbClr val="E1662B"/>
      </a:accent1>
      <a:accent2>
        <a:srgbClr val="DB5729"/>
      </a:accent2>
      <a:accent3>
        <a:srgbClr val="053E6D"/>
      </a:accent3>
      <a:accent4>
        <a:srgbClr val="745778"/>
      </a:accent4>
      <a:accent5>
        <a:srgbClr val="3E2947"/>
      </a:accent5>
      <a:accent6>
        <a:srgbClr val="474842"/>
      </a:accent6>
      <a:hlink>
        <a:srgbClr val="E16629"/>
      </a:hlink>
      <a:folHlink>
        <a:srgbClr val="735879"/>
      </a:folHlink>
    </a:clrScheme>
    <a:fontScheme name="Custom 1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684</TotalTime>
  <Words>5429</Words>
  <Application>Microsoft Macintosh PowerPoint</Application>
  <PresentationFormat>Widescreen</PresentationFormat>
  <Paragraphs>496</Paragraphs>
  <Slides>79</Slides>
  <Notes>29</Notes>
  <HiddenSlides>0</HiddenSlides>
  <MMClips>0</MMClips>
  <ScaleCrop>false</ScaleCrop>
  <HeadingPairs>
    <vt:vector size="6" baseType="variant">
      <vt:variant>
        <vt:lpstr>Fontes usadas</vt:lpstr>
      </vt:variant>
      <vt:variant>
        <vt:i4>6</vt:i4>
      </vt:variant>
      <vt:variant>
        <vt:lpstr>Tema</vt:lpstr>
      </vt:variant>
      <vt:variant>
        <vt:i4>3</vt:i4>
      </vt:variant>
      <vt:variant>
        <vt:lpstr>Títulos de slides</vt:lpstr>
      </vt:variant>
      <vt:variant>
        <vt:i4>79</vt:i4>
      </vt:variant>
    </vt:vector>
  </HeadingPairs>
  <TitlesOfParts>
    <vt:vector size="88" baseType="lpstr">
      <vt:lpstr>Arial</vt:lpstr>
      <vt:lpstr>Calibri</vt:lpstr>
      <vt:lpstr>Calibri Light</vt:lpstr>
      <vt:lpstr>Century Gothic</vt:lpstr>
      <vt:lpstr>Segoe UI</vt:lpstr>
      <vt:lpstr>Wingdings</vt:lpstr>
      <vt:lpstr>1_Tema do Office</vt:lpstr>
      <vt:lpstr>2_Tema do Office</vt:lpstr>
      <vt:lpstr>1_OCH Blank Master Layout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Mais da metade dos cânceres de mama atualmente categorizados como HER2-negativos expressam baixos níveis de HER2, o que pode ser clinicamente significativo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Distinção entre Escore 0 e 1+</vt:lpstr>
      <vt:lpstr>Identification of Membrane Staining Patterns and Artifacts</vt:lpstr>
      <vt:lpstr>Identification of Artifacts and Pitfalls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So, what should we do for now?  ACCCC reporting of IHC HER2 results</vt:lpstr>
      <vt:lpstr>So, what should we do for now?  ACCCC reporting of IHC HER2 results</vt:lpstr>
      <vt:lpstr>Apresentação do PowerPoint</vt:lpstr>
      <vt:lpstr>Apresentação do PowerPoint</vt:lpstr>
      <vt:lpstr>Caso 1</vt:lpstr>
      <vt:lpstr>Apresentação do PowerPoint</vt:lpstr>
      <vt:lpstr>Caso 2</vt:lpstr>
      <vt:lpstr>Apresentação do PowerPoint</vt:lpstr>
      <vt:lpstr>Caso 3</vt:lpstr>
      <vt:lpstr>Apresentação do PowerPoint</vt:lpstr>
      <vt:lpstr>Caso 4</vt:lpstr>
      <vt:lpstr>Apresentação do PowerPoint</vt:lpstr>
      <vt:lpstr>Caso 5</vt:lpstr>
      <vt:lpstr>Apresentação do PowerPoint</vt:lpstr>
      <vt:lpstr>Caso 6</vt:lpstr>
      <vt:lpstr>Apresentação do PowerPoint</vt:lpstr>
      <vt:lpstr>Caso 7</vt:lpstr>
      <vt:lpstr>Apresentação do PowerPoint</vt:lpstr>
      <vt:lpstr>Caso 8</vt:lpstr>
      <vt:lpstr>Apresentação do PowerPoint</vt:lpstr>
      <vt:lpstr>Caso 9</vt:lpstr>
      <vt:lpstr>Apresentação do PowerPoint</vt:lpstr>
      <vt:lpstr>Caso 10</vt:lpstr>
      <vt:lpstr>Apresentação do PowerPoint</vt:lpstr>
      <vt:lpstr>Caso 11</vt:lpstr>
      <vt:lpstr>Apresentação do PowerPoint</vt:lpstr>
      <vt:lpstr>Caso 12</vt:lpstr>
      <vt:lpstr>Apresentação do PowerPoint</vt:lpstr>
      <vt:lpstr>Caso 13</vt:lpstr>
      <vt:lpstr>Caso 13</vt:lpstr>
      <vt:lpstr>Apresentação do PowerPoint</vt:lpstr>
      <vt:lpstr>Caso 14</vt:lpstr>
      <vt:lpstr>Apresentação do PowerPoint</vt:lpstr>
      <vt:lpstr>Caso 15</vt:lpstr>
      <vt:lpstr>Apresentação do PowerPoint</vt:lpstr>
      <vt:lpstr>Caso 16</vt:lpstr>
      <vt:lpstr>Apresentação do PowerPoint</vt:lpstr>
      <vt:lpstr>Caso 17</vt:lpstr>
      <vt:lpstr>Take-Home Messages</vt:lpstr>
      <vt:lpstr>Take-Home Messages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Karina Marie Seino</dc:creator>
  <cp:lastModifiedBy>Microsoft Office User</cp:lastModifiedBy>
  <cp:revision>603</cp:revision>
  <dcterms:created xsi:type="dcterms:W3CDTF">2020-06-04T23:38:08Z</dcterms:created>
  <dcterms:modified xsi:type="dcterms:W3CDTF">2024-05-28T03:00:02Z</dcterms:modified>
</cp:coreProperties>
</file>